
<file path=[Content_Types].xml><?xml version="1.0" encoding="utf-8"?>
<Types xmlns="http://schemas.openxmlformats.org/package/2006/content-types">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185"/>
  </p:notesMasterIdLst>
  <p:sldIdLst>
    <p:sldId id="256" r:id="rId2"/>
    <p:sldId id="404" r:id="rId3"/>
    <p:sldId id="429" r:id="rId4"/>
    <p:sldId id="405" r:id="rId5"/>
    <p:sldId id="406" r:id="rId6"/>
    <p:sldId id="407" r:id="rId7"/>
    <p:sldId id="408" r:id="rId8"/>
    <p:sldId id="257" r:id="rId9"/>
    <p:sldId id="258" r:id="rId10"/>
    <p:sldId id="259" r:id="rId11"/>
    <p:sldId id="260" r:id="rId12"/>
    <p:sldId id="261" r:id="rId13"/>
    <p:sldId id="262" r:id="rId14"/>
    <p:sldId id="434" r:id="rId15"/>
    <p:sldId id="435" r:id="rId16"/>
    <p:sldId id="436" r:id="rId17"/>
    <p:sldId id="437" r:id="rId18"/>
    <p:sldId id="438" r:id="rId19"/>
    <p:sldId id="439" r:id="rId20"/>
    <p:sldId id="440" r:id="rId21"/>
    <p:sldId id="441" r:id="rId22"/>
    <p:sldId id="442" r:id="rId23"/>
    <p:sldId id="443" r:id="rId24"/>
    <p:sldId id="444" r:id="rId25"/>
    <p:sldId id="430" r:id="rId26"/>
    <p:sldId id="431" r:id="rId27"/>
    <p:sldId id="432" r:id="rId28"/>
    <p:sldId id="433" r:id="rId29"/>
    <p:sldId id="263" r:id="rId30"/>
    <p:sldId id="264" r:id="rId31"/>
    <p:sldId id="265" r:id="rId32"/>
    <p:sldId id="266" r:id="rId33"/>
    <p:sldId id="400" r:id="rId34"/>
    <p:sldId id="492" r:id="rId35"/>
    <p:sldId id="493" r:id="rId36"/>
    <p:sldId id="494" r:id="rId37"/>
    <p:sldId id="495" r:id="rId38"/>
    <p:sldId id="496" r:id="rId39"/>
    <p:sldId id="497" r:id="rId40"/>
    <p:sldId id="446" r:id="rId41"/>
    <p:sldId id="447" r:id="rId42"/>
    <p:sldId id="448" r:id="rId43"/>
    <p:sldId id="449" r:id="rId44"/>
    <p:sldId id="450" r:id="rId45"/>
    <p:sldId id="451" r:id="rId46"/>
    <p:sldId id="452" r:id="rId47"/>
    <p:sldId id="453" r:id="rId48"/>
    <p:sldId id="484" r:id="rId49"/>
    <p:sldId id="485" r:id="rId50"/>
    <p:sldId id="486" r:id="rId51"/>
    <p:sldId id="487" r:id="rId52"/>
    <p:sldId id="488" r:id="rId53"/>
    <p:sldId id="489" r:id="rId54"/>
    <p:sldId id="490" r:id="rId55"/>
    <p:sldId id="491" r:id="rId56"/>
    <p:sldId id="498" r:id="rId57"/>
    <p:sldId id="499" r:id="rId58"/>
    <p:sldId id="500" r:id="rId59"/>
    <p:sldId id="501" r:id="rId60"/>
    <p:sldId id="502" r:id="rId61"/>
    <p:sldId id="503" r:id="rId62"/>
    <p:sldId id="504" r:id="rId63"/>
    <p:sldId id="505" r:id="rId64"/>
    <p:sldId id="506" r:id="rId65"/>
    <p:sldId id="507" r:id="rId66"/>
    <p:sldId id="508" r:id="rId67"/>
    <p:sldId id="509" r:id="rId68"/>
    <p:sldId id="510" r:id="rId69"/>
    <p:sldId id="511" r:id="rId70"/>
    <p:sldId id="512" r:id="rId71"/>
    <p:sldId id="513" r:id="rId72"/>
    <p:sldId id="514" r:id="rId73"/>
    <p:sldId id="515" r:id="rId74"/>
    <p:sldId id="516" r:id="rId75"/>
    <p:sldId id="517" r:id="rId76"/>
    <p:sldId id="518" r:id="rId77"/>
    <p:sldId id="519" r:id="rId78"/>
    <p:sldId id="520" r:id="rId79"/>
    <p:sldId id="521" r:id="rId80"/>
    <p:sldId id="522" r:id="rId81"/>
    <p:sldId id="523" r:id="rId82"/>
    <p:sldId id="524" r:id="rId83"/>
    <p:sldId id="525" r:id="rId84"/>
    <p:sldId id="454" r:id="rId85"/>
    <p:sldId id="455" r:id="rId86"/>
    <p:sldId id="456" r:id="rId87"/>
    <p:sldId id="457" r:id="rId88"/>
    <p:sldId id="458" r:id="rId89"/>
    <p:sldId id="459" r:id="rId90"/>
    <p:sldId id="460" r:id="rId91"/>
    <p:sldId id="461" r:id="rId92"/>
    <p:sldId id="462" r:id="rId93"/>
    <p:sldId id="463" r:id="rId94"/>
    <p:sldId id="464" r:id="rId95"/>
    <p:sldId id="465" r:id="rId96"/>
    <p:sldId id="466" r:id="rId97"/>
    <p:sldId id="467" r:id="rId98"/>
    <p:sldId id="468" r:id="rId99"/>
    <p:sldId id="469" r:id="rId100"/>
    <p:sldId id="470" r:id="rId101"/>
    <p:sldId id="471" r:id="rId102"/>
    <p:sldId id="472" r:id="rId103"/>
    <p:sldId id="473" r:id="rId104"/>
    <p:sldId id="474" r:id="rId105"/>
    <p:sldId id="475" r:id="rId106"/>
    <p:sldId id="476" r:id="rId107"/>
    <p:sldId id="477" r:id="rId108"/>
    <p:sldId id="478" r:id="rId109"/>
    <p:sldId id="479" r:id="rId110"/>
    <p:sldId id="480" r:id="rId111"/>
    <p:sldId id="481" r:id="rId112"/>
    <p:sldId id="267" r:id="rId113"/>
    <p:sldId id="368" r:id="rId114"/>
    <p:sldId id="268" r:id="rId115"/>
    <p:sldId id="269" r:id="rId116"/>
    <p:sldId id="270" r:id="rId117"/>
    <p:sldId id="369" r:id="rId118"/>
    <p:sldId id="274" r:id="rId119"/>
    <p:sldId id="275" r:id="rId120"/>
    <p:sldId id="276" r:id="rId121"/>
    <p:sldId id="277" r:id="rId122"/>
    <p:sldId id="278" r:id="rId123"/>
    <p:sldId id="279" r:id="rId124"/>
    <p:sldId id="280" r:id="rId125"/>
    <p:sldId id="281" r:id="rId126"/>
    <p:sldId id="286" r:id="rId127"/>
    <p:sldId id="371" r:id="rId128"/>
    <p:sldId id="287" r:id="rId129"/>
    <p:sldId id="288" r:id="rId130"/>
    <p:sldId id="372" r:id="rId131"/>
    <p:sldId id="409" r:id="rId132"/>
    <p:sldId id="410" r:id="rId133"/>
    <p:sldId id="411" r:id="rId134"/>
    <p:sldId id="412" r:id="rId135"/>
    <p:sldId id="413" r:id="rId136"/>
    <p:sldId id="414" r:id="rId137"/>
    <p:sldId id="415" r:id="rId138"/>
    <p:sldId id="445" r:id="rId139"/>
    <p:sldId id="416" r:id="rId140"/>
    <p:sldId id="292" r:id="rId141"/>
    <p:sldId id="403" r:id="rId142"/>
    <p:sldId id="293" r:id="rId143"/>
    <p:sldId id="374" r:id="rId144"/>
    <p:sldId id="294" r:id="rId145"/>
    <p:sldId id="375" r:id="rId146"/>
    <p:sldId id="295" r:id="rId147"/>
    <p:sldId id="376" r:id="rId148"/>
    <p:sldId id="296" r:id="rId149"/>
    <p:sldId id="377" r:id="rId150"/>
    <p:sldId id="337" r:id="rId151"/>
    <p:sldId id="338" r:id="rId152"/>
    <p:sldId id="526" r:id="rId153"/>
    <p:sldId id="388" r:id="rId154"/>
    <p:sldId id="527" r:id="rId155"/>
    <p:sldId id="339" r:id="rId156"/>
    <p:sldId id="528" r:id="rId157"/>
    <p:sldId id="389" r:id="rId158"/>
    <p:sldId id="390" r:id="rId159"/>
    <p:sldId id="529" r:id="rId160"/>
    <p:sldId id="340" r:id="rId161"/>
    <p:sldId id="530" r:id="rId162"/>
    <p:sldId id="391" r:id="rId163"/>
    <p:sldId id="531" r:id="rId164"/>
    <p:sldId id="392" r:id="rId165"/>
    <p:sldId id="532" r:id="rId166"/>
    <p:sldId id="341" r:id="rId167"/>
    <p:sldId id="393" r:id="rId168"/>
    <p:sldId id="533" r:id="rId169"/>
    <p:sldId id="394" r:id="rId170"/>
    <p:sldId id="534" r:id="rId171"/>
    <p:sldId id="342" r:id="rId172"/>
    <p:sldId id="343" r:id="rId173"/>
    <p:sldId id="344" r:id="rId174"/>
    <p:sldId id="345" r:id="rId175"/>
    <p:sldId id="346" r:id="rId176"/>
    <p:sldId id="347" r:id="rId177"/>
    <p:sldId id="355" r:id="rId178"/>
    <p:sldId id="356" r:id="rId179"/>
    <p:sldId id="357" r:id="rId180"/>
    <p:sldId id="395" r:id="rId181"/>
    <p:sldId id="427" r:id="rId182"/>
    <p:sldId id="358" r:id="rId183"/>
    <p:sldId id="535" r:id="rId184"/>
  </p:sldIdLst>
  <p:sldSz cx="9144000" cy="6858000" type="screen4x3"/>
  <p:notesSz cx="6858000" cy="9144000"/>
  <p:defaultTextStyle>
    <a:defPPr>
      <a:defRPr lang="pt-PT"/>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6" Type="http://schemas.openxmlformats.org/officeDocument/2006/relationships/slide" Target="slides/slide5.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tableStyles" Target="tableStyle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presProps" Target="presProps.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viewProps" Target="viewProps.xml"/><Relationship Id="rId1" Type="http://schemas.openxmlformats.org/officeDocument/2006/relationships/slideMaster" Target="slideMasters/slideMaster1.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pt-PT"/>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pt-PT"/>
          </a:p>
        </p:txBody>
      </p:sp>
      <p:sp>
        <p:nvSpPr>
          <p:cNvPr id="1566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pt-PT" noProof="0" smtClean="0"/>
              <a:t>Click to edit Master text styles</a:t>
            </a:r>
          </a:p>
          <a:p>
            <a:pPr lvl="1"/>
            <a:r>
              <a:rPr lang="pt-PT" noProof="0" smtClean="0"/>
              <a:t>Second level</a:t>
            </a:r>
          </a:p>
          <a:p>
            <a:pPr lvl="2"/>
            <a:r>
              <a:rPr lang="pt-PT" noProof="0" smtClean="0"/>
              <a:t>Third level</a:t>
            </a:r>
          </a:p>
          <a:p>
            <a:pPr lvl="3"/>
            <a:r>
              <a:rPr lang="pt-PT" noProof="0" smtClean="0"/>
              <a:t>Fourth level</a:t>
            </a:r>
          </a:p>
          <a:p>
            <a:pPr lvl="4"/>
            <a:r>
              <a:rPr lang="pt-PT"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pt-PT"/>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AB0C392E-C019-4E40-B68B-F322C0409FF6}" type="slidenum">
              <a:rPr lang="pt-PT" altLang="pt-PT"/>
              <a:pPr/>
              <a:t>‹#›</a:t>
            </a:fld>
            <a:endParaRPr lang="pt-PT" altLang="pt-PT"/>
          </a:p>
        </p:txBody>
      </p:sp>
    </p:spTree>
    <p:extLst>
      <p:ext uri="{BB962C8B-B14F-4D97-AF65-F5344CB8AC3E}">
        <p14:creationId xmlns:p14="http://schemas.microsoft.com/office/powerpoint/2010/main" val="24782209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66.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71.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72.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73.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74.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75.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76.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7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78.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79.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8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9C4BDBF-62EE-4A9D-8B60-13A1C6CEC70A}" type="slidenum">
              <a:rPr lang="pt-PT" altLang="pt-PT"/>
              <a:pPr eaLnBrk="1" hangingPunct="1"/>
              <a:t>1</a:t>
            </a:fld>
            <a:endParaRPr lang="pt-PT" altLang="pt-PT"/>
          </a:p>
        </p:txBody>
      </p:sp>
      <p:sp>
        <p:nvSpPr>
          <p:cNvPr id="157699" name="Rectangle 2"/>
          <p:cNvSpPr>
            <a:spLocks noGrp="1" noRot="1" noChangeAspect="1" noChangeArrowheads="1" noTextEdit="1"/>
          </p:cNvSpPr>
          <p:nvPr>
            <p:ph type="sldImg"/>
          </p:nvPr>
        </p:nvSpPr>
        <p:spPr>
          <a:ln/>
        </p:spPr>
      </p:sp>
      <p:sp>
        <p:nvSpPr>
          <p:cNvPr id="157700"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36630410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2E09921-3E30-4414-BDE5-67D48B69ED9C}" type="slidenum">
              <a:rPr lang="pt-PT" altLang="pt-PT"/>
              <a:pPr eaLnBrk="1" hangingPunct="1"/>
              <a:t>12</a:t>
            </a:fld>
            <a:endParaRPr lang="pt-PT" altLang="pt-PT"/>
          </a:p>
        </p:txBody>
      </p:sp>
      <p:sp>
        <p:nvSpPr>
          <p:cNvPr id="166915" name="Rectangle 2"/>
          <p:cNvSpPr>
            <a:spLocks noGrp="1" noRot="1" noChangeAspect="1" noChangeArrowheads="1" noTextEdit="1"/>
          </p:cNvSpPr>
          <p:nvPr>
            <p:ph type="sldImg"/>
          </p:nvPr>
        </p:nvSpPr>
        <p:spPr>
          <a:ln/>
        </p:spPr>
      </p:sp>
      <p:sp>
        <p:nvSpPr>
          <p:cNvPr id="166916"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3240319381"/>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1B89484-90AD-42E2-AD21-08BB3049769E}" type="slidenum">
              <a:rPr lang="pt-PT" altLang="pt-PT"/>
              <a:pPr eaLnBrk="1" hangingPunct="1"/>
              <a:t>155</a:t>
            </a:fld>
            <a:endParaRPr lang="pt-PT" altLang="pt-PT"/>
          </a:p>
        </p:txBody>
      </p:sp>
      <p:sp>
        <p:nvSpPr>
          <p:cNvPr id="242691" name="Rectangle 2"/>
          <p:cNvSpPr>
            <a:spLocks noGrp="1" noRot="1" noChangeAspect="1" noChangeArrowheads="1" noTextEdit="1"/>
          </p:cNvSpPr>
          <p:nvPr>
            <p:ph type="sldImg"/>
          </p:nvPr>
        </p:nvSpPr>
        <p:spPr>
          <a:ln/>
        </p:spPr>
      </p:sp>
      <p:sp>
        <p:nvSpPr>
          <p:cNvPr id="242692"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3582595515"/>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17AE031-0395-45C6-B307-86FDFFC3E20F}" type="slidenum">
              <a:rPr lang="pt-PT" altLang="pt-PT"/>
              <a:pPr eaLnBrk="1" hangingPunct="1"/>
              <a:t>160</a:t>
            </a:fld>
            <a:endParaRPr lang="pt-PT" altLang="pt-PT"/>
          </a:p>
        </p:txBody>
      </p:sp>
      <p:sp>
        <p:nvSpPr>
          <p:cNvPr id="243715" name="Rectangle 2"/>
          <p:cNvSpPr>
            <a:spLocks noGrp="1" noRot="1" noChangeAspect="1" noChangeArrowheads="1" noTextEdit="1"/>
          </p:cNvSpPr>
          <p:nvPr>
            <p:ph type="sldImg"/>
          </p:nvPr>
        </p:nvSpPr>
        <p:spPr>
          <a:ln/>
        </p:spPr>
      </p:sp>
      <p:sp>
        <p:nvSpPr>
          <p:cNvPr id="243716"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1818172916"/>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0C21F96-92C2-4367-AF90-358D98C28860}" type="slidenum">
              <a:rPr lang="pt-PT" altLang="pt-PT"/>
              <a:pPr eaLnBrk="1" hangingPunct="1"/>
              <a:t>166</a:t>
            </a:fld>
            <a:endParaRPr lang="pt-PT" altLang="pt-PT"/>
          </a:p>
        </p:txBody>
      </p:sp>
      <p:sp>
        <p:nvSpPr>
          <p:cNvPr id="244739" name="Rectangle 2"/>
          <p:cNvSpPr>
            <a:spLocks noGrp="1" noRot="1" noChangeAspect="1" noChangeArrowheads="1" noTextEdit="1"/>
          </p:cNvSpPr>
          <p:nvPr>
            <p:ph type="sldImg"/>
          </p:nvPr>
        </p:nvSpPr>
        <p:spPr>
          <a:ln/>
        </p:spPr>
      </p:sp>
      <p:sp>
        <p:nvSpPr>
          <p:cNvPr id="244740"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923982315"/>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40341D1-BFCE-443B-A7C8-475171D7A679}" type="slidenum">
              <a:rPr lang="pt-PT" altLang="pt-PT"/>
              <a:pPr eaLnBrk="1" hangingPunct="1"/>
              <a:t>171</a:t>
            </a:fld>
            <a:endParaRPr lang="pt-PT" altLang="pt-PT"/>
          </a:p>
        </p:txBody>
      </p:sp>
      <p:sp>
        <p:nvSpPr>
          <p:cNvPr id="245763" name="Rectangle 2"/>
          <p:cNvSpPr>
            <a:spLocks noGrp="1" noRot="1" noChangeAspect="1" noChangeArrowheads="1" noTextEdit="1"/>
          </p:cNvSpPr>
          <p:nvPr>
            <p:ph type="sldImg"/>
          </p:nvPr>
        </p:nvSpPr>
        <p:spPr>
          <a:ln/>
        </p:spPr>
      </p:sp>
      <p:sp>
        <p:nvSpPr>
          <p:cNvPr id="245764"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3796674230"/>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AD8C4B0-8E32-45F2-8EF6-A8D0A754E65C}" type="slidenum">
              <a:rPr lang="pt-PT" altLang="pt-PT"/>
              <a:pPr eaLnBrk="1" hangingPunct="1"/>
              <a:t>172</a:t>
            </a:fld>
            <a:endParaRPr lang="pt-PT" altLang="pt-PT"/>
          </a:p>
        </p:txBody>
      </p:sp>
      <p:sp>
        <p:nvSpPr>
          <p:cNvPr id="246787" name="Rectangle 2"/>
          <p:cNvSpPr>
            <a:spLocks noGrp="1" noRot="1" noChangeAspect="1" noChangeArrowheads="1" noTextEdit="1"/>
          </p:cNvSpPr>
          <p:nvPr>
            <p:ph type="sldImg"/>
          </p:nvPr>
        </p:nvSpPr>
        <p:spPr>
          <a:ln/>
        </p:spPr>
      </p:sp>
      <p:sp>
        <p:nvSpPr>
          <p:cNvPr id="246788"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882943818"/>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F7C5C9F-6778-444B-8E25-A337F5D9CC91}" type="slidenum">
              <a:rPr lang="pt-PT" altLang="pt-PT"/>
              <a:pPr eaLnBrk="1" hangingPunct="1"/>
              <a:t>173</a:t>
            </a:fld>
            <a:endParaRPr lang="pt-PT" altLang="pt-PT"/>
          </a:p>
        </p:txBody>
      </p:sp>
      <p:sp>
        <p:nvSpPr>
          <p:cNvPr id="247811" name="Rectangle 2"/>
          <p:cNvSpPr>
            <a:spLocks noGrp="1" noRot="1" noChangeAspect="1" noChangeArrowheads="1" noTextEdit="1"/>
          </p:cNvSpPr>
          <p:nvPr>
            <p:ph type="sldImg"/>
          </p:nvPr>
        </p:nvSpPr>
        <p:spPr>
          <a:ln/>
        </p:spPr>
      </p:sp>
      <p:sp>
        <p:nvSpPr>
          <p:cNvPr id="247812"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120218762"/>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28AB6FC-FC7F-40D5-853D-C242AC0A1AAB}" type="slidenum">
              <a:rPr lang="pt-PT" altLang="pt-PT"/>
              <a:pPr eaLnBrk="1" hangingPunct="1"/>
              <a:t>174</a:t>
            </a:fld>
            <a:endParaRPr lang="pt-PT" altLang="pt-PT"/>
          </a:p>
        </p:txBody>
      </p:sp>
      <p:sp>
        <p:nvSpPr>
          <p:cNvPr id="248835" name="Rectangle 2"/>
          <p:cNvSpPr>
            <a:spLocks noGrp="1" noRot="1" noChangeAspect="1" noChangeArrowheads="1" noTextEdit="1"/>
          </p:cNvSpPr>
          <p:nvPr>
            <p:ph type="sldImg"/>
          </p:nvPr>
        </p:nvSpPr>
        <p:spPr>
          <a:ln/>
        </p:spPr>
      </p:sp>
      <p:sp>
        <p:nvSpPr>
          <p:cNvPr id="248836"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2337479347"/>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C082A1C-2833-49CE-8A06-E374A513847F}" type="slidenum">
              <a:rPr lang="pt-PT" altLang="pt-PT"/>
              <a:pPr eaLnBrk="1" hangingPunct="1"/>
              <a:t>175</a:t>
            </a:fld>
            <a:endParaRPr lang="pt-PT" altLang="pt-PT"/>
          </a:p>
        </p:txBody>
      </p:sp>
      <p:sp>
        <p:nvSpPr>
          <p:cNvPr id="249859" name="Rectangle 2"/>
          <p:cNvSpPr>
            <a:spLocks noGrp="1" noRot="1" noChangeAspect="1" noChangeArrowheads="1" noTextEdit="1"/>
          </p:cNvSpPr>
          <p:nvPr>
            <p:ph type="sldImg"/>
          </p:nvPr>
        </p:nvSpPr>
        <p:spPr>
          <a:ln/>
        </p:spPr>
      </p:sp>
      <p:sp>
        <p:nvSpPr>
          <p:cNvPr id="249860"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1621463413"/>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25B1E7A-C572-4FA6-AD36-9B2F71AEEFC8}" type="slidenum">
              <a:rPr lang="pt-PT" altLang="pt-PT"/>
              <a:pPr eaLnBrk="1" hangingPunct="1"/>
              <a:t>176</a:t>
            </a:fld>
            <a:endParaRPr lang="pt-PT" altLang="pt-PT"/>
          </a:p>
        </p:txBody>
      </p:sp>
      <p:sp>
        <p:nvSpPr>
          <p:cNvPr id="250883" name="Rectangle 2"/>
          <p:cNvSpPr>
            <a:spLocks noGrp="1" noRot="1" noChangeAspect="1" noChangeArrowheads="1" noTextEdit="1"/>
          </p:cNvSpPr>
          <p:nvPr>
            <p:ph type="sldImg"/>
          </p:nvPr>
        </p:nvSpPr>
        <p:spPr>
          <a:ln/>
        </p:spPr>
      </p:sp>
      <p:sp>
        <p:nvSpPr>
          <p:cNvPr id="250884"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1652717124"/>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1C11AF4-5793-4E3D-9131-90D6FEB40B12}" type="slidenum">
              <a:rPr lang="pt-PT" altLang="pt-PT"/>
              <a:pPr eaLnBrk="1" hangingPunct="1"/>
              <a:t>177</a:t>
            </a:fld>
            <a:endParaRPr lang="pt-PT" altLang="pt-PT"/>
          </a:p>
        </p:txBody>
      </p:sp>
      <p:sp>
        <p:nvSpPr>
          <p:cNvPr id="259075" name="Rectangle 2"/>
          <p:cNvSpPr>
            <a:spLocks noGrp="1" noRot="1" noChangeAspect="1" noChangeArrowheads="1" noTextEdit="1"/>
          </p:cNvSpPr>
          <p:nvPr>
            <p:ph type="sldImg"/>
          </p:nvPr>
        </p:nvSpPr>
        <p:spPr>
          <a:ln/>
        </p:spPr>
      </p:sp>
      <p:sp>
        <p:nvSpPr>
          <p:cNvPr id="259076"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32644770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6C37D3D-FBFB-48A4-B7A3-9C8F02A6B9DD}" type="slidenum">
              <a:rPr lang="pt-PT" altLang="pt-PT"/>
              <a:pPr eaLnBrk="1" hangingPunct="1"/>
              <a:t>13</a:t>
            </a:fld>
            <a:endParaRPr lang="pt-PT" altLang="pt-PT"/>
          </a:p>
        </p:txBody>
      </p:sp>
      <p:sp>
        <p:nvSpPr>
          <p:cNvPr id="167939" name="Rectangle 2"/>
          <p:cNvSpPr>
            <a:spLocks noGrp="1" noRot="1" noChangeAspect="1" noChangeArrowheads="1" noTextEdit="1"/>
          </p:cNvSpPr>
          <p:nvPr>
            <p:ph type="sldImg"/>
          </p:nvPr>
        </p:nvSpPr>
        <p:spPr>
          <a:ln/>
        </p:spPr>
      </p:sp>
      <p:sp>
        <p:nvSpPr>
          <p:cNvPr id="167940"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1250031536"/>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A7B2C05-BD19-4990-BD9B-1C59318A25DD}" type="slidenum">
              <a:rPr lang="pt-PT" altLang="pt-PT"/>
              <a:pPr eaLnBrk="1" hangingPunct="1"/>
              <a:t>178</a:t>
            </a:fld>
            <a:endParaRPr lang="pt-PT" altLang="pt-PT"/>
          </a:p>
        </p:txBody>
      </p:sp>
      <p:sp>
        <p:nvSpPr>
          <p:cNvPr id="260099" name="Rectangle 2"/>
          <p:cNvSpPr>
            <a:spLocks noGrp="1" noRot="1" noChangeAspect="1" noChangeArrowheads="1" noTextEdit="1"/>
          </p:cNvSpPr>
          <p:nvPr>
            <p:ph type="sldImg"/>
          </p:nvPr>
        </p:nvSpPr>
        <p:spPr>
          <a:ln/>
        </p:spPr>
      </p:sp>
      <p:sp>
        <p:nvSpPr>
          <p:cNvPr id="260100"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1994503182"/>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E322A54-F83A-4C0D-8624-6F8CBD30C298}" type="slidenum">
              <a:rPr lang="pt-PT" altLang="pt-PT"/>
              <a:pPr eaLnBrk="1" hangingPunct="1"/>
              <a:t>179</a:t>
            </a:fld>
            <a:endParaRPr lang="pt-PT" altLang="pt-PT"/>
          </a:p>
        </p:txBody>
      </p:sp>
      <p:sp>
        <p:nvSpPr>
          <p:cNvPr id="261123" name="Rectangle 2"/>
          <p:cNvSpPr>
            <a:spLocks noGrp="1" noRot="1" noChangeAspect="1" noChangeArrowheads="1" noTextEdit="1"/>
          </p:cNvSpPr>
          <p:nvPr>
            <p:ph type="sldImg"/>
          </p:nvPr>
        </p:nvSpPr>
        <p:spPr>
          <a:ln/>
        </p:spPr>
      </p:sp>
      <p:sp>
        <p:nvSpPr>
          <p:cNvPr id="261124"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3983022354"/>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8D7F337-3659-44F7-9322-146189394D78}" type="slidenum">
              <a:rPr lang="pt-PT" altLang="pt-PT"/>
              <a:pPr eaLnBrk="1" hangingPunct="1"/>
              <a:t>182</a:t>
            </a:fld>
            <a:endParaRPr lang="pt-PT" altLang="pt-PT"/>
          </a:p>
        </p:txBody>
      </p:sp>
      <p:sp>
        <p:nvSpPr>
          <p:cNvPr id="262147" name="Rectangle 2"/>
          <p:cNvSpPr>
            <a:spLocks noGrp="1" noRot="1" noChangeAspect="1" noChangeArrowheads="1" noTextEdit="1"/>
          </p:cNvSpPr>
          <p:nvPr>
            <p:ph type="sldImg"/>
          </p:nvPr>
        </p:nvSpPr>
        <p:spPr>
          <a:ln/>
        </p:spPr>
      </p:sp>
      <p:sp>
        <p:nvSpPr>
          <p:cNvPr id="262148"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41698050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BFA56C4-E6EE-4073-B667-53F3A82C3876}" type="slidenum">
              <a:rPr lang="pt-PT" altLang="pt-PT"/>
              <a:pPr eaLnBrk="1" hangingPunct="1"/>
              <a:t>14</a:t>
            </a:fld>
            <a:endParaRPr lang="pt-PT" altLang="pt-PT"/>
          </a:p>
        </p:txBody>
      </p:sp>
      <p:sp>
        <p:nvSpPr>
          <p:cNvPr id="188419" name="Rectangle 2"/>
          <p:cNvSpPr>
            <a:spLocks noGrp="1" noRot="1" noChangeAspect="1" noChangeArrowheads="1" noTextEdit="1"/>
          </p:cNvSpPr>
          <p:nvPr>
            <p:ph type="sldImg"/>
          </p:nvPr>
        </p:nvSpPr>
        <p:spPr>
          <a:ln/>
        </p:spPr>
      </p:sp>
      <p:sp>
        <p:nvSpPr>
          <p:cNvPr id="188420"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26817574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7BD0D66-9ADF-46D8-9EE6-CF27E5F56249}" type="slidenum">
              <a:rPr lang="pt-PT" altLang="pt-PT"/>
              <a:pPr eaLnBrk="1" hangingPunct="1"/>
              <a:t>15</a:t>
            </a:fld>
            <a:endParaRPr lang="pt-PT" altLang="pt-PT"/>
          </a:p>
        </p:txBody>
      </p:sp>
      <p:sp>
        <p:nvSpPr>
          <p:cNvPr id="189443" name="Rectangle 2"/>
          <p:cNvSpPr>
            <a:spLocks noGrp="1" noRot="1" noChangeAspect="1" noChangeArrowheads="1" noTextEdit="1"/>
          </p:cNvSpPr>
          <p:nvPr>
            <p:ph type="sldImg"/>
          </p:nvPr>
        </p:nvSpPr>
        <p:spPr>
          <a:ln/>
        </p:spPr>
      </p:sp>
      <p:sp>
        <p:nvSpPr>
          <p:cNvPr id="189444"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21909282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133250F-AE3D-4A53-BD9D-C255C2CD4B38}" type="slidenum">
              <a:rPr lang="pt-PT" altLang="pt-PT"/>
              <a:pPr eaLnBrk="1" hangingPunct="1"/>
              <a:t>16</a:t>
            </a:fld>
            <a:endParaRPr lang="pt-PT" altLang="pt-PT"/>
          </a:p>
        </p:txBody>
      </p:sp>
      <p:sp>
        <p:nvSpPr>
          <p:cNvPr id="190467" name="Rectangle 2"/>
          <p:cNvSpPr>
            <a:spLocks noGrp="1" noRot="1" noChangeAspect="1" noChangeArrowheads="1" noTextEdit="1"/>
          </p:cNvSpPr>
          <p:nvPr>
            <p:ph type="sldImg"/>
          </p:nvPr>
        </p:nvSpPr>
        <p:spPr>
          <a:ln/>
        </p:spPr>
      </p:sp>
      <p:sp>
        <p:nvSpPr>
          <p:cNvPr id="190468"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29572397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3E9CC15-62D2-470B-BE1A-20056795390B}" type="slidenum">
              <a:rPr lang="pt-PT" altLang="pt-PT"/>
              <a:pPr eaLnBrk="1" hangingPunct="1"/>
              <a:t>18</a:t>
            </a:fld>
            <a:endParaRPr lang="pt-PT" altLang="pt-PT"/>
          </a:p>
        </p:txBody>
      </p:sp>
      <p:sp>
        <p:nvSpPr>
          <p:cNvPr id="191491" name="Rectangle 2"/>
          <p:cNvSpPr>
            <a:spLocks noGrp="1" noRot="1" noChangeAspect="1" noChangeArrowheads="1" noTextEdit="1"/>
          </p:cNvSpPr>
          <p:nvPr>
            <p:ph type="sldImg"/>
          </p:nvPr>
        </p:nvSpPr>
        <p:spPr>
          <a:ln/>
        </p:spPr>
      </p:sp>
      <p:sp>
        <p:nvSpPr>
          <p:cNvPr id="191492"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20513547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64A23AF-B0CA-464D-AD85-88DC15FC31EF}" type="slidenum">
              <a:rPr lang="pt-PT" altLang="pt-PT"/>
              <a:pPr eaLnBrk="1" hangingPunct="1"/>
              <a:t>20</a:t>
            </a:fld>
            <a:endParaRPr lang="pt-PT" altLang="pt-PT"/>
          </a:p>
        </p:txBody>
      </p:sp>
      <p:sp>
        <p:nvSpPr>
          <p:cNvPr id="195587" name="Rectangle 2"/>
          <p:cNvSpPr>
            <a:spLocks noGrp="1" noRot="1" noChangeAspect="1" noChangeArrowheads="1" noTextEdit="1"/>
          </p:cNvSpPr>
          <p:nvPr>
            <p:ph type="sldImg"/>
          </p:nvPr>
        </p:nvSpPr>
        <p:spPr>
          <a:ln/>
        </p:spPr>
      </p:sp>
      <p:sp>
        <p:nvSpPr>
          <p:cNvPr id="195588"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18278713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FB374F7-103B-4AA4-88C6-CF18D216F734}" type="slidenum">
              <a:rPr lang="pt-PT" altLang="pt-PT"/>
              <a:pPr eaLnBrk="1" hangingPunct="1"/>
              <a:t>22</a:t>
            </a:fld>
            <a:endParaRPr lang="pt-PT" altLang="pt-PT"/>
          </a:p>
        </p:txBody>
      </p:sp>
      <p:sp>
        <p:nvSpPr>
          <p:cNvPr id="196611" name="Rectangle 2"/>
          <p:cNvSpPr>
            <a:spLocks noGrp="1" noRot="1" noChangeAspect="1" noChangeArrowheads="1" noTextEdit="1"/>
          </p:cNvSpPr>
          <p:nvPr>
            <p:ph type="sldImg"/>
          </p:nvPr>
        </p:nvSpPr>
        <p:spPr>
          <a:ln/>
        </p:spPr>
      </p:sp>
      <p:sp>
        <p:nvSpPr>
          <p:cNvPr id="196612"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19332476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F7592DA-AEBC-4489-ADB0-0645CB400C21}" type="slidenum">
              <a:rPr lang="pt-PT" altLang="pt-PT"/>
              <a:pPr eaLnBrk="1" hangingPunct="1"/>
              <a:t>24</a:t>
            </a:fld>
            <a:endParaRPr lang="pt-PT" altLang="pt-PT"/>
          </a:p>
        </p:txBody>
      </p:sp>
      <p:sp>
        <p:nvSpPr>
          <p:cNvPr id="197635" name="Rectangle 2"/>
          <p:cNvSpPr>
            <a:spLocks noGrp="1" noRot="1" noChangeAspect="1" noChangeArrowheads="1" noTextEdit="1"/>
          </p:cNvSpPr>
          <p:nvPr>
            <p:ph type="sldImg"/>
          </p:nvPr>
        </p:nvSpPr>
        <p:spPr>
          <a:ln/>
        </p:spPr>
      </p:sp>
      <p:sp>
        <p:nvSpPr>
          <p:cNvPr id="197636"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17232324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57C6B7C-5A82-4D50-9E4C-2135F3B7E584}" type="slidenum">
              <a:rPr lang="pt-PT" altLang="pt-PT"/>
              <a:pPr eaLnBrk="1" hangingPunct="1"/>
              <a:t>25</a:t>
            </a:fld>
            <a:endParaRPr lang="pt-PT" altLang="pt-PT"/>
          </a:p>
        </p:txBody>
      </p:sp>
      <p:sp>
        <p:nvSpPr>
          <p:cNvPr id="177155" name="Rectangle 2"/>
          <p:cNvSpPr>
            <a:spLocks noGrp="1" noRot="1" noChangeAspect="1" noChangeArrowheads="1" noTextEdit="1"/>
          </p:cNvSpPr>
          <p:nvPr>
            <p:ph type="sldImg"/>
          </p:nvPr>
        </p:nvSpPr>
        <p:spPr>
          <a:ln/>
        </p:spPr>
      </p:sp>
      <p:sp>
        <p:nvSpPr>
          <p:cNvPr id="177156"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16951145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8FC4373-4287-462B-8056-BDFFC7F65E09}" type="slidenum">
              <a:rPr lang="pt-PT" altLang="pt-PT"/>
              <a:pPr eaLnBrk="1" hangingPunct="1"/>
              <a:t>2</a:t>
            </a:fld>
            <a:endParaRPr lang="pt-PT" altLang="pt-PT"/>
          </a:p>
        </p:txBody>
      </p:sp>
      <p:sp>
        <p:nvSpPr>
          <p:cNvPr id="158723" name="Rectangle 2"/>
          <p:cNvSpPr>
            <a:spLocks noGrp="1" noRot="1" noChangeAspect="1" noChangeArrowheads="1" noTextEdit="1"/>
          </p:cNvSpPr>
          <p:nvPr>
            <p:ph type="sldImg"/>
          </p:nvPr>
        </p:nvSpPr>
        <p:spPr>
          <a:ln/>
        </p:spPr>
      </p:sp>
      <p:sp>
        <p:nvSpPr>
          <p:cNvPr id="158724"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2385610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5BF120F-0C67-44C3-8B1D-ED9E59A5929E}" type="slidenum">
              <a:rPr lang="pt-PT" altLang="pt-PT"/>
              <a:pPr eaLnBrk="1" hangingPunct="1"/>
              <a:t>26</a:t>
            </a:fld>
            <a:endParaRPr lang="pt-PT" altLang="pt-PT"/>
          </a:p>
        </p:txBody>
      </p:sp>
      <p:sp>
        <p:nvSpPr>
          <p:cNvPr id="178179" name="Rectangle 2"/>
          <p:cNvSpPr>
            <a:spLocks noGrp="1" noRot="1" noChangeAspect="1" noChangeArrowheads="1" noTextEdit="1"/>
          </p:cNvSpPr>
          <p:nvPr>
            <p:ph type="sldImg"/>
          </p:nvPr>
        </p:nvSpPr>
        <p:spPr>
          <a:ln/>
        </p:spPr>
      </p:sp>
      <p:sp>
        <p:nvSpPr>
          <p:cNvPr id="178180"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7012455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1F5E761-D477-4C0A-A09E-34BDC0624A37}" type="slidenum">
              <a:rPr lang="pt-PT" altLang="pt-PT"/>
              <a:pPr eaLnBrk="1" hangingPunct="1"/>
              <a:t>27</a:t>
            </a:fld>
            <a:endParaRPr lang="pt-PT" altLang="pt-PT"/>
          </a:p>
        </p:txBody>
      </p:sp>
      <p:sp>
        <p:nvSpPr>
          <p:cNvPr id="179203" name="Rectangle 2"/>
          <p:cNvSpPr>
            <a:spLocks noGrp="1" noRot="1" noChangeAspect="1" noChangeArrowheads="1" noTextEdit="1"/>
          </p:cNvSpPr>
          <p:nvPr>
            <p:ph type="sldImg"/>
          </p:nvPr>
        </p:nvSpPr>
        <p:spPr>
          <a:ln/>
        </p:spPr>
      </p:sp>
      <p:sp>
        <p:nvSpPr>
          <p:cNvPr id="179204"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4991642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E522138-D563-4E98-A2B5-34E5B78572F8}" type="slidenum">
              <a:rPr lang="pt-PT" altLang="pt-PT"/>
              <a:pPr eaLnBrk="1" hangingPunct="1"/>
              <a:t>29</a:t>
            </a:fld>
            <a:endParaRPr lang="pt-PT" altLang="pt-PT"/>
          </a:p>
        </p:txBody>
      </p:sp>
      <p:sp>
        <p:nvSpPr>
          <p:cNvPr id="168963" name="Rectangle 2"/>
          <p:cNvSpPr>
            <a:spLocks noGrp="1" noRot="1" noChangeAspect="1" noChangeArrowheads="1" noTextEdit="1"/>
          </p:cNvSpPr>
          <p:nvPr>
            <p:ph type="sldImg"/>
          </p:nvPr>
        </p:nvSpPr>
        <p:spPr>
          <a:ln/>
        </p:spPr>
      </p:sp>
      <p:sp>
        <p:nvSpPr>
          <p:cNvPr id="168964"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32180174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32773C6-C9DF-4EA8-8ECB-D9B2D9CC07E5}" type="slidenum">
              <a:rPr lang="pt-PT" altLang="pt-PT"/>
              <a:pPr eaLnBrk="1" hangingPunct="1"/>
              <a:t>30</a:t>
            </a:fld>
            <a:endParaRPr lang="pt-PT" altLang="pt-PT"/>
          </a:p>
        </p:txBody>
      </p:sp>
      <p:sp>
        <p:nvSpPr>
          <p:cNvPr id="169987" name="Rectangle 2"/>
          <p:cNvSpPr>
            <a:spLocks noGrp="1" noRot="1" noChangeAspect="1" noChangeArrowheads="1" noTextEdit="1"/>
          </p:cNvSpPr>
          <p:nvPr>
            <p:ph type="sldImg"/>
          </p:nvPr>
        </p:nvSpPr>
        <p:spPr>
          <a:ln/>
        </p:spPr>
      </p:sp>
      <p:sp>
        <p:nvSpPr>
          <p:cNvPr id="169988"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168622261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178788E-0BC1-4DA5-BEC7-3836C1782656}" type="slidenum">
              <a:rPr lang="pt-PT" altLang="pt-PT"/>
              <a:pPr eaLnBrk="1" hangingPunct="1"/>
              <a:t>31</a:t>
            </a:fld>
            <a:endParaRPr lang="pt-PT" altLang="pt-PT"/>
          </a:p>
        </p:txBody>
      </p:sp>
      <p:sp>
        <p:nvSpPr>
          <p:cNvPr id="171011" name="Rectangle 2"/>
          <p:cNvSpPr>
            <a:spLocks noGrp="1" noRot="1" noChangeAspect="1" noChangeArrowheads="1" noTextEdit="1"/>
          </p:cNvSpPr>
          <p:nvPr>
            <p:ph type="sldImg"/>
          </p:nvPr>
        </p:nvSpPr>
        <p:spPr>
          <a:ln/>
        </p:spPr>
      </p:sp>
      <p:sp>
        <p:nvSpPr>
          <p:cNvPr id="171012"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360536677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7C642F8-74C7-48A8-A307-5688AC579EE0}" type="slidenum">
              <a:rPr lang="pt-PT" altLang="pt-PT"/>
              <a:pPr eaLnBrk="1" hangingPunct="1"/>
              <a:t>32</a:t>
            </a:fld>
            <a:endParaRPr lang="pt-PT" altLang="pt-PT"/>
          </a:p>
        </p:txBody>
      </p:sp>
      <p:sp>
        <p:nvSpPr>
          <p:cNvPr id="172035" name="Rectangle 2"/>
          <p:cNvSpPr>
            <a:spLocks noGrp="1" noRot="1" noChangeAspect="1" noChangeArrowheads="1" noTextEdit="1"/>
          </p:cNvSpPr>
          <p:nvPr>
            <p:ph type="sldImg"/>
          </p:nvPr>
        </p:nvSpPr>
        <p:spPr>
          <a:ln/>
        </p:spPr>
      </p:sp>
      <p:sp>
        <p:nvSpPr>
          <p:cNvPr id="172036"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33698026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DBDEEB9-4BF9-438E-9846-7BA0A7412A92}" type="slidenum">
              <a:rPr lang="pt-PT" altLang="pt-PT"/>
              <a:pPr eaLnBrk="1" hangingPunct="1"/>
              <a:t>34</a:t>
            </a:fld>
            <a:endParaRPr lang="pt-PT" altLang="pt-PT"/>
          </a:p>
        </p:txBody>
      </p:sp>
      <p:sp>
        <p:nvSpPr>
          <p:cNvPr id="211971" name="Rectangle 2"/>
          <p:cNvSpPr>
            <a:spLocks noGrp="1" noRot="1" noChangeAspect="1" noChangeArrowheads="1" noTextEdit="1"/>
          </p:cNvSpPr>
          <p:nvPr>
            <p:ph type="sldImg"/>
          </p:nvPr>
        </p:nvSpPr>
        <p:spPr>
          <a:ln/>
        </p:spPr>
      </p:sp>
      <p:sp>
        <p:nvSpPr>
          <p:cNvPr id="211972"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14394615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950B998-CB7C-434B-898D-0A6293D964DC}" type="slidenum">
              <a:rPr lang="pt-PT" altLang="pt-PT"/>
              <a:pPr eaLnBrk="1" hangingPunct="1"/>
              <a:t>35</a:t>
            </a:fld>
            <a:endParaRPr lang="pt-PT" altLang="pt-PT"/>
          </a:p>
        </p:txBody>
      </p:sp>
      <p:sp>
        <p:nvSpPr>
          <p:cNvPr id="212995" name="Rectangle 2"/>
          <p:cNvSpPr>
            <a:spLocks noGrp="1" noRot="1" noChangeAspect="1" noChangeArrowheads="1" noTextEdit="1"/>
          </p:cNvSpPr>
          <p:nvPr>
            <p:ph type="sldImg"/>
          </p:nvPr>
        </p:nvSpPr>
        <p:spPr>
          <a:ln/>
        </p:spPr>
      </p:sp>
      <p:sp>
        <p:nvSpPr>
          <p:cNvPr id="212996"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425076673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7D10570-FAF6-4164-8BE8-A310095BE05A}" type="slidenum">
              <a:rPr lang="pt-PT" altLang="pt-PT"/>
              <a:pPr eaLnBrk="1" hangingPunct="1"/>
              <a:t>36</a:t>
            </a:fld>
            <a:endParaRPr lang="pt-PT" altLang="pt-PT"/>
          </a:p>
        </p:txBody>
      </p:sp>
      <p:sp>
        <p:nvSpPr>
          <p:cNvPr id="214019" name="Rectangle 2"/>
          <p:cNvSpPr>
            <a:spLocks noGrp="1" noRot="1" noChangeAspect="1" noChangeArrowheads="1" noTextEdit="1"/>
          </p:cNvSpPr>
          <p:nvPr>
            <p:ph type="sldImg"/>
          </p:nvPr>
        </p:nvSpPr>
        <p:spPr>
          <a:ln/>
        </p:spPr>
      </p:sp>
      <p:sp>
        <p:nvSpPr>
          <p:cNvPr id="214020"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334661116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7882671-1BA1-459A-90A3-865C3DFC2849}" type="slidenum">
              <a:rPr lang="pt-PT" altLang="pt-PT"/>
              <a:pPr eaLnBrk="1" hangingPunct="1"/>
              <a:t>40</a:t>
            </a:fld>
            <a:endParaRPr lang="pt-PT" altLang="pt-PT"/>
          </a:p>
        </p:txBody>
      </p:sp>
      <p:sp>
        <p:nvSpPr>
          <p:cNvPr id="210947" name="Rectangle 2"/>
          <p:cNvSpPr>
            <a:spLocks noGrp="1" noRot="1" noChangeAspect="1" noChangeArrowheads="1" noTextEdit="1"/>
          </p:cNvSpPr>
          <p:nvPr>
            <p:ph type="sldImg"/>
          </p:nvPr>
        </p:nvSpPr>
        <p:spPr>
          <a:ln/>
        </p:spPr>
      </p:sp>
      <p:sp>
        <p:nvSpPr>
          <p:cNvPr id="210948"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21086083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02F59E5-D489-4BE9-BB00-796621668CF5}" type="slidenum">
              <a:rPr lang="pt-PT" altLang="pt-PT"/>
              <a:pPr eaLnBrk="1" hangingPunct="1"/>
              <a:t>4</a:t>
            </a:fld>
            <a:endParaRPr lang="pt-PT" altLang="pt-PT"/>
          </a:p>
        </p:txBody>
      </p:sp>
      <p:sp>
        <p:nvSpPr>
          <p:cNvPr id="159747" name="Rectangle 2"/>
          <p:cNvSpPr>
            <a:spLocks noGrp="1" noRot="1" noChangeAspect="1" noChangeArrowheads="1" noTextEdit="1"/>
          </p:cNvSpPr>
          <p:nvPr>
            <p:ph type="sldImg"/>
          </p:nvPr>
        </p:nvSpPr>
        <p:spPr>
          <a:ln/>
        </p:spPr>
      </p:sp>
      <p:sp>
        <p:nvSpPr>
          <p:cNvPr id="159748"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2629176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B8CBFCF-126E-43A5-9F82-E4E3357A7C6C}" type="slidenum">
              <a:rPr lang="pt-PT" altLang="pt-PT"/>
              <a:pPr eaLnBrk="1" hangingPunct="1"/>
              <a:t>41</a:t>
            </a:fld>
            <a:endParaRPr lang="pt-PT" altLang="pt-PT"/>
          </a:p>
        </p:txBody>
      </p:sp>
      <p:sp>
        <p:nvSpPr>
          <p:cNvPr id="219139" name="Rectangle 2"/>
          <p:cNvSpPr>
            <a:spLocks noGrp="1" noRot="1" noChangeAspect="1" noChangeArrowheads="1" noTextEdit="1"/>
          </p:cNvSpPr>
          <p:nvPr>
            <p:ph type="sldImg"/>
          </p:nvPr>
        </p:nvSpPr>
        <p:spPr>
          <a:ln/>
        </p:spPr>
      </p:sp>
      <p:sp>
        <p:nvSpPr>
          <p:cNvPr id="219140"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139755463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01241CC-0F9B-4E17-B741-825E61083730}" type="slidenum">
              <a:rPr lang="pt-PT" altLang="pt-PT"/>
              <a:pPr eaLnBrk="1" hangingPunct="1"/>
              <a:t>42</a:t>
            </a:fld>
            <a:endParaRPr lang="pt-PT" altLang="pt-PT"/>
          </a:p>
        </p:txBody>
      </p:sp>
      <p:sp>
        <p:nvSpPr>
          <p:cNvPr id="220163" name="Rectangle 2"/>
          <p:cNvSpPr>
            <a:spLocks noGrp="1" noRot="1" noChangeAspect="1" noChangeArrowheads="1" noTextEdit="1"/>
          </p:cNvSpPr>
          <p:nvPr>
            <p:ph type="sldImg"/>
          </p:nvPr>
        </p:nvSpPr>
        <p:spPr>
          <a:ln/>
        </p:spPr>
      </p:sp>
      <p:sp>
        <p:nvSpPr>
          <p:cNvPr id="220164"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176399990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D393BF0-1441-4534-907F-A5183C8D3DDD}" type="slidenum">
              <a:rPr lang="pt-PT" altLang="pt-PT"/>
              <a:pPr eaLnBrk="1" hangingPunct="1"/>
              <a:t>43</a:t>
            </a:fld>
            <a:endParaRPr lang="pt-PT" altLang="pt-PT"/>
          </a:p>
        </p:txBody>
      </p:sp>
      <p:sp>
        <p:nvSpPr>
          <p:cNvPr id="221187" name="Rectangle 2"/>
          <p:cNvSpPr>
            <a:spLocks noGrp="1" noRot="1" noChangeAspect="1" noChangeArrowheads="1" noTextEdit="1"/>
          </p:cNvSpPr>
          <p:nvPr>
            <p:ph type="sldImg"/>
          </p:nvPr>
        </p:nvSpPr>
        <p:spPr>
          <a:ln/>
        </p:spPr>
      </p:sp>
      <p:sp>
        <p:nvSpPr>
          <p:cNvPr id="221188"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181356542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E1FFEE1-FA02-4B90-BA66-870AC92DD3A5}" type="slidenum">
              <a:rPr lang="pt-PT" altLang="pt-PT"/>
              <a:pPr eaLnBrk="1" hangingPunct="1"/>
              <a:t>46</a:t>
            </a:fld>
            <a:endParaRPr lang="pt-PT" altLang="pt-PT"/>
          </a:p>
        </p:txBody>
      </p:sp>
      <p:sp>
        <p:nvSpPr>
          <p:cNvPr id="222211" name="Rectangle 2"/>
          <p:cNvSpPr>
            <a:spLocks noGrp="1" noRot="1" noChangeAspect="1" noChangeArrowheads="1" noTextEdit="1"/>
          </p:cNvSpPr>
          <p:nvPr>
            <p:ph type="sldImg"/>
          </p:nvPr>
        </p:nvSpPr>
        <p:spPr>
          <a:ln/>
        </p:spPr>
      </p:sp>
      <p:sp>
        <p:nvSpPr>
          <p:cNvPr id="222212"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212656653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D0025A3-0752-4D37-9D51-AE1EDD6791D8}" type="slidenum">
              <a:rPr lang="pt-PT" altLang="pt-PT"/>
              <a:pPr eaLnBrk="1" hangingPunct="1"/>
              <a:t>47</a:t>
            </a:fld>
            <a:endParaRPr lang="pt-PT" altLang="pt-PT"/>
          </a:p>
        </p:txBody>
      </p:sp>
      <p:sp>
        <p:nvSpPr>
          <p:cNvPr id="223235" name="Rectangle 2"/>
          <p:cNvSpPr>
            <a:spLocks noGrp="1" noRot="1" noChangeAspect="1" noChangeArrowheads="1" noTextEdit="1"/>
          </p:cNvSpPr>
          <p:nvPr>
            <p:ph type="sldImg"/>
          </p:nvPr>
        </p:nvSpPr>
        <p:spPr>
          <a:ln/>
        </p:spPr>
      </p:sp>
      <p:sp>
        <p:nvSpPr>
          <p:cNvPr id="223236"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206999118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6BFDC5F-4486-4485-9F02-C4E5D3B2CCD4}" type="slidenum">
              <a:rPr lang="pt-PT" altLang="pt-PT"/>
              <a:pPr eaLnBrk="1" hangingPunct="1"/>
              <a:t>48</a:t>
            </a:fld>
            <a:endParaRPr lang="pt-PT" altLang="pt-PT"/>
          </a:p>
        </p:txBody>
      </p:sp>
      <p:sp>
        <p:nvSpPr>
          <p:cNvPr id="215043" name="Rectangle 2"/>
          <p:cNvSpPr>
            <a:spLocks noGrp="1" noRot="1" noChangeAspect="1" noChangeArrowheads="1" noTextEdit="1"/>
          </p:cNvSpPr>
          <p:nvPr>
            <p:ph type="sldImg"/>
          </p:nvPr>
        </p:nvSpPr>
        <p:spPr>
          <a:ln/>
        </p:spPr>
      </p:sp>
      <p:sp>
        <p:nvSpPr>
          <p:cNvPr id="215044"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335496600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DF4FE51-0AC3-4F6D-9825-D0CB20B3DFE7}" type="slidenum">
              <a:rPr lang="pt-PT" altLang="pt-PT"/>
              <a:pPr eaLnBrk="1" hangingPunct="1"/>
              <a:t>49</a:t>
            </a:fld>
            <a:endParaRPr lang="pt-PT" altLang="pt-PT"/>
          </a:p>
        </p:txBody>
      </p:sp>
      <p:sp>
        <p:nvSpPr>
          <p:cNvPr id="216067" name="Rectangle 2"/>
          <p:cNvSpPr>
            <a:spLocks noGrp="1" noRot="1" noChangeAspect="1" noChangeArrowheads="1" noTextEdit="1"/>
          </p:cNvSpPr>
          <p:nvPr>
            <p:ph type="sldImg"/>
          </p:nvPr>
        </p:nvSpPr>
        <p:spPr>
          <a:ln/>
        </p:spPr>
      </p:sp>
      <p:sp>
        <p:nvSpPr>
          <p:cNvPr id="216068"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252098903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8DACD4F-C0FA-45C7-AB39-7F758724BD83}" type="slidenum">
              <a:rPr lang="pt-PT" altLang="pt-PT"/>
              <a:pPr eaLnBrk="1" hangingPunct="1"/>
              <a:t>50</a:t>
            </a:fld>
            <a:endParaRPr lang="pt-PT" altLang="pt-PT"/>
          </a:p>
        </p:txBody>
      </p:sp>
      <p:sp>
        <p:nvSpPr>
          <p:cNvPr id="217091" name="Rectangle 2"/>
          <p:cNvSpPr>
            <a:spLocks noGrp="1" noRot="1" noChangeAspect="1" noChangeArrowheads="1" noTextEdit="1"/>
          </p:cNvSpPr>
          <p:nvPr>
            <p:ph type="sldImg"/>
          </p:nvPr>
        </p:nvSpPr>
        <p:spPr>
          <a:ln/>
        </p:spPr>
      </p:sp>
      <p:sp>
        <p:nvSpPr>
          <p:cNvPr id="217092"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339486016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20C6CF4-C099-4945-B2DB-FA4C1063AD0E}" type="slidenum">
              <a:rPr lang="pt-PT" altLang="pt-PT"/>
              <a:pPr eaLnBrk="1" hangingPunct="1"/>
              <a:t>52</a:t>
            </a:fld>
            <a:endParaRPr lang="pt-PT" altLang="pt-PT"/>
          </a:p>
        </p:txBody>
      </p:sp>
      <p:sp>
        <p:nvSpPr>
          <p:cNvPr id="218115" name="Rectangle 2"/>
          <p:cNvSpPr>
            <a:spLocks noGrp="1" noRot="1" noChangeAspect="1" noChangeArrowheads="1" noTextEdit="1"/>
          </p:cNvSpPr>
          <p:nvPr>
            <p:ph type="sldImg"/>
          </p:nvPr>
        </p:nvSpPr>
        <p:spPr>
          <a:ln/>
        </p:spPr>
      </p:sp>
      <p:sp>
        <p:nvSpPr>
          <p:cNvPr id="218116"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266800567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98953DB-ABBE-450A-9EDF-A686FD0CA832}" type="slidenum">
              <a:rPr lang="pt-PT" altLang="pt-PT"/>
              <a:pPr eaLnBrk="1" hangingPunct="1"/>
              <a:t>56</a:t>
            </a:fld>
            <a:endParaRPr lang="pt-PT" altLang="pt-PT"/>
          </a:p>
        </p:txBody>
      </p:sp>
      <p:sp>
        <p:nvSpPr>
          <p:cNvPr id="251907" name="Rectangle 2"/>
          <p:cNvSpPr>
            <a:spLocks noGrp="1" noRot="1" noChangeAspect="1" noChangeArrowheads="1" noTextEdit="1"/>
          </p:cNvSpPr>
          <p:nvPr>
            <p:ph type="sldImg"/>
          </p:nvPr>
        </p:nvSpPr>
        <p:spPr>
          <a:ln/>
        </p:spPr>
      </p:sp>
      <p:sp>
        <p:nvSpPr>
          <p:cNvPr id="251908"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41379801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C856B3E-A3CE-4819-A86C-0638193651A8}" type="slidenum">
              <a:rPr lang="pt-PT" altLang="pt-PT"/>
              <a:pPr eaLnBrk="1" hangingPunct="1"/>
              <a:t>5</a:t>
            </a:fld>
            <a:endParaRPr lang="pt-PT" altLang="pt-PT"/>
          </a:p>
        </p:txBody>
      </p:sp>
      <p:sp>
        <p:nvSpPr>
          <p:cNvPr id="160771" name="Rectangle 2"/>
          <p:cNvSpPr>
            <a:spLocks noGrp="1" noRot="1" noChangeAspect="1" noChangeArrowheads="1" noTextEdit="1"/>
          </p:cNvSpPr>
          <p:nvPr>
            <p:ph type="sldImg"/>
          </p:nvPr>
        </p:nvSpPr>
        <p:spPr>
          <a:ln/>
        </p:spPr>
      </p:sp>
      <p:sp>
        <p:nvSpPr>
          <p:cNvPr id="160772"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35676452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B8D7B4F-04FA-432D-944A-427961C9F922}" type="slidenum">
              <a:rPr lang="pt-PT" altLang="pt-PT"/>
              <a:pPr eaLnBrk="1" hangingPunct="1"/>
              <a:t>57</a:t>
            </a:fld>
            <a:endParaRPr lang="pt-PT" altLang="pt-PT"/>
          </a:p>
        </p:txBody>
      </p:sp>
      <p:sp>
        <p:nvSpPr>
          <p:cNvPr id="252931" name="Rectangle 2"/>
          <p:cNvSpPr>
            <a:spLocks noGrp="1" noRot="1" noChangeAspect="1" noChangeArrowheads="1" noTextEdit="1"/>
          </p:cNvSpPr>
          <p:nvPr>
            <p:ph type="sldImg"/>
          </p:nvPr>
        </p:nvSpPr>
        <p:spPr>
          <a:ln/>
        </p:spPr>
      </p:sp>
      <p:sp>
        <p:nvSpPr>
          <p:cNvPr id="252932"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160478832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C2731B3-3123-4EE5-85F7-E26B03DB90FC}" type="slidenum">
              <a:rPr lang="pt-PT" altLang="pt-PT"/>
              <a:pPr eaLnBrk="1" hangingPunct="1"/>
              <a:t>59</a:t>
            </a:fld>
            <a:endParaRPr lang="pt-PT" altLang="pt-PT"/>
          </a:p>
        </p:txBody>
      </p:sp>
      <p:sp>
        <p:nvSpPr>
          <p:cNvPr id="258051" name="Rectangle 2"/>
          <p:cNvSpPr>
            <a:spLocks noGrp="1" noRot="1" noChangeAspect="1" noChangeArrowheads="1" noTextEdit="1"/>
          </p:cNvSpPr>
          <p:nvPr>
            <p:ph type="sldImg"/>
          </p:nvPr>
        </p:nvSpPr>
        <p:spPr>
          <a:ln/>
        </p:spPr>
      </p:sp>
      <p:sp>
        <p:nvSpPr>
          <p:cNvPr id="258052"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87940592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F74F356-EBC1-4DAF-8762-C82A92786759}" type="slidenum">
              <a:rPr lang="pt-PT" altLang="pt-PT"/>
              <a:pPr eaLnBrk="1" hangingPunct="1"/>
              <a:t>60</a:t>
            </a:fld>
            <a:endParaRPr lang="pt-PT" altLang="pt-PT"/>
          </a:p>
        </p:txBody>
      </p:sp>
      <p:sp>
        <p:nvSpPr>
          <p:cNvPr id="253955" name="Rectangle 2"/>
          <p:cNvSpPr>
            <a:spLocks noGrp="1" noRot="1" noChangeAspect="1" noChangeArrowheads="1" noTextEdit="1"/>
          </p:cNvSpPr>
          <p:nvPr>
            <p:ph type="sldImg"/>
          </p:nvPr>
        </p:nvSpPr>
        <p:spPr>
          <a:ln/>
        </p:spPr>
      </p:sp>
      <p:sp>
        <p:nvSpPr>
          <p:cNvPr id="253956"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93735723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0C9BFD8-821E-4E33-98A5-54B795C20069}" type="slidenum">
              <a:rPr lang="pt-PT" altLang="pt-PT"/>
              <a:pPr eaLnBrk="1" hangingPunct="1"/>
              <a:t>61</a:t>
            </a:fld>
            <a:endParaRPr lang="pt-PT" altLang="pt-PT"/>
          </a:p>
        </p:txBody>
      </p:sp>
      <p:sp>
        <p:nvSpPr>
          <p:cNvPr id="254979" name="Rectangle 2"/>
          <p:cNvSpPr>
            <a:spLocks noGrp="1" noRot="1" noChangeAspect="1" noChangeArrowheads="1" noTextEdit="1"/>
          </p:cNvSpPr>
          <p:nvPr>
            <p:ph type="sldImg"/>
          </p:nvPr>
        </p:nvSpPr>
        <p:spPr>
          <a:ln/>
        </p:spPr>
      </p:sp>
      <p:sp>
        <p:nvSpPr>
          <p:cNvPr id="254980"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249557709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730BAC1-FD5C-4624-961A-630C614731AD}" type="slidenum">
              <a:rPr lang="pt-PT" altLang="pt-PT"/>
              <a:pPr eaLnBrk="1" hangingPunct="1"/>
              <a:t>63</a:t>
            </a:fld>
            <a:endParaRPr lang="pt-PT" altLang="pt-PT"/>
          </a:p>
        </p:txBody>
      </p:sp>
      <p:sp>
        <p:nvSpPr>
          <p:cNvPr id="256003" name="Rectangle 2"/>
          <p:cNvSpPr>
            <a:spLocks noGrp="1" noRot="1" noChangeAspect="1" noChangeArrowheads="1" noTextEdit="1"/>
          </p:cNvSpPr>
          <p:nvPr>
            <p:ph type="sldImg"/>
          </p:nvPr>
        </p:nvSpPr>
        <p:spPr>
          <a:ln/>
        </p:spPr>
      </p:sp>
      <p:sp>
        <p:nvSpPr>
          <p:cNvPr id="256004"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3609047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305896A-472F-4B0A-A4C8-5B55069D62C2}" type="slidenum">
              <a:rPr lang="pt-PT" altLang="pt-PT"/>
              <a:pPr eaLnBrk="1" hangingPunct="1"/>
              <a:t>64</a:t>
            </a:fld>
            <a:endParaRPr lang="pt-PT" altLang="pt-PT"/>
          </a:p>
        </p:txBody>
      </p:sp>
      <p:sp>
        <p:nvSpPr>
          <p:cNvPr id="257027" name="Rectangle 2"/>
          <p:cNvSpPr>
            <a:spLocks noGrp="1" noRot="1" noChangeAspect="1" noChangeArrowheads="1" noTextEdit="1"/>
          </p:cNvSpPr>
          <p:nvPr>
            <p:ph type="sldImg"/>
          </p:nvPr>
        </p:nvSpPr>
        <p:spPr>
          <a:ln/>
        </p:spPr>
      </p:sp>
      <p:sp>
        <p:nvSpPr>
          <p:cNvPr id="257028"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166283289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BB0FD23-24B2-4043-ACBA-ADF01FC0B2FB}" type="slidenum">
              <a:rPr lang="pt-PT" altLang="pt-PT"/>
              <a:pPr eaLnBrk="1" hangingPunct="1"/>
              <a:t>65</a:t>
            </a:fld>
            <a:endParaRPr lang="pt-PT" altLang="pt-PT"/>
          </a:p>
        </p:txBody>
      </p:sp>
      <p:sp>
        <p:nvSpPr>
          <p:cNvPr id="263171" name="Rectangle 2"/>
          <p:cNvSpPr>
            <a:spLocks noGrp="1" noRot="1" noChangeAspect="1" noChangeArrowheads="1" noTextEdit="1"/>
          </p:cNvSpPr>
          <p:nvPr>
            <p:ph type="sldImg"/>
          </p:nvPr>
        </p:nvSpPr>
        <p:spPr>
          <a:ln/>
        </p:spPr>
      </p:sp>
      <p:sp>
        <p:nvSpPr>
          <p:cNvPr id="263172"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336078386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E1173A3-810E-433D-9ECC-A6EC37935337}" type="slidenum">
              <a:rPr lang="pt-PT" altLang="pt-PT"/>
              <a:pPr eaLnBrk="1" hangingPunct="1"/>
              <a:t>68</a:t>
            </a:fld>
            <a:endParaRPr lang="pt-PT" altLang="pt-PT"/>
          </a:p>
        </p:txBody>
      </p:sp>
      <p:sp>
        <p:nvSpPr>
          <p:cNvPr id="264195" name="Rectangle 2"/>
          <p:cNvSpPr>
            <a:spLocks noGrp="1" noRot="1" noChangeAspect="1" noChangeArrowheads="1" noTextEdit="1"/>
          </p:cNvSpPr>
          <p:nvPr>
            <p:ph type="sldImg"/>
          </p:nvPr>
        </p:nvSpPr>
        <p:spPr>
          <a:ln/>
        </p:spPr>
      </p:sp>
      <p:sp>
        <p:nvSpPr>
          <p:cNvPr id="264196"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46503647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E686EB7-AFD7-4C44-9D62-5DF9A8DEC98D}" type="slidenum">
              <a:rPr lang="pt-PT" altLang="pt-PT"/>
              <a:pPr eaLnBrk="1" hangingPunct="1"/>
              <a:t>69</a:t>
            </a:fld>
            <a:endParaRPr lang="pt-PT" altLang="pt-PT"/>
          </a:p>
        </p:txBody>
      </p:sp>
      <p:sp>
        <p:nvSpPr>
          <p:cNvPr id="265219" name="Rectangle 2"/>
          <p:cNvSpPr>
            <a:spLocks noGrp="1" noRot="1" noChangeAspect="1" noChangeArrowheads="1" noTextEdit="1"/>
          </p:cNvSpPr>
          <p:nvPr>
            <p:ph type="sldImg"/>
          </p:nvPr>
        </p:nvSpPr>
        <p:spPr>
          <a:ln/>
        </p:spPr>
      </p:sp>
      <p:sp>
        <p:nvSpPr>
          <p:cNvPr id="265220"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92521793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F985F7C-4817-419A-A5E5-09B9C809EC87}" type="slidenum">
              <a:rPr lang="pt-PT" altLang="pt-PT"/>
              <a:pPr eaLnBrk="1" hangingPunct="1"/>
              <a:t>72</a:t>
            </a:fld>
            <a:endParaRPr lang="pt-PT" altLang="pt-PT"/>
          </a:p>
        </p:txBody>
      </p:sp>
      <p:sp>
        <p:nvSpPr>
          <p:cNvPr id="266243" name="Rectangle 2"/>
          <p:cNvSpPr>
            <a:spLocks noGrp="1" noRot="1" noChangeAspect="1" noChangeArrowheads="1" noTextEdit="1"/>
          </p:cNvSpPr>
          <p:nvPr>
            <p:ph type="sldImg"/>
          </p:nvPr>
        </p:nvSpPr>
        <p:spPr>
          <a:ln/>
        </p:spPr>
      </p:sp>
      <p:sp>
        <p:nvSpPr>
          <p:cNvPr id="266244"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40263702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374FC1E-5B26-4A57-A9C6-7EA32B4977D3}" type="slidenum">
              <a:rPr lang="pt-PT" altLang="pt-PT"/>
              <a:pPr eaLnBrk="1" hangingPunct="1"/>
              <a:t>6</a:t>
            </a:fld>
            <a:endParaRPr lang="pt-PT" altLang="pt-PT"/>
          </a:p>
        </p:txBody>
      </p:sp>
      <p:sp>
        <p:nvSpPr>
          <p:cNvPr id="161795" name="Rectangle 2"/>
          <p:cNvSpPr>
            <a:spLocks noGrp="1" noRot="1" noChangeAspect="1" noChangeArrowheads="1" noTextEdit="1"/>
          </p:cNvSpPr>
          <p:nvPr>
            <p:ph type="sldImg"/>
          </p:nvPr>
        </p:nvSpPr>
        <p:spPr>
          <a:ln/>
        </p:spPr>
      </p:sp>
      <p:sp>
        <p:nvSpPr>
          <p:cNvPr id="161796"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394115578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DDC34FD-3581-43E4-845C-1BA0C8678B92}" type="slidenum">
              <a:rPr lang="pt-PT" altLang="pt-PT"/>
              <a:pPr eaLnBrk="1" hangingPunct="1"/>
              <a:t>73</a:t>
            </a:fld>
            <a:endParaRPr lang="pt-PT" altLang="pt-PT"/>
          </a:p>
        </p:txBody>
      </p:sp>
      <p:sp>
        <p:nvSpPr>
          <p:cNvPr id="267267" name="Rectangle 2"/>
          <p:cNvSpPr>
            <a:spLocks noGrp="1" noRot="1" noChangeAspect="1" noChangeArrowheads="1" noTextEdit="1"/>
          </p:cNvSpPr>
          <p:nvPr>
            <p:ph type="sldImg"/>
          </p:nvPr>
        </p:nvSpPr>
        <p:spPr>
          <a:ln/>
        </p:spPr>
      </p:sp>
      <p:sp>
        <p:nvSpPr>
          <p:cNvPr id="267268"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273736486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AE34631-0CE3-4DF1-96C9-A565B8B63C23}" type="slidenum">
              <a:rPr lang="pt-PT" altLang="pt-PT"/>
              <a:pPr eaLnBrk="1" hangingPunct="1"/>
              <a:t>77</a:t>
            </a:fld>
            <a:endParaRPr lang="pt-PT" altLang="pt-PT"/>
          </a:p>
        </p:txBody>
      </p:sp>
      <p:sp>
        <p:nvSpPr>
          <p:cNvPr id="268291" name="Rectangle 2"/>
          <p:cNvSpPr>
            <a:spLocks noGrp="1" noRot="1" noChangeAspect="1" noChangeArrowheads="1" noTextEdit="1"/>
          </p:cNvSpPr>
          <p:nvPr>
            <p:ph type="sldImg"/>
          </p:nvPr>
        </p:nvSpPr>
        <p:spPr>
          <a:ln/>
        </p:spPr>
      </p:sp>
      <p:sp>
        <p:nvSpPr>
          <p:cNvPr id="268292"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4200841711"/>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4FE7FE1-725E-459C-BD63-8CE68B280A48}" type="slidenum">
              <a:rPr lang="pt-PT" altLang="pt-PT"/>
              <a:pPr eaLnBrk="1" hangingPunct="1"/>
              <a:t>79</a:t>
            </a:fld>
            <a:endParaRPr lang="pt-PT" altLang="pt-PT"/>
          </a:p>
        </p:txBody>
      </p:sp>
      <p:sp>
        <p:nvSpPr>
          <p:cNvPr id="269315" name="Rectangle 2"/>
          <p:cNvSpPr>
            <a:spLocks noGrp="1" noRot="1" noChangeAspect="1" noChangeArrowheads="1" noTextEdit="1"/>
          </p:cNvSpPr>
          <p:nvPr>
            <p:ph type="sldImg"/>
          </p:nvPr>
        </p:nvSpPr>
        <p:spPr>
          <a:ln/>
        </p:spPr>
      </p:sp>
      <p:sp>
        <p:nvSpPr>
          <p:cNvPr id="269316"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341718989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1E11C22-F151-4214-B669-F7A22465C270}" type="slidenum">
              <a:rPr lang="pt-PT" altLang="pt-PT"/>
              <a:pPr eaLnBrk="1" hangingPunct="1"/>
              <a:t>81</a:t>
            </a:fld>
            <a:endParaRPr lang="pt-PT" altLang="pt-PT"/>
          </a:p>
        </p:txBody>
      </p:sp>
      <p:sp>
        <p:nvSpPr>
          <p:cNvPr id="270339" name="Rectangle 2"/>
          <p:cNvSpPr>
            <a:spLocks noGrp="1" noRot="1" noChangeAspect="1" noChangeArrowheads="1" noTextEdit="1"/>
          </p:cNvSpPr>
          <p:nvPr>
            <p:ph type="sldImg"/>
          </p:nvPr>
        </p:nvSpPr>
        <p:spPr>
          <a:ln/>
        </p:spPr>
      </p:sp>
      <p:sp>
        <p:nvSpPr>
          <p:cNvPr id="270340"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1748493940"/>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CB16CD5-EBC7-4820-9530-28A5824DDC4F}" type="slidenum">
              <a:rPr lang="pt-PT" altLang="pt-PT"/>
              <a:pPr eaLnBrk="1" hangingPunct="1"/>
              <a:t>83</a:t>
            </a:fld>
            <a:endParaRPr lang="pt-PT" altLang="pt-PT"/>
          </a:p>
        </p:txBody>
      </p:sp>
      <p:sp>
        <p:nvSpPr>
          <p:cNvPr id="271363" name="Rectangle 2"/>
          <p:cNvSpPr>
            <a:spLocks noGrp="1" noRot="1" noChangeAspect="1" noChangeArrowheads="1" noTextEdit="1"/>
          </p:cNvSpPr>
          <p:nvPr>
            <p:ph type="sldImg"/>
          </p:nvPr>
        </p:nvSpPr>
        <p:spPr>
          <a:ln/>
        </p:spPr>
      </p:sp>
      <p:sp>
        <p:nvSpPr>
          <p:cNvPr id="271364"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1631931739"/>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8D7E88C-B123-4930-B2FB-A2EA6A874A21}" type="slidenum">
              <a:rPr lang="pt-PT" altLang="pt-PT"/>
              <a:pPr eaLnBrk="1" hangingPunct="1"/>
              <a:t>84</a:t>
            </a:fld>
            <a:endParaRPr lang="pt-PT" altLang="pt-PT"/>
          </a:p>
        </p:txBody>
      </p:sp>
      <p:sp>
        <p:nvSpPr>
          <p:cNvPr id="224259" name="Rectangle 2"/>
          <p:cNvSpPr>
            <a:spLocks noGrp="1" noRot="1" noChangeAspect="1" noChangeArrowheads="1" noTextEdit="1"/>
          </p:cNvSpPr>
          <p:nvPr>
            <p:ph type="sldImg"/>
          </p:nvPr>
        </p:nvSpPr>
        <p:spPr>
          <a:ln/>
        </p:spPr>
      </p:sp>
      <p:sp>
        <p:nvSpPr>
          <p:cNvPr id="224260"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272040946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603B77B-34D2-4AA9-B56E-EB53F980B54D}" type="slidenum">
              <a:rPr lang="pt-PT" altLang="pt-PT"/>
              <a:pPr eaLnBrk="1" hangingPunct="1"/>
              <a:t>87</a:t>
            </a:fld>
            <a:endParaRPr lang="pt-PT" altLang="pt-PT"/>
          </a:p>
        </p:txBody>
      </p:sp>
      <p:sp>
        <p:nvSpPr>
          <p:cNvPr id="225283" name="Rectangle 2"/>
          <p:cNvSpPr>
            <a:spLocks noGrp="1" noRot="1" noChangeAspect="1" noChangeArrowheads="1" noTextEdit="1"/>
          </p:cNvSpPr>
          <p:nvPr>
            <p:ph type="sldImg"/>
          </p:nvPr>
        </p:nvSpPr>
        <p:spPr>
          <a:ln/>
        </p:spPr>
      </p:sp>
      <p:sp>
        <p:nvSpPr>
          <p:cNvPr id="225284"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10800411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E812B1E-3D0A-4ECA-BCA2-D73FF1108EFF}" type="slidenum">
              <a:rPr lang="pt-PT" altLang="pt-PT"/>
              <a:pPr eaLnBrk="1" hangingPunct="1"/>
              <a:t>88</a:t>
            </a:fld>
            <a:endParaRPr lang="pt-PT" altLang="pt-PT"/>
          </a:p>
        </p:txBody>
      </p:sp>
      <p:sp>
        <p:nvSpPr>
          <p:cNvPr id="226307" name="Rectangle 2"/>
          <p:cNvSpPr>
            <a:spLocks noGrp="1" noRot="1" noChangeAspect="1" noChangeArrowheads="1" noTextEdit="1"/>
          </p:cNvSpPr>
          <p:nvPr>
            <p:ph type="sldImg"/>
          </p:nvPr>
        </p:nvSpPr>
        <p:spPr>
          <a:ln/>
        </p:spPr>
      </p:sp>
      <p:sp>
        <p:nvSpPr>
          <p:cNvPr id="226308"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8076018"/>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6FF322A-029A-4E3A-95DA-30506DA6AE83}" type="slidenum">
              <a:rPr lang="pt-PT" altLang="pt-PT"/>
              <a:pPr eaLnBrk="1" hangingPunct="1"/>
              <a:t>89</a:t>
            </a:fld>
            <a:endParaRPr lang="pt-PT" altLang="pt-PT"/>
          </a:p>
        </p:txBody>
      </p:sp>
      <p:sp>
        <p:nvSpPr>
          <p:cNvPr id="227331" name="Rectangle 2"/>
          <p:cNvSpPr>
            <a:spLocks noGrp="1" noRot="1" noChangeAspect="1" noChangeArrowheads="1" noTextEdit="1"/>
          </p:cNvSpPr>
          <p:nvPr>
            <p:ph type="sldImg"/>
          </p:nvPr>
        </p:nvSpPr>
        <p:spPr>
          <a:ln/>
        </p:spPr>
      </p:sp>
      <p:sp>
        <p:nvSpPr>
          <p:cNvPr id="227332"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3774641395"/>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BEDDAA2-A502-4AA6-A538-415951AD6399}" type="slidenum">
              <a:rPr lang="pt-PT" altLang="pt-PT"/>
              <a:pPr eaLnBrk="1" hangingPunct="1"/>
              <a:t>91</a:t>
            </a:fld>
            <a:endParaRPr lang="pt-PT" altLang="pt-PT"/>
          </a:p>
        </p:txBody>
      </p:sp>
      <p:sp>
        <p:nvSpPr>
          <p:cNvPr id="228355" name="Rectangle 2"/>
          <p:cNvSpPr>
            <a:spLocks noGrp="1" noRot="1" noChangeAspect="1" noChangeArrowheads="1" noTextEdit="1"/>
          </p:cNvSpPr>
          <p:nvPr>
            <p:ph type="sldImg"/>
          </p:nvPr>
        </p:nvSpPr>
        <p:spPr>
          <a:ln/>
        </p:spPr>
      </p:sp>
      <p:sp>
        <p:nvSpPr>
          <p:cNvPr id="228356"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31782498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40AE9BA-13F8-4007-8ACE-FDD0679E78CC}" type="slidenum">
              <a:rPr lang="pt-PT" altLang="pt-PT"/>
              <a:pPr eaLnBrk="1" hangingPunct="1"/>
              <a:t>8</a:t>
            </a:fld>
            <a:endParaRPr lang="pt-PT" altLang="pt-PT"/>
          </a:p>
        </p:txBody>
      </p:sp>
      <p:sp>
        <p:nvSpPr>
          <p:cNvPr id="162819" name="Rectangle 2"/>
          <p:cNvSpPr>
            <a:spLocks noGrp="1" noRot="1" noChangeAspect="1" noChangeArrowheads="1" noTextEdit="1"/>
          </p:cNvSpPr>
          <p:nvPr>
            <p:ph type="sldImg"/>
          </p:nvPr>
        </p:nvSpPr>
        <p:spPr>
          <a:ln/>
        </p:spPr>
      </p:sp>
      <p:sp>
        <p:nvSpPr>
          <p:cNvPr id="162820"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2351040392"/>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134F854-FCB3-4718-90CF-EF27552261BF}" type="slidenum">
              <a:rPr lang="pt-PT" altLang="pt-PT"/>
              <a:pPr eaLnBrk="1" hangingPunct="1"/>
              <a:t>92</a:t>
            </a:fld>
            <a:endParaRPr lang="pt-PT" altLang="pt-PT"/>
          </a:p>
        </p:txBody>
      </p:sp>
      <p:sp>
        <p:nvSpPr>
          <p:cNvPr id="229379" name="Rectangle 2"/>
          <p:cNvSpPr>
            <a:spLocks noGrp="1" noRot="1" noChangeAspect="1" noChangeArrowheads="1" noTextEdit="1"/>
          </p:cNvSpPr>
          <p:nvPr>
            <p:ph type="sldImg"/>
          </p:nvPr>
        </p:nvSpPr>
        <p:spPr>
          <a:ln/>
        </p:spPr>
      </p:sp>
      <p:sp>
        <p:nvSpPr>
          <p:cNvPr id="229380"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4232482548"/>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5FE8F49-A768-4DDF-94B3-A81417343C84}" type="slidenum">
              <a:rPr lang="pt-PT" altLang="pt-PT"/>
              <a:pPr eaLnBrk="1" hangingPunct="1"/>
              <a:t>93</a:t>
            </a:fld>
            <a:endParaRPr lang="pt-PT" altLang="pt-PT"/>
          </a:p>
        </p:txBody>
      </p:sp>
      <p:sp>
        <p:nvSpPr>
          <p:cNvPr id="230403" name="Rectangle 2"/>
          <p:cNvSpPr>
            <a:spLocks noGrp="1" noRot="1" noChangeAspect="1" noChangeArrowheads="1" noTextEdit="1"/>
          </p:cNvSpPr>
          <p:nvPr>
            <p:ph type="sldImg"/>
          </p:nvPr>
        </p:nvSpPr>
        <p:spPr>
          <a:ln/>
        </p:spPr>
      </p:sp>
      <p:sp>
        <p:nvSpPr>
          <p:cNvPr id="230404"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3823732557"/>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163322C-641B-4333-AB7E-E54E1B73692E}" type="slidenum">
              <a:rPr lang="pt-PT" altLang="pt-PT"/>
              <a:pPr eaLnBrk="1" hangingPunct="1"/>
              <a:t>94</a:t>
            </a:fld>
            <a:endParaRPr lang="pt-PT" altLang="pt-PT"/>
          </a:p>
        </p:txBody>
      </p:sp>
      <p:sp>
        <p:nvSpPr>
          <p:cNvPr id="231427" name="Rectangle 2"/>
          <p:cNvSpPr>
            <a:spLocks noGrp="1" noRot="1" noChangeAspect="1" noChangeArrowheads="1" noTextEdit="1"/>
          </p:cNvSpPr>
          <p:nvPr>
            <p:ph type="sldImg"/>
          </p:nvPr>
        </p:nvSpPr>
        <p:spPr>
          <a:ln/>
        </p:spPr>
      </p:sp>
      <p:sp>
        <p:nvSpPr>
          <p:cNvPr id="231428"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3284166642"/>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BAB8B48-6BB5-4637-8C3A-F9FF50C5C629}" type="slidenum">
              <a:rPr lang="pt-PT" altLang="pt-PT"/>
              <a:pPr eaLnBrk="1" hangingPunct="1"/>
              <a:t>95</a:t>
            </a:fld>
            <a:endParaRPr lang="pt-PT" altLang="pt-PT"/>
          </a:p>
        </p:txBody>
      </p:sp>
      <p:sp>
        <p:nvSpPr>
          <p:cNvPr id="232451" name="Rectangle 2"/>
          <p:cNvSpPr>
            <a:spLocks noGrp="1" noRot="1" noChangeAspect="1" noChangeArrowheads="1" noTextEdit="1"/>
          </p:cNvSpPr>
          <p:nvPr>
            <p:ph type="sldImg"/>
          </p:nvPr>
        </p:nvSpPr>
        <p:spPr>
          <a:ln/>
        </p:spPr>
      </p:sp>
      <p:sp>
        <p:nvSpPr>
          <p:cNvPr id="232452"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1743810914"/>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5DDEC3F-3BB1-42A5-AC89-8B09DFAFF878}" type="slidenum">
              <a:rPr lang="pt-PT" altLang="pt-PT"/>
              <a:pPr eaLnBrk="1" hangingPunct="1"/>
              <a:t>96</a:t>
            </a:fld>
            <a:endParaRPr lang="pt-PT" altLang="pt-PT"/>
          </a:p>
        </p:txBody>
      </p:sp>
      <p:sp>
        <p:nvSpPr>
          <p:cNvPr id="233475" name="Rectangle 2"/>
          <p:cNvSpPr>
            <a:spLocks noGrp="1" noRot="1" noChangeAspect="1" noChangeArrowheads="1" noTextEdit="1"/>
          </p:cNvSpPr>
          <p:nvPr>
            <p:ph type="sldImg"/>
          </p:nvPr>
        </p:nvSpPr>
        <p:spPr>
          <a:ln/>
        </p:spPr>
      </p:sp>
      <p:sp>
        <p:nvSpPr>
          <p:cNvPr id="233476"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4272505255"/>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EACB77D-C0FD-4036-ABEE-0582CD51E5E7}" type="slidenum">
              <a:rPr lang="pt-PT" altLang="pt-PT"/>
              <a:pPr eaLnBrk="1" hangingPunct="1"/>
              <a:t>98</a:t>
            </a:fld>
            <a:endParaRPr lang="pt-PT" altLang="pt-PT"/>
          </a:p>
        </p:txBody>
      </p:sp>
      <p:sp>
        <p:nvSpPr>
          <p:cNvPr id="234499" name="Rectangle 2"/>
          <p:cNvSpPr>
            <a:spLocks noGrp="1" noRot="1" noChangeAspect="1" noChangeArrowheads="1" noTextEdit="1"/>
          </p:cNvSpPr>
          <p:nvPr>
            <p:ph type="sldImg"/>
          </p:nvPr>
        </p:nvSpPr>
        <p:spPr>
          <a:ln/>
        </p:spPr>
      </p:sp>
      <p:sp>
        <p:nvSpPr>
          <p:cNvPr id="234500"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3151865755"/>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5CB313F-20F4-4220-9CDF-75E3D976540A}" type="slidenum">
              <a:rPr lang="pt-PT" altLang="pt-PT"/>
              <a:pPr eaLnBrk="1" hangingPunct="1"/>
              <a:t>102</a:t>
            </a:fld>
            <a:endParaRPr lang="pt-PT" altLang="pt-PT"/>
          </a:p>
        </p:txBody>
      </p:sp>
      <p:sp>
        <p:nvSpPr>
          <p:cNvPr id="235523" name="Rectangle 2"/>
          <p:cNvSpPr>
            <a:spLocks noGrp="1" noRot="1" noChangeAspect="1" noChangeArrowheads="1" noTextEdit="1"/>
          </p:cNvSpPr>
          <p:nvPr>
            <p:ph type="sldImg"/>
          </p:nvPr>
        </p:nvSpPr>
        <p:spPr>
          <a:ln/>
        </p:spPr>
      </p:sp>
      <p:sp>
        <p:nvSpPr>
          <p:cNvPr id="235524"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1635444283"/>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C14F6BD-4D86-44A0-8D17-66D3C448598B}" type="slidenum">
              <a:rPr lang="pt-PT" altLang="pt-PT"/>
              <a:pPr eaLnBrk="1" hangingPunct="1"/>
              <a:t>103</a:t>
            </a:fld>
            <a:endParaRPr lang="pt-PT" altLang="pt-PT"/>
          </a:p>
        </p:txBody>
      </p:sp>
      <p:sp>
        <p:nvSpPr>
          <p:cNvPr id="236547" name="Rectangle 2"/>
          <p:cNvSpPr>
            <a:spLocks noGrp="1" noRot="1" noChangeAspect="1" noChangeArrowheads="1" noTextEdit="1"/>
          </p:cNvSpPr>
          <p:nvPr>
            <p:ph type="sldImg"/>
          </p:nvPr>
        </p:nvSpPr>
        <p:spPr>
          <a:ln/>
        </p:spPr>
      </p:sp>
      <p:sp>
        <p:nvSpPr>
          <p:cNvPr id="236548"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769163780"/>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E19B6A1-D7CA-4D47-9E3C-9BE10E84D503}" type="slidenum">
              <a:rPr lang="pt-PT" altLang="pt-PT"/>
              <a:pPr eaLnBrk="1" hangingPunct="1"/>
              <a:t>104</a:t>
            </a:fld>
            <a:endParaRPr lang="pt-PT" altLang="pt-PT"/>
          </a:p>
        </p:txBody>
      </p:sp>
      <p:sp>
        <p:nvSpPr>
          <p:cNvPr id="237571" name="Rectangle 2"/>
          <p:cNvSpPr>
            <a:spLocks noGrp="1" noRot="1" noChangeAspect="1" noChangeArrowheads="1" noTextEdit="1"/>
          </p:cNvSpPr>
          <p:nvPr>
            <p:ph type="sldImg"/>
          </p:nvPr>
        </p:nvSpPr>
        <p:spPr>
          <a:ln/>
        </p:spPr>
      </p:sp>
      <p:sp>
        <p:nvSpPr>
          <p:cNvPr id="237572"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1877543365"/>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7C69E04-7FD2-4E9B-9C94-842AE9A5655B}" type="slidenum">
              <a:rPr lang="pt-PT" altLang="pt-PT"/>
              <a:pPr eaLnBrk="1" hangingPunct="1"/>
              <a:t>109</a:t>
            </a:fld>
            <a:endParaRPr lang="pt-PT" altLang="pt-PT"/>
          </a:p>
        </p:txBody>
      </p:sp>
      <p:sp>
        <p:nvSpPr>
          <p:cNvPr id="238595" name="Rectangle 2"/>
          <p:cNvSpPr>
            <a:spLocks noGrp="1" noRot="1" noChangeAspect="1" noChangeArrowheads="1" noTextEdit="1"/>
          </p:cNvSpPr>
          <p:nvPr>
            <p:ph type="sldImg"/>
          </p:nvPr>
        </p:nvSpPr>
        <p:spPr>
          <a:ln/>
        </p:spPr>
      </p:sp>
      <p:sp>
        <p:nvSpPr>
          <p:cNvPr id="238596"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40853071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5C20E0A-E0F1-412D-B0F5-998EF43BAA4D}" type="slidenum">
              <a:rPr lang="pt-PT" altLang="pt-PT"/>
              <a:pPr eaLnBrk="1" hangingPunct="1"/>
              <a:t>9</a:t>
            </a:fld>
            <a:endParaRPr lang="pt-PT" altLang="pt-PT"/>
          </a:p>
        </p:txBody>
      </p:sp>
      <p:sp>
        <p:nvSpPr>
          <p:cNvPr id="163843" name="Rectangle 2"/>
          <p:cNvSpPr>
            <a:spLocks noGrp="1" noRot="1" noChangeAspect="1" noChangeArrowheads="1" noTextEdit="1"/>
          </p:cNvSpPr>
          <p:nvPr>
            <p:ph type="sldImg"/>
          </p:nvPr>
        </p:nvSpPr>
        <p:spPr>
          <a:ln/>
        </p:spPr>
      </p:sp>
      <p:sp>
        <p:nvSpPr>
          <p:cNvPr id="163844"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3645840523"/>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3C6389B-25F8-400F-B2A6-371D665E8772}" type="slidenum">
              <a:rPr lang="pt-PT" altLang="pt-PT"/>
              <a:pPr eaLnBrk="1" hangingPunct="1"/>
              <a:t>111</a:t>
            </a:fld>
            <a:endParaRPr lang="pt-PT" altLang="pt-PT"/>
          </a:p>
        </p:txBody>
      </p:sp>
      <p:sp>
        <p:nvSpPr>
          <p:cNvPr id="239619" name="Rectangle 2"/>
          <p:cNvSpPr>
            <a:spLocks noGrp="1" noRot="1" noChangeAspect="1" noChangeArrowheads="1" noTextEdit="1"/>
          </p:cNvSpPr>
          <p:nvPr>
            <p:ph type="sldImg"/>
          </p:nvPr>
        </p:nvSpPr>
        <p:spPr>
          <a:ln/>
        </p:spPr>
      </p:sp>
      <p:sp>
        <p:nvSpPr>
          <p:cNvPr id="239620"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1542797505"/>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3B4D742-77D0-4238-AADF-F9D92F4C2293}" type="slidenum">
              <a:rPr lang="pt-PT" altLang="pt-PT"/>
              <a:pPr eaLnBrk="1" hangingPunct="1"/>
              <a:t>112</a:t>
            </a:fld>
            <a:endParaRPr lang="pt-PT" altLang="pt-PT"/>
          </a:p>
        </p:txBody>
      </p:sp>
      <p:sp>
        <p:nvSpPr>
          <p:cNvPr id="173059" name="Rectangle 2"/>
          <p:cNvSpPr>
            <a:spLocks noGrp="1" noRot="1" noChangeAspect="1" noChangeArrowheads="1" noTextEdit="1"/>
          </p:cNvSpPr>
          <p:nvPr>
            <p:ph type="sldImg"/>
          </p:nvPr>
        </p:nvSpPr>
        <p:spPr>
          <a:ln/>
        </p:spPr>
      </p:sp>
      <p:sp>
        <p:nvSpPr>
          <p:cNvPr id="173060"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3712797623"/>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78B5082-6024-4774-82BA-E3BD808F1E8B}" type="slidenum">
              <a:rPr lang="pt-PT" altLang="pt-PT"/>
              <a:pPr eaLnBrk="1" hangingPunct="1"/>
              <a:t>114</a:t>
            </a:fld>
            <a:endParaRPr lang="pt-PT" altLang="pt-PT"/>
          </a:p>
        </p:txBody>
      </p:sp>
      <p:sp>
        <p:nvSpPr>
          <p:cNvPr id="174083" name="Rectangle 2"/>
          <p:cNvSpPr>
            <a:spLocks noGrp="1" noRot="1" noChangeAspect="1" noChangeArrowheads="1" noTextEdit="1"/>
          </p:cNvSpPr>
          <p:nvPr>
            <p:ph type="sldImg"/>
          </p:nvPr>
        </p:nvSpPr>
        <p:spPr>
          <a:ln/>
        </p:spPr>
      </p:sp>
      <p:sp>
        <p:nvSpPr>
          <p:cNvPr id="174084"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1251605746"/>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7B55EF3-17BF-4264-9206-1FC71F5066E0}" type="slidenum">
              <a:rPr lang="pt-PT" altLang="pt-PT"/>
              <a:pPr eaLnBrk="1" hangingPunct="1"/>
              <a:t>115</a:t>
            </a:fld>
            <a:endParaRPr lang="pt-PT" altLang="pt-PT"/>
          </a:p>
        </p:txBody>
      </p:sp>
      <p:sp>
        <p:nvSpPr>
          <p:cNvPr id="175107" name="Rectangle 2"/>
          <p:cNvSpPr>
            <a:spLocks noGrp="1" noRot="1" noChangeAspect="1" noChangeArrowheads="1" noTextEdit="1"/>
          </p:cNvSpPr>
          <p:nvPr>
            <p:ph type="sldImg"/>
          </p:nvPr>
        </p:nvSpPr>
        <p:spPr>
          <a:ln/>
        </p:spPr>
      </p:sp>
      <p:sp>
        <p:nvSpPr>
          <p:cNvPr id="175108"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604513064"/>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DC7F8C2-03EF-4F53-9C7F-9AEA21E7D6A7}" type="slidenum">
              <a:rPr lang="pt-PT" altLang="pt-PT"/>
              <a:pPr eaLnBrk="1" hangingPunct="1"/>
              <a:t>116</a:t>
            </a:fld>
            <a:endParaRPr lang="pt-PT" altLang="pt-PT"/>
          </a:p>
        </p:txBody>
      </p:sp>
      <p:sp>
        <p:nvSpPr>
          <p:cNvPr id="176131" name="Rectangle 2"/>
          <p:cNvSpPr>
            <a:spLocks noGrp="1" noRot="1" noChangeAspect="1" noChangeArrowheads="1" noTextEdit="1"/>
          </p:cNvSpPr>
          <p:nvPr>
            <p:ph type="sldImg"/>
          </p:nvPr>
        </p:nvSpPr>
        <p:spPr>
          <a:ln/>
        </p:spPr>
      </p:sp>
      <p:sp>
        <p:nvSpPr>
          <p:cNvPr id="176132"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7991261"/>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30B3E7F-56B0-48B6-A1C1-3AA906F4E60A}" type="slidenum">
              <a:rPr lang="pt-PT" altLang="pt-PT"/>
              <a:pPr eaLnBrk="1" hangingPunct="1"/>
              <a:t>118</a:t>
            </a:fld>
            <a:endParaRPr lang="pt-PT" altLang="pt-PT"/>
          </a:p>
        </p:txBody>
      </p:sp>
      <p:sp>
        <p:nvSpPr>
          <p:cNvPr id="180227" name="Rectangle 2"/>
          <p:cNvSpPr>
            <a:spLocks noGrp="1" noRot="1" noChangeAspect="1" noChangeArrowheads="1" noTextEdit="1"/>
          </p:cNvSpPr>
          <p:nvPr>
            <p:ph type="sldImg"/>
          </p:nvPr>
        </p:nvSpPr>
        <p:spPr>
          <a:ln/>
        </p:spPr>
      </p:sp>
      <p:sp>
        <p:nvSpPr>
          <p:cNvPr id="180228"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816062182"/>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BD1C3BB-21BA-4C5F-9C6D-CA460397FD67}" type="slidenum">
              <a:rPr lang="pt-PT" altLang="pt-PT"/>
              <a:pPr eaLnBrk="1" hangingPunct="1"/>
              <a:t>119</a:t>
            </a:fld>
            <a:endParaRPr lang="pt-PT" altLang="pt-PT"/>
          </a:p>
        </p:txBody>
      </p:sp>
      <p:sp>
        <p:nvSpPr>
          <p:cNvPr id="181251" name="Rectangle 2"/>
          <p:cNvSpPr>
            <a:spLocks noGrp="1" noRot="1" noChangeAspect="1" noChangeArrowheads="1" noTextEdit="1"/>
          </p:cNvSpPr>
          <p:nvPr>
            <p:ph type="sldImg"/>
          </p:nvPr>
        </p:nvSpPr>
        <p:spPr>
          <a:ln/>
        </p:spPr>
      </p:sp>
      <p:sp>
        <p:nvSpPr>
          <p:cNvPr id="181252"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504288746"/>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AFF2951-F13E-41DC-A75B-F9331DCD7A0E}" type="slidenum">
              <a:rPr lang="pt-PT" altLang="pt-PT"/>
              <a:pPr eaLnBrk="1" hangingPunct="1"/>
              <a:t>120</a:t>
            </a:fld>
            <a:endParaRPr lang="pt-PT" altLang="pt-PT"/>
          </a:p>
        </p:txBody>
      </p:sp>
      <p:sp>
        <p:nvSpPr>
          <p:cNvPr id="182275" name="Rectangle 2"/>
          <p:cNvSpPr>
            <a:spLocks noGrp="1" noRot="1" noChangeAspect="1" noChangeArrowheads="1" noTextEdit="1"/>
          </p:cNvSpPr>
          <p:nvPr>
            <p:ph type="sldImg"/>
          </p:nvPr>
        </p:nvSpPr>
        <p:spPr>
          <a:ln/>
        </p:spPr>
      </p:sp>
      <p:sp>
        <p:nvSpPr>
          <p:cNvPr id="182276"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1454115378"/>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ECB7018-3552-48A6-9DB0-ACA9D934F79F}" type="slidenum">
              <a:rPr lang="pt-PT" altLang="pt-PT"/>
              <a:pPr eaLnBrk="1" hangingPunct="1"/>
              <a:t>121</a:t>
            </a:fld>
            <a:endParaRPr lang="pt-PT" altLang="pt-PT"/>
          </a:p>
        </p:txBody>
      </p:sp>
      <p:sp>
        <p:nvSpPr>
          <p:cNvPr id="183299" name="Rectangle 2"/>
          <p:cNvSpPr>
            <a:spLocks noGrp="1" noRot="1" noChangeAspect="1" noChangeArrowheads="1" noTextEdit="1"/>
          </p:cNvSpPr>
          <p:nvPr>
            <p:ph type="sldImg"/>
          </p:nvPr>
        </p:nvSpPr>
        <p:spPr>
          <a:ln/>
        </p:spPr>
      </p:sp>
      <p:sp>
        <p:nvSpPr>
          <p:cNvPr id="183300"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2167425188"/>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2EF3AF5-D4A9-4957-897E-7E6F83F737AF}" type="slidenum">
              <a:rPr lang="pt-PT" altLang="pt-PT"/>
              <a:pPr eaLnBrk="1" hangingPunct="1"/>
              <a:t>122</a:t>
            </a:fld>
            <a:endParaRPr lang="pt-PT" altLang="pt-PT"/>
          </a:p>
        </p:txBody>
      </p:sp>
      <p:sp>
        <p:nvSpPr>
          <p:cNvPr id="184323" name="Rectangle 2"/>
          <p:cNvSpPr>
            <a:spLocks noGrp="1" noRot="1" noChangeAspect="1" noChangeArrowheads="1" noTextEdit="1"/>
          </p:cNvSpPr>
          <p:nvPr>
            <p:ph type="sldImg"/>
          </p:nvPr>
        </p:nvSpPr>
        <p:spPr>
          <a:ln/>
        </p:spPr>
      </p:sp>
      <p:sp>
        <p:nvSpPr>
          <p:cNvPr id="184324"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14681834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E8F7505-C64F-48D4-9534-C512AE5B3E86}" type="slidenum">
              <a:rPr lang="pt-PT" altLang="pt-PT"/>
              <a:pPr eaLnBrk="1" hangingPunct="1"/>
              <a:t>10</a:t>
            </a:fld>
            <a:endParaRPr lang="pt-PT" altLang="pt-PT"/>
          </a:p>
        </p:txBody>
      </p:sp>
      <p:sp>
        <p:nvSpPr>
          <p:cNvPr id="164867" name="Rectangle 2"/>
          <p:cNvSpPr>
            <a:spLocks noGrp="1" noRot="1" noChangeAspect="1" noChangeArrowheads="1" noTextEdit="1"/>
          </p:cNvSpPr>
          <p:nvPr>
            <p:ph type="sldImg"/>
          </p:nvPr>
        </p:nvSpPr>
        <p:spPr>
          <a:ln/>
        </p:spPr>
      </p:sp>
      <p:sp>
        <p:nvSpPr>
          <p:cNvPr id="164868"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1747621711"/>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CBF1D99-E571-4846-AAD5-98727333729D}" type="slidenum">
              <a:rPr lang="pt-PT" altLang="pt-PT"/>
              <a:pPr eaLnBrk="1" hangingPunct="1"/>
              <a:t>123</a:t>
            </a:fld>
            <a:endParaRPr lang="pt-PT" altLang="pt-PT"/>
          </a:p>
        </p:txBody>
      </p:sp>
      <p:sp>
        <p:nvSpPr>
          <p:cNvPr id="185347" name="Rectangle 2"/>
          <p:cNvSpPr>
            <a:spLocks noGrp="1" noRot="1" noChangeAspect="1" noChangeArrowheads="1" noTextEdit="1"/>
          </p:cNvSpPr>
          <p:nvPr>
            <p:ph type="sldImg"/>
          </p:nvPr>
        </p:nvSpPr>
        <p:spPr>
          <a:ln/>
        </p:spPr>
      </p:sp>
      <p:sp>
        <p:nvSpPr>
          <p:cNvPr id="185348"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1277029301"/>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BD872E3-40AD-4420-958A-267A1B824E13}" type="slidenum">
              <a:rPr lang="pt-PT" altLang="pt-PT"/>
              <a:pPr eaLnBrk="1" hangingPunct="1"/>
              <a:t>124</a:t>
            </a:fld>
            <a:endParaRPr lang="pt-PT" altLang="pt-PT"/>
          </a:p>
        </p:txBody>
      </p:sp>
      <p:sp>
        <p:nvSpPr>
          <p:cNvPr id="186371" name="Rectangle 2"/>
          <p:cNvSpPr>
            <a:spLocks noGrp="1" noRot="1" noChangeAspect="1" noChangeArrowheads="1" noTextEdit="1"/>
          </p:cNvSpPr>
          <p:nvPr>
            <p:ph type="sldImg"/>
          </p:nvPr>
        </p:nvSpPr>
        <p:spPr>
          <a:ln/>
        </p:spPr>
      </p:sp>
      <p:sp>
        <p:nvSpPr>
          <p:cNvPr id="186372"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2487093977"/>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8376D34-7E06-423F-9C40-F05D365E9941}" type="slidenum">
              <a:rPr lang="pt-PT" altLang="pt-PT"/>
              <a:pPr eaLnBrk="1" hangingPunct="1"/>
              <a:t>125</a:t>
            </a:fld>
            <a:endParaRPr lang="pt-PT" altLang="pt-PT"/>
          </a:p>
        </p:txBody>
      </p:sp>
      <p:sp>
        <p:nvSpPr>
          <p:cNvPr id="187395" name="Rectangle 2"/>
          <p:cNvSpPr>
            <a:spLocks noGrp="1" noRot="1" noChangeAspect="1" noChangeArrowheads="1" noTextEdit="1"/>
          </p:cNvSpPr>
          <p:nvPr>
            <p:ph type="sldImg"/>
          </p:nvPr>
        </p:nvSpPr>
        <p:spPr>
          <a:ln/>
        </p:spPr>
      </p:sp>
      <p:sp>
        <p:nvSpPr>
          <p:cNvPr id="187396"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1727293831"/>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3BC9944-37FA-4F8C-AB72-CA983CAFC3E4}" type="slidenum">
              <a:rPr lang="pt-PT" altLang="pt-PT"/>
              <a:pPr eaLnBrk="1" hangingPunct="1"/>
              <a:t>126</a:t>
            </a:fld>
            <a:endParaRPr lang="pt-PT" altLang="pt-PT"/>
          </a:p>
        </p:txBody>
      </p:sp>
      <p:sp>
        <p:nvSpPr>
          <p:cNvPr id="192515" name="Rectangle 2"/>
          <p:cNvSpPr>
            <a:spLocks noGrp="1" noRot="1" noChangeAspect="1" noChangeArrowheads="1" noTextEdit="1"/>
          </p:cNvSpPr>
          <p:nvPr>
            <p:ph type="sldImg"/>
          </p:nvPr>
        </p:nvSpPr>
        <p:spPr>
          <a:ln/>
        </p:spPr>
      </p:sp>
      <p:sp>
        <p:nvSpPr>
          <p:cNvPr id="192516"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3236306391"/>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7366CD3-F9D7-4439-9608-3EB260E9C3BB}" type="slidenum">
              <a:rPr lang="pt-PT" altLang="pt-PT"/>
              <a:pPr eaLnBrk="1" hangingPunct="1"/>
              <a:t>128</a:t>
            </a:fld>
            <a:endParaRPr lang="pt-PT" altLang="pt-PT"/>
          </a:p>
        </p:txBody>
      </p:sp>
      <p:sp>
        <p:nvSpPr>
          <p:cNvPr id="193539" name="Rectangle 2"/>
          <p:cNvSpPr>
            <a:spLocks noGrp="1" noRot="1" noChangeAspect="1" noChangeArrowheads="1" noTextEdit="1"/>
          </p:cNvSpPr>
          <p:nvPr>
            <p:ph type="sldImg"/>
          </p:nvPr>
        </p:nvSpPr>
        <p:spPr>
          <a:ln/>
        </p:spPr>
      </p:sp>
      <p:sp>
        <p:nvSpPr>
          <p:cNvPr id="193540"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1295247100"/>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714AD61-CEF0-4A58-81A7-586D448EC0D5}" type="slidenum">
              <a:rPr lang="pt-PT" altLang="pt-PT"/>
              <a:pPr eaLnBrk="1" hangingPunct="1"/>
              <a:t>129</a:t>
            </a:fld>
            <a:endParaRPr lang="pt-PT" altLang="pt-PT"/>
          </a:p>
        </p:txBody>
      </p:sp>
      <p:sp>
        <p:nvSpPr>
          <p:cNvPr id="194563" name="Rectangle 2"/>
          <p:cNvSpPr>
            <a:spLocks noGrp="1" noRot="1" noChangeAspect="1" noChangeArrowheads="1" noTextEdit="1"/>
          </p:cNvSpPr>
          <p:nvPr>
            <p:ph type="sldImg"/>
          </p:nvPr>
        </p:nvSpPr>
        <p:spPr>
          <a:ln/>
        </p:spPr>
      </p:sp>
      <p:sp>
        <p:nvSpPr>
          <p:cNvPr id="194564"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2635250388"/>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7A9BFFD-E39D-40B8-81E3-A447A2803225}" type="slidenum">
              <a:rPr lang="pt-PT" altLang="pt-PT"/>
              <a:pPr eaLnBrk="1" hangingPunct="1"/>
              <a:t>131</a:t>
            </a:fld>
            <a:endParaRPr lang="pt-PT" altLang="pt-PT"/>
          </a:p>
        </p:txBody>
      </p:sp>
      <p:sp>
        <p:nvSpPr>
          <p:cNvPr id="198659" name="Rectangle 2"/>
          <p:cNvSpPr>
            <a:spLocks noGrp="1" noRot="1" noChangeAspect="1" noChangeArrowheads="1" noTextEdit="1"/>
          </p:cNvSpPr>
          <p:nvPr>
            <p:ph type="sldImg"/>
          </p:nvPr>
        </p:nvSpPr>
        <p:spPr>
          <a:ln/>
        </p:spPr>
      </p:sp>
      <p:sp>
        <p:nvSpPr>
          <p:cNvPr id="198660"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3054891686"/>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1D85604-DF4F-4507-9A12-7B702F1D19FE}" type="slidenum">
              <a:rPr lang="pt-PT" altLang="pt-PT"/>
              <a:pPr eaLnBrk="1" hangingPunct="1"/>
              <a:t>133</a:t>
            </a:fld>
            <a:endParaRPr lang="pt-PT" altLang="pt-PT"/>
          </a:p>
        </p:txBody>
      </p:sp>
      <p:sp>
        <p:nvSpPr>
          <p:cNvPr id="199683" name="Rectangle 2"/>
          <p:cNvSpPr>
            <a:spLocks noGrp="1" noRot="1" noChangeAspect="1" noChangeArrowheads="1" noTextEdit="1"/>
          </p:cNvSpPr>
          <p:nvPr>
            <p:ph type="sldImg"/>
          </p:nvPr>
        </p:nvSpPr>
        <p:spPr>
          <a:ln/>
        </p:spPr>
      </p:sp>
      <p:sp>
        <p:nvSpPr>
          <p:cNvPr id="199684"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3095545478"/>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4FE6C9D-05C9-4105-A9F2-8005545DB57F}" type="slidenum">
              <a:rPr lang="pt-PT" altLang="pt-PT"/>
              <a:pPr eaLnBrk="1" hangingPunct="1"/>
              <a:t>134</a:t>
            </a:fld>
            <a:endParaRPr lang="pt-PT" altLang="pt-PT"/>
          </a:p>
        </p:txBody>
      </p:sp>
      <p:sp>
        <p:nvSpPr>
          <p:cNvPr id="200707" name="Rectangle 2"/>
          <p:cNvSpPr>
            <a:spLocks noGrp="1" noRot="1" noChangeAspect="1" noChangeArrowheads="1" noTextEdit="1"/>
          </p:cNvSpPr>
          <p:nvPr>
            <p:ph type="sldImg"/>
          </p:nvPr>
        </p:nvSpPr>
        <p:spPr>
          <a:ln/>
        </p:spPr>
      </p:sp>
      <p:sp>
        <p:nvSpPr>
          <p:cNvPr id="200708"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3869444706"/>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972A7DF-F6C5-4408-8B59-BABFB68BD54C}" type="slidenum">
              <a:rPr lang="pt-PT" altLang="pt-PT"/>
              <a:pPr eaLnBrk="1" hangingPunct="1"/>
              <a:t>135</a:t>
            </a:fld>
            <a:endParaRPr lang="pt-PT" altLang="pt-PT"/>
          </a:p>
        </p:txBody>
      </p:sp>
      <p:sp>
        <p:nvSpPr>
          <p:cNvPr id="201731" name="Rectangle 2"/>
          <p:cNvSpPr>
            <a:spLocks noGrp="1" noRot="1" noChangeAspect="1" noChangeArrowheads="1" noTextEdit="1"/>
          </p:cNvSpPr>
          <p:nvPr>
            <p:ph type="sldImg"/>
          </p:nvPr>
        </p:nvSpPr>
        <p:spPr>
          <a:ln/>
        </p:spPr>
      </p:sp>
      <p:sp>
        <p:nvSpPr>
          <p:cNvPr id="201732"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28670718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B7E9124-438E-4437-87C6-BCB55A8B405A}" type="slidenum">
              <a:rPr lang="pt-PT" altLang="pt-PT"/>
              <a:pPr eaLnBrk="1" hangingPunct="1"/>
              <a:t>11</a:t>
            </a:fld>
            <a:endParaRPr lang="pt-PT" altLang="pt-PT"/>
          </a:p>
        </p:txBody>
      </p:sp>
      <p:sp>
        <p:nvSpPr>
          <p:cNvPr id="165891" name="Rectangle 2"/>
          <p:cNvSpPr>
            <a:spLocks noGrp="1" noRot="1" noChangeAspect="1" noChangeArrowheads="1" noTextEdit="1"/>
          </p:cNvSpPr>
          <p:nvPr>
            <p:ph type="sldImg"/>
          </p:nvPr>
        </p:nvSpPr>
        <p:spPr>
          <a:ln/>
        </p:spPr>
      </p:sp>
      <p:sp>
        <p:nvSpPr>
          <p:cNvPr id="165892"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778809107"/>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FB867B0-C2BF-4190-B67C-11FC9E99A3E0}" type="slidenum">
              <a:rPr lang="pt-PT" altLang="pt-PT"/>
              <a:pPr eaLnBrk="1" hangingPunct="1"/>
              <a:t>136</a:t>
            </a:fld>
            <a:endParaRPr lang="pt-PT" altLang="pt-PT"/>
          </a:p>
        </p:txBody>
      </p:sp>
      <p:sp>
        <p:nvSpPr>
          <p:cNvPr id="202755" name="Rectangle 2"/>
          <p:cNvSpPr>
            <a:spLocks noGrp="1" noRot="1" noChangeAspect="1" noChangeArrowheads="1" noTextEdit="1"/>
          </p:cNvSpPr>
          <p:nvPr>
            <p:ph type="sldImg"/>
          </p:nvPr>
        </p:nvSpPr>
        <p:spPr>
          <a:ln/>
        </p:spPr>
      </p:sp>
      <p:sp>
        <p:nvSpPr>
          <p:cNvPr id="202756"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3274727018"/>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442D443-AA35-46BF-A3DB-49D8A1D93DE8}" type="slidenum">
              <a:rPr lang="pt-PT" altLang="pt-PT"/>
              <a:pPr eaLnBrk="1" hangingPunct="1"/>
              <a:t>137</a:t>
            </a:fld>
            <a:endParaRPr lang="pt-PT" altLang="pt-PT"/>
          </a:p>
        </p:txBody>
      </p:sp>
      <p:sp>
        <p:nvSpPr>
          <p:cNvPr id="203779" name="Rectangle 2"/>
          <p:cNvSpPr>
            <a:spLocks noGrp="1" noRot="1" noChangeAspect="1" noChangeArrowheads="1" noTextEdit="1"/>
          </p:cNvSpPr>
          <p:nvPr>
            <p:ph type="sldImg"/>
          </p:nvPr>
        </p:nvSpPr>
        <p:spPr>
          <a:ln/>
        </p:spPr>
      </p:sp>
      <p:sp>
        <p:nvSpPr>
          <p:cNvPr id="203780"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1360873774"/>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E93C217-D869-4013-9F8A-D9D1CD266414}" type="slidenum">
              <a:rPr lang="pt-PT" altLang="pt-PT"/>
              <a:pPr eaLnBrk="1" hangingPunct="1"/>
              <a:t>139</a:t>
            </a:fld>
            <a:endParaRPr lang="pt-PT" altLang="pt-PT"/>
          </a:p>
        </p:txBody>
      </p:sp>
      <p:sp>
        <p:nvSpPr>
          <p:cNvPr id="204803" name="Rectangle 2"/>
          <p:cNvSpPr>
            <a:spLocks noGrp="1" noRot="1" noChangeAspect="1" noChangeArrowheads="1" noTextEdit="1"/>
          </p:cNvSpPr>
          <p:nvPr>
            <p:ph type="sldImg"/>
          </p:nvPr>
        </p:nvSpPr>
        <p:spPr>
          <a:ln/>
        </p:spPr>
      </p:sp>
      <p:sp>
        <p:nvSpPr>
          <p:cNvPr id="204804"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1993844904"/>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D7ADD9D-7F2D-4EC7-8729-2AC9B7015850}" type="slidenum">
              <a:rPr lang="pt-PT" altLang="pt-PT"/>
              <a:pPr eaLnBrk="1" hangingPunct="1"/>
              <a:t>140</a:t>
            </a:fld>
            <a:endParaRPr lang="pt-PT" altLang="pt-PT"/>
          </a:p>
        </p:txBody>
      </p:sp>
      <p:sp>
        <p:nvSpPr>
          <p:cNvPr id="205827" name="Rectangle 2"/>
          <p:cNvSpPr>
            <a:spLocks noGrp="1" noRot="1" noChangeAspect="1" noChangeArrowheads="1" noTextEdit="1"/>
          </p:cNvSpPr>
          <p:nvPr>
            <p:ph type="sldImg"/>
          </p:nvPr>
        </p:nvSpPr>
        <p:spPr>
          <a:ln/>
        </p:spPr>
      </p:sp>
      <p:sp>
        <p:nvSpPr>
          <p:cNvPr id="205828"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453864779"/>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F6072B2-371C-4143-8EF2-93026331151F}" type="slidenum">
              <a:rPr lang="pt-PT" altLang="pt-PT"/>
              <a:pPr eaLnBrk="1" hangingPunct="1"/>
              <a:t>142</a:t>
            </a:fld>
            <a:endParaRPr lang="pt-PT" altLang="pt-PT"/>
          </a:p>
        </p:txBody>
      </p:sp>
      <p:sp>
        <p:nvSpPr>
          <p:cNvPr id="206851" name="Rectangle 2"/>
          <p:cNvSpPr>
            <a:spLocks noGrp="1" noRot="1" noChangeAspect="1" noChangeArrowheads="1" noTextEdit="1"/>
          </p:cNvSpPr>
          <p:nvPr>
            <p:ph type="sldImg"/>
          </p:nvPr>
        </p:nvSpPr>
        <p:spPr>
          <a:ln/>
        </p:spPr>
      </p:sp>
      <p:sp>
        <p:nvSpPr>
          <p:cNvPr id="206852"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2229115676"/>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7A085A2-6777-487E-B902-A5D7C12BA763}" type="slidenum">
              <a:rPr lang="pt-PT" altLang="pt-PT"/>
              <a:pPr eaLnBrk="1" hangingPunct="1"/>
              <a:t>144</a:t>
            </a:fld>
            <a:endParaRPr lang="pt-PT" altLang="pt-PT"/>
          </a:p>
        </p:txBody>
      </p:sp>
      <p:sp>
        <p:nvSpPr>
          <p:cNvPr id="207875" name="Rectangle 2"/>
          <p:cNvSpPr>
            <a:spLocks noGrp="1" noRot="1" noChangeAspect="1" noChangeArrowheads="1" noTextEdit="1"/>
          </p:cNvSpPr>
          <p:nvPr>
            <p:ph type="sldImg"/>
          </p:nvPr>
        </p:nvSpPr>
        <p:spPr>
          <a:ln/>
        </p:spPr>
      </p:sp>
      <p:sp>
        <p:nvSpPr>
          <p:cNvPr id="207876"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3109037219"/>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0E54B46-19B7-45CC-B296-3595C78821CF}" type="slidenum">
              <a:rPr lang="pt-PT" altLang="pt-PT"/>
              <a:pPr eaLnBrk="1" hangingPunct="1"/>
              <a:t>146</a:t>
            </a:fld>
            <a:endParaRPr lang="pt-PT" altLang="pt-PT"/>
          </a:p>
        </p:txBody>
      </p:sp>
      <p:sp>
        <p:nvSpPr>
          <p:cNvPr id="208899" name="Rectangle 2"/>
          <p:cNvSpPr>
            <a:spLocks noGrp="1" noRot="1" noChangeAspect="1" noChangeArrowheads="1" noTextEdit="1"/>
          </p:cNvSpPr>
          <p:nvPr>
            <p:ph type="sldImg"/>
          </p:nvPr>
        </p:nvSpPr>
        <p:spPr>
          <a:ln/>
        </p:spPr>
      </p:sp>
      <p:sp>
        <p:nvSpPr>
          <p:cNvPr id="208900"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1434735691"/>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D0156F4-0B32-49AD-BD4A-50BAEEDD4A7F}" type="slidenum">
              <a:rPr lang="pt-PT" altLang="pt-PT"/>
              <a:pPr eaLnBrk="1" hangingPunct="1"/>
              <a:t>148</a:t>
            </a:fld>
            <a:endParaRPr lang="pt-PT" altLang="pt-PT"/>
          </a:p>
        </p:txBody>
      </p:sp>
      <p:sp>
        <p:nvSpPr>
          <p:cNvPr id="209923" name="Rectangle 2"/>
          <p:cNvSpPr>
            <a:spLocks noGrp="1" noRot="1" noChangeAspect="1" noChangeArrowheads="1" noTextEdit="1"/>
          </p:cNvSpPr>
          <p:nvPr>
            <p:ph type="sldImg"/>
          </p:nvPr>
        </p:nvSpPr>
        <p:spPr>
          <a:ln/>
        </p:spPr>
      </p:sp>
      <p:sp>
        <p:nvSpPr>
          <p:cNvPr id="209924"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3931145708"/>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E75478C-FC7E-4D3E-B3C6-4404724C3021}" type="slidenum">
              <a:rPr lang="pt-PT" altLang="pt-PT"/>
              <a:pPr eaLnBrk="1" hangingPunct="1"/>
              <a:t>150</a:t>
            </a:fld>
            <a:endParaRPr lang="pt-PT" altLang="pt-PT"/>
          </a:p>
        </p:txBody>
      </p:sp>
      <p:sp>
        <p:nvSpPr>
          <p:cNvPr id="240643" name="Rectangle 2"/>
          <p:cNvSpPr>
            <a:spLocks noGrp="1" noRot="1" noChangeAspect="1" noChangeArrowheads="1" noTextEdit="1"/>
          </p:cNvSpPr>
          <p:nvPr>
            <p:ph type="sldImg"/>
          </p:nvPr>
        </p:nvSpPr>
        <p:spPr>
          <a:ln/>
        </p:spPr>
      </p:sp>
      <p:sp>
        <p:nvSpPr>
          <p:cNvPr id="240644"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848099527"/>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38AE3F5-FD65-4D99-AA54-22ED612EF596}" type="slidenum">
              <a:rPr lang="pt-PT" altLang="pt-PT"/>
              <a:pPr eaLnBrk="1" hangingPunct="1"/>
              <a:t>151</a:t>
            </a:fld>
            <a:endParaRPr lang="pt-PT" altLang="pt-PT"/>
          </a:p>
        </p:txBody>
      </p:sp>
      <p:sp>
        <p:nvSpPr>
          <p:cNvPr id="241667" name="Rectangle 2"/>
          <p:cNvSpPr>
            <a:spLocks noGrp="1" noRot="1" noChangeAspect="1" noChangeArrowheads="1" noTextEdit="1"/>
          </p:cNvSpPr>
          <p:nvPr>
            <p:ph type="sldImg"/>
          </p:nvPr>
        </p:nvSpPr>
        <p:spPr>
          <a:ln/>
        </p:spPr>
      </p:sp>
      <p:sp>
        <p:nvSpPr>
          <p:cNvPr id="241668"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21802363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pt-PT"/>
          </a:p>
        </p:txBody>
      </p:sp>
      <p:sp>
        <p:nvSpPr>
          <p:cNvPr id="5" name="Footer Placeholder 4"/>
          <p:cNvSpPr>
            <a:spLocks noGrp="1"/>
          </p:cNvSpPr>
          <p:nvPr>
            <p:ph type="ftr" sz="quarter" idx="11"/>
          </p:nvPr>
        </p:nvSpPr>
        <p:spPr/>
        <p:txBody>
          <a:bodyPr/>
          <a:lstStyle/>
          <a:p>
            <a:pPr>
              <a:defRPr/>
            </a:pPr>
            <a:endParaRPr lang="pt-PT"/>
          </a:p>
        </p:txBody>
      </p:sp>
      <p:sp>
        <p:nvSpPr>
          <p:cNvPr id="6" name="Slide Number Placeholder 5"/>
          <p:cNvSpPr>
            <a:spLocks noGrp="1"/>
          </p:cNvSpPr>
          <p:nvPr>
            <p:ph type="sldNum" sz="quarter" idx="12"/>
          </p:nvPr>
        </p:nvSpPr>
        <p:spPr/>
        <p:txBody>
          <a:bodyPr/>
          <a:lstStyle/>
          <a:p>
            <a:fld id="{E6FF3247-F492-46AA-BC52-57AC4E8FE8C9}" type="slidenum">
              <a:rPr lang="pt-PT" altLang="pt-PT" smtClean="0"/>
              <a:pPr/>
              <a:t>‹#›</a:t>
            </a:fld>
            <a:endParaRPr lang="pt-PT" altLang="pt-PT"/>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9984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pt-PT"/>
          </a:p>
        </p:txBody>
      </p:sp>
      <p:sp>
        <p:nvSpPr>
          <p:cNvPr id="5" name="Footer Placeholder 4"/>
          <p:cNvSpPr>
            <a:spLocks noGrp="1"/>
          </p:cNvSpPr>
          <p:nvPr>
            <p:ph type="ftr" sz="quarter" idx="11"/>
          </p:nvPr>
        </p:nvSpPr>
        <p:spPr/>
        <p:txBody>
          <a:bodyPr/>
          <a:lstStyle/>
          <a:p>
            <a:pPr>
              <a:defRPr/>
            </a:pPr>
            <a:endParaRPr lang="pt-PT"/>
          </a:p>
        </p:txBody>
      </p:sp>
      <p:sp>
        <p:nvSpPr>
          <p:cNvPr id="6" name="Slide Number Placeholder 5"/>
          <p:cNvSpPr>
            <a:spLocks noGrp="1"/>
          </p:cNvSpPr>
          <p:nvPr>
            <p:ph type="sldNum" sz="quarter" idx="12"/>
          </p:nvPr>
        </p:nvSpPr>
        <p:spPr/>
        <p:txBody>
          <a:bodyPr/>
          <a:lstStyle/>
          <a:p>
            <a:fld id="{9774962D-0D72-46A8-9144-D54398100B87}" type="slidenum">
              <a:rPr lang="pt-PT" altLang="pt-PT" smtClean="0"/>
              <a:pPr/>
              <a:t>‹#›</a:t>
            </a:fld>
            <a:endParaRPr lang="pt-PT" altLang="pt-PT"/>
          </a:p>
        </p:txBody>
      </p:sp>
    </p:spTree>
    <p:extLst>
      <p:ext uri="{BB962C8B-B14F-4D97-AF65-F5344CB8AC3E}">
        <p14:creationId xmlns:p14="http://schemas.microsoft.com/office/powerpoint/2010/main" val="3855208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pt-PT"/>
          </a:p>
        </p:txBody>
      </p:sp>
      <p:sp>
        <p:nvSpPr>
          <p:cNvPr id="5" name="Footer Placeholder 4"/>
          <p:cNvSpPr>
            <a:spLocks noGrp="1"/>
          </p:cNvSpPr>
          <p:nvPr>
            <p:ph type="ftr" sz="quarter" idx="11"/>
          </p:nvPr>
        </p:nvSpPr>
        <p:spPr/>
        <p:txBody>
          <a:bodyPr/>
          <a:lstStyle/>
          <a:p>
            <a:pPr>
              <a:defRPr/>
            </a:pPr>
            <a:endParaRPr lang="pt-PT"/>
          </a:p>
        </p:txBody>
      </p:sp>
      <p:sp>
        <p:nvSpPr>
          <p:cNvPr id="6" name="Slide Number Placeholder 5"/>
          <p:cNvSpPr>
            <a:spLocks noGrp="1"/>
          </p:cNvSpPr>
          <p:nvPr>
            <p:ph type="sldNum" sz="quarter" idx="12"/>
          </p:nvPr>
        </p:nvSpPr>
        <p:spPr/>
        <p:txBody>
          <a:bodyPr/>
          <a:lstStyle/>
          <a:p>
            <a:fld id="{48553C10-FA8D-43DA-A249-62AB6CE12E09}" type="slidenum">
              <a:rPr lang="pt-PT" altLang="pt-PT" smtClean="0"/>
              <a:pPr/>
              <a:t>‹#›</a:t>
            </a:fld>
            <a:endParaRPr lang="pt-PT" altLang="pt-PT"/>
          </a:p>
        </p:txBody>
      </p:sp>
    </p:spTree>
    <p:extLst>
      <p:ext uri="{BB962C8B-B14F-4D97-AF65-F5344CB8AC3E}">
        <p14:creationId xmlns:p14="http://schemas.microsoft.com/office/powerpoint/2010/main" val="2980764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pt-PT"/>
          </a:p>
        </p:txBody>
      </p:sp>
      <p:sp>
        <p:nvSpPr>
          <p:cNvPr id="5" name="Footer Placeholder 4"/>
          <p:cNvSpPr>
            <a:spLocks noGrp="1"/>
          </p:cNvSpPr>
          <p:nvPr>
            <p:ph type="ftr" sz="quarter" idx="11"/>
          </p:nvPr>
        </p:nvSpPr>
        <p:spPr/>
        <p:txBody>
          <a:bodyPr/>
          <a:lstStyle/>
          <a:p>
            <a:pPr>
              <a:defRPr/>
            </a:pPr>
            <a:endParaRPr lang="pt-PT"/>
          </a:p>
        </p:txBody>
      </p:sp>
      <p:sp>
        <p:nvSpPr>
          <p:cNvPr id="6" name="Slide Number Placeholder 5"/>
          <p:cNvSpPr>
            <a:spLocks noGrp="1"/>
          </p:cNvSpPr>
          <p:nvPr>
            <p:ph type="sldNum" sz="quarter" idx="12"/>
          </p:nvPr>
        </p:nvSpPr>
        <p:spPr/>
        <p:txBody>
          <a:bodyPr/>
          <a:lstStyle/>
          <a:p>
            <a:fld id="{4618B784-B362-46DF-A324-6D5DBF5A86CF}" type="slidenum">
              <a:rPr lang="pt-PT" altLang="pt-PT" smtClean="0"/>
              <a:pPr/>
              <a:t>‹#›</a:t>
            </a:fld>
            <a:endParaRPr lang="pt-PT" altLang="pt-PT"/>
          </a:p>
        </p:txBody>
      </p:sp>
    </p:spTree>
    <p:extLst>
      <p:ext uri="{BB962C8B-B14F-4D97-AF65-F5344CB8AC3E}">
        <p14:creationId xmlns:p14="http://schemas.microsoft.com/office/powerpoint/2010/main" val="1265758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pt-PT"/>
          </a:p>
        </p:txBody>
      </p:sp>
      <p:sp>
        <p:nvSpPr>
          <p:cNvPr id="5" name="Footer Placeholder 4"/>
          <p:cNvSpPr>
            <a:spLocks noGrp="1"/>
          </p:cNvSpPr>
          <p:nvPr>
            <p:ph type="ftr" sz="quarter" idx="11"/>
          </p:nvPr>
        </p:nvSpPr>
        <p:spPr/>
        <p:txBody>
          <a:bodyPr/>
          <a:lstStyle/>
          <a:p>
            <a:pPr>
              <a:defRPr/>
            </a:pPr>
            <a:endParaRPr lang="pt-PT"/>
          </a:p>
        </p:txBody>
      </p:sp>
      <p:sp>
        <p:nvSpPr>
          <p:cNvPr id="6" name="Slide Number Placeholder 5"/>
          <p:cNvSpPr>
            <a:spLocks noGrp="1"/>
          </p:cNvSpPr>
          <p:nvPr>
            <p:ph type="sldNum" sz="quarter" idx="12"/>
          </p:nvPr>
        </p:nvSpPr>
        <p:spPr/>
        <p:txBody>
          <a:bodyPr/>
          <a:lstStyle/>
          <a:p>
            <a:fld id="{DB9F42E2-8045-4AEE-ADE3-BF51496094FC}" type="slidenum">
              <a:rPr lang="pt-PT" altLang="pt-PT" smtClean="0"/>
              <a:pPr/>
              <a:t>‹#›</a:t>
            </a:fld>
            <a:endParaRPr lang="pt-PT" altLang="pt-PT"/>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3237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pt-PT"/>
          </a:p>
        </p:txBody>
      </p:sp>
      <p:sp>
        <p:nvSpPr>
          <p:cNvPr id="6" name="Footer Placeholder 5"/>
          <p:cNvSpPr>
            <a:spLocks noGrp="1"/>
          </p:cNvSpPr>
          <p:nvPr>
            <p:ph type="ftr" sz="quarter" idx="11"/>
          </p:nvPr>
        </p:nvSpPr>
        <p:spPr/>
        <p:txBody>
          <a:bodyPr/>
          <a:lstStyle/>
          <a:p>
            <a:pPr>
              <a:defRPr/>
            </a:pPr>
            <a:endParaRPr lang="pt-PT"/>
          </a:p>
        </p:txBody>
      </p:sp>
      <p:sp>
        <p:nvSpPr>
          <p:cNvPr id="7" name="Slide Number Placeholder 6"/>
          <p:cNvSpPr>
            <a:spLocks noGrp="1"/>
          </p:cNvSpPr>
          <p:nvPr>
            <p:ph type="sldNum" sz="quarter" idx="12"/>
          </p:nvPr>
        </p:nvSpPr>
        <p:spPr/>
        <p:txBody>
          <a:bodyPr/>
          <a:lstStyle/>
          <a:p>
            <a:fld id="{4B7CC4B8-3730-4D3F-8AEE-F27DB98D8DA9}" type="slidenum">
              <a:rPr lang="pt-PT" altLang="pt-PT" smtClean="0"/>
              <a:pPr/>
              <a:t>‹#›</a:t>
            </a:fld>
            <a:endParaRPr lang="pt-PT" altLang="pt-PT"/>
          </a:p>
        </p:txBody>
      </p:sp>
    </p:spTree>
    <p:extLst>
      <p:ext uri="{BB962C8B-B14F-4D97-AF65-F5344CB8AC3E}">
        <p14:creationId xmlns:p14="http://schemas.microsoft.com/office/powerpoint/2010/main" val="458266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pt-PT"/>
          </a:p>
        </p:txBody>
      </p:sp>
      <p:sp>
        <p:nvSpPr>
          <p:cNvPr id="8" name="Footer Placeholder 7"/>
          <p:cNvSpPr>
            <a:spLocks noGrp="1"/>
          </p:cNvSpPr>
          <p:nvPr>
            <p:ph type="ftr" sz="quarter" idx="11"/>
          </p:nvPr>
        </p:nvSpPr>
        <p:spPr/>
        <p:txBody>
          <a:bodyPr/>
          <a:lstStyle/>
          <a:p>
            <a:pPr>
              <a:defRPr/>
            </a:pPr>
            <a:endParaRPr lang="pt-PT"/>
          </a:p>
        </p:txBody>
      </p:sp>
      <p:sp>
        <p:nvSpPr>
          <p:cNvPr id="9" name="Slide Number Placeholder 8"/>
          <p:cNvSpPr>
            <a:spLocks noGrp="1"/>
          </p:cNvSpPr>
          <p:nvPr>
            <p:ph type="sldNum" sz="quarter" idx="12"/>
          </p:nvPr>
        </p:nvSpPr>
        <p:spPr/>
        <p:txBody>
          <a:bodyPr/>
          <a:lstStyle/>
          <a:p>
            <a:fld id="{33519A0F-81B9-4947-919D-63C5A4899524}" type="slidenum">
              <a:rPr lang="pt-PT" altLang="pt-PT" smtClean="0"/>
              <a:pPr/>
              <a:t>‹#›</a:t>
            </a:fld>
            <a:endParaRPr lang="pt-PT" altLang="pt-PT"/>
          </a:p>
        </p:txBody>
      </p:sp>
    </p:spTree>
    <p:extLst>
      <p:ext uri="{BB962C8B-B14F-4D97-AF65-F5344CB8AC3E}">
        <p14:creationId xmlns:p14="http://schemas.microsoft.com/office/powerpoint/2010/main" val="1996386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pt-PT"/>
          </a:p>
        </p:txBody>
      </p:sp>
      <p:sp>
        <p:nvSpPr>
          <p:cNvPr id="4" name="Footer Placeholder 3"/>
          <p:cNvSpPr>
            <a:spLocks noGrp="1"/>
          </p:cNvSpPr>
          <p:nvPr>
            <p:ph type="ftr" sz="quarter" idx="11"/>
          </p:nvPr>
        </p:nvSpPr>
        <p:spPr/>
        <p:txBody>
          <a:bodyPr/>
          <a:lstStyle/>
          <a:p>
            <a:pPr>
              <a:defRPr/>
            </a:pPr>
            <a:endParaRPr lang="pt-PT"/>
          </a:p>
        </p:txBody>
      </p:sp>
      <p:sp>
        <p:nvSpPr>
          <p:cNvPr id="5" name="Slide Number Placeholder 4"/>
          <p:cNvSpPr>
            <a:spLocks noGrp="1"/>
          </p:cNvSpPr>
          <p:nvPr>
            <p:ph type="sldNum" sz="quarter" idx="12"/>
          </p:nvPr>
        </p:nvSpPr>
        <p:spPr/>
        <p:txBody>
          <a:bodyPr/>
          <a:lstStyle/>
          <a:p>
            <a:fld id="{AD85FB38-0A2C-4DB7-99A3-BE593392123A}" type="slidenum">
              <a:rPr lang="pt-PT" altLang="pt-PT" smtClean="0"/>
              <a:pPr/>
              <a:t>‹#›</a:t>
            </a:fld>
            <a:endParaRPr lang="pt-PT" altLang="pt-PT"/>
          </a:p>
        </p:txBody>
      </p:sp>
    </p:spTree>
    <p:extLst>
      <p:ext uri="{BB962C8B-B14F-4D97-AF65-F5344CB8AC3E}">
        <p14:creationId xmlns:p14="http://schemas.microsoft.com/office/powerpoint/2010/main" val="2506132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endParaRPr lang="pt-PT"/>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pt-PT"/>
          </a:p>
        </p:txBody>
      </p:sp>
      <p:sp>
        <p:nvSpPr>
          <p:cNvPr id="9" name="Slide Number Placeholder 8"/>
          <p:cNvSpPr>
            <a:spLocks noGrp="1"/>
          </p:cNvSpPr>
          <p:nvPr>
            <p:ph type="sldNum" sz="quarter" idx="12"/>
          </p:nvPr>
        </p:nvSpPr>
        <p:spPr/>
        <p:txBody>
          <a:bodyPr/>
          <a:lstStyle/>
          <a:p>
            <a:fld id="{81E3BB43-4EE7-48C2-842A-3A226B971F6A}" type="slidenum">
              <a:rPr lang="pt-PT" altLang="pt-PT" smtClean="0"/>
              <a:pPr/>
              <a:t>‹#›</a:t>
            </a:fld>
            <a:endParaRPr lang="pt-PT" altLang="pt-PT"/>
          </a:p>
        </p:txBody>
      </p:sp>
    </p:spTree>
    <p:extLst>
      <p:ext uri="{BB962C8B-B14F-4D97-AF65-F5344CB8AC3E}">
        <p14:creationId xmlns:p14="http://schemas.microsoft.com/office/powerpoint/2010/main" val="1499462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pPr>
              <a:defRPr/>
            </a:pPr>
            <a:endParaRPr lang="pt-PT"/>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pPr>
              <a:defRPr/>
            </a:pPr>
            <a:endParaRPr lang="pt-PT"/>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DC3F149-4FA8-4C8B-A0AB-ABDEFFE4CB9E}" type="slidenum">
              <a:rPr lang="pt-PT" altLang="pt-PT" smtClean="0"/>
              <a:pPr/>
              <a:t>‹#›</a:t>
            </a:fld>
            <a:endParaRPr lang="pt-PT" altLang="pt-PT"/>
          </a:p>
        </p:txBody>
      </p:sp>
    </p:spTree>
    <p:extLst>
      <p:ext uri="{BB962C8B-B14F-4D97-AF65-F5344CB8AC3E}">
        <p14:creationId xmlns:p14="http://schemas.microsoft.com/office/powerpoint/2010/main" val="1053277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pt-PT"/>
          </a:p>
        </p:txBody>
      </p:sp>
      <p:sp>
        <p:nvSpPr>
          <p:cNvPr id="6" name="Footer Placeholder 5"/>
          <p:cNvSpPr>
            <a:spLocks noGrp="1"/>
          </p:cNvSpPr>
          <p:nvPr>
            <p:ph type="ftr" sz="quarter" idx="11"/>
          </p:nvPr>
        </p:nvSpPr>
        <p:spPr/>
        <p:txBody>
          <a:bodyPr/>
          <a:lstStyle/>
          <a:p>
            <a:pPr>
              <a:defRPr/>
            </a:pPr>
            <a:endParaRPr lang="pt-PT"/>
          </a:p>
        </p:txBody>
      </p:sp>
      <p:sp>
        <p:nvSpPr>
          <p:cNvPr id="7" name="Slide Number Placeholder 6"/>
          <p:cNvSpPr>
            <a:spLocks noGrp="1"/>
          </p:cNvSpPr>
          <p:nvPr>
            <p:ph type="sldNum" sz="quarter" idx="12"/>
          </p:nvPr>
        </p:nvSpPr>
        <p:spPr/>
        <p:txBody>
          <a:bodyPr/>
          <a:lstStyle/>
          <a:p>
            <a:fld id="{E505C178-DB71-4A02-9B7A-020441874C04}" type="slidenum">
              <a:rPr lang="pt-PT" altLang="pt-PT" smtClean="0"/>
              <a:pPr/>
              <a:t>‹#›</a:t>
            </a:fld>
            <a:endParaRPr lang="pt-PT" altLang="pt-PT"/>
          </a:p>
        </p:txBody>
      </p:sp>
    </p:spTree>
    <p:extLst>
      <p:ext uri="{BB962C8B-B14F-4D97-AF65-F5344CB8AC3E}">
        <p14:creationId xmlns:p14="http://schemas.microsoft.com/office/powerpoint/2010/main" val="3873797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pPr>
              <a:defRPr/>
            </a:pPr>
            <a:endParaRPr lang="pt-PT"/>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pPr>
              <a:defRPr/>
            </a:pPr>
            <a:endParaRPr lang="pt-PT"/>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0EA15B0B-3036-4FAD-8D5A-800DE165C897}" type="slidenum">
              <a:rPr lang="pt-PT" altLang="pt-PT" smtClean="0"/>
              <a:pPr/>
              <a:t>‹#›</a:t>
            </a:fld>
            <a:endParaRPr lang="pt-PT" altLang="pt-PT"/>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4144364"/>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http://www.12manage.com/images/picture_mckinsey_7s.jp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3" Type="http://schemas.openxmlformats.org/officeDocument/2006/relationships/image" Target="http://www.12manage.com/images/picture_ishikawa_fishbone_diagram.gif" TargetMode="External"/><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3" Type="http://schemas.openxmlformats.org/officeDocument/2006/relationships/image" Target="http://www.12manage.com/images/picture_ford_8d_problem_solving.gif" TargetMode="External"/><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3" Type="http://schemas.openxmlformats.org/officeDocument/2006/relationships/image" Target="http://www.12manage.com/images/picture_ajzen_theory_planned_behavior.gif" TargetMode="External"/><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3" Type="http://schemas.openxmlformats.org/officeDocument/2006/relationships/image" Target="http://www.12manage.com/images/picture_haspeslagh_acquisition_integration_approaches.gif" TargetMode="External"/><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3" Type="http://schemas.openxmlformats.org/officeDocument/2006/relationships/image" Target="http://www.12manage.com/images/picture_kruger_iceberg.gif" TargetMode="External"/><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3" Type="http://schemas.openxmlformats.org/officeDocument/2006/relationships/image" Target="http://www.12manage.com/images/picture_chaos_theory_explained.jpg" TargetMode="External"/><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http://www.12manage.com/images/picture_burke_litwin_model.gi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3" Type="http://schemas.openxmlformats.org/officeDocument/2006/relationships/hyperlink" Target="http://www.12manage.com/methods_crisis_management_advice.html" TargetMode="External"/><Relationship Id="rId2" Type="http://schemas.openxmlformats.org/officeDocument/2006/relationships/notesSlide" Target="../notesSlides/notesSlide101.xml"/><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3" Type="http://schemas.openxmlformats.org/officeDocument/2006/relationships/image" Target="http://www.12manage.com/images/picture_hofstede_cultural_dimensions.gif" TargetMode="External"/><Relationship Id="rId2" Type="http://schemas.openxmlformats.org/officeDocument/2006/relationships/notesSlide" Target="../notesSlides/notesSlide107.xml"/><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3" Type="http://schemas.openxmlformats.org/officeDocument/2006/relationships/image" Target="http://www.12manage.com/images/picture_blake_mouton_managerial_grid.gif" TargetMode="External"/><Relationship Id="rId2" Type="http://schemas.openxmlformats.org/officeDocument/2006/relationships/notesSlide" Target="../notesSlides/notesSlide110.xml"/><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2" Type="http://schemas.openxmlformats.org/officeDocument/2006/relationships/hyperlink" Target="http://www.12manage.com/methods_mcgregor_theory_X_Y.html" TargetMode="External"/><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http://www.12manage.com/images/picture_deming_14_principles.gif"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http://www.12manage.com/images/picture_kaizen.gif"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http://www.12manage.com/images/picture_kaizen_5s_framework.gif"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http://www.12manage.com/images/picture_lewin_force_field_diagram.gi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http://www.12manage.com/images/picture_six_sigma.gif" TargetMode="External"/><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image" Target="http://www.12manage.com/images/figure_bsc.jpg" TargetMode="External"/><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image" Target="http://www.12manage.com/images/picture_turnaround_management.gif" TargetMode="External"/><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defRPr/>
            </a:pPr>
            <a:r>
              <a:rPr lang="pt-PT" smtClean="0"/>
              <a:t>CHANGE MANAGEMENT</a:t>
            </a:r>
          </a:p>
        </p:txBody>
      </p:sp>
      <p:sp>
        <p:nvSpPr>
          <p:cNvPr id="2051" name="Rectangle 3"/>
          <p:cNvSpPr>
            <a:spLocks noGrp="1" noChangeArrowheads="1"/>
          </p:cNvSpPr>
          <p:nvPr>
            <p:ph type="subTitle" idx="1"/>
          </p:nvPr>
        </p:nvSpPr>
        <p:spPr/>
        <p:txBody>
          <a:bodyPr/>
          <a:lstStyle/>
          <a:p>
            <a:pPr eaLnBrk="1" hangingPunct="1">
              <a:defRPr/>
            </a:pPr>
            <a:r>
              <a:rPr lang="pt-PT" smtClean="0"/>
              <a:t>MODELS AND TECHNIQUES</a:t>
            </a:r>
          </a:p>
          <a:p>
            <a:pPr eaLnBrk="1" hangingPunct="1">
              <a:defRPr/>
            </a:pPr>
            <a:endParaRPr lang="pt-PT"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a:bodyPr>
          <a:lstStyle/>
          <a:p>
            <a:pPr algn="ctr" eaLnBrk="1" hangingPunct="1">
              <a:defRPr/>
            </a:pPr>
            <a:r>
              <a:rPr lang="pt-PT" sz="5400" b="1" dirty="0" smtClean="0"/>
              <a:t>7 S FRAMEWORK</a:t>
            </a:r>
          </a:p>
        </p:txBody>
      </p:sp>
      <p:pic>
        <p:nvPicPr>
          <p:cNvPr id="11267" name="Picture 4" descr="McKinsey 7-S framework"/>
          <p:cNvPicPr>
            <a:picLocks noGrp="1" noChangeAspect="1" noChangeArrowheads="1"/>
          </p:cNvPicPr>
          <p:nvPr>
            <p:ph idx="1"/>
          </p:nvPr>
        </p:nvPicPr>
        <p:blipFill>
          <a:blip r:link="rId3">
            <a:extLst>
              <a:ext uri="{28A0092B-C50C-407E-A947-70E740481C1C}">
                <a14:useLocalDpi xmlns:a14="http://schemas.microsoft.com/office/drawing/2010/main" val="0"/>
              </a:ext>
            </a:extLst>
          </a:blip>
          <a:stretch>
            <a:fillRect/>
          </a:stretch>
        </p:blipFill>
        <p:spPr>
          <a:xfrm>
            <a:off x="1603416" y="1846263"/>
            <a:ext cx="5981617" cy="4022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2"/>
          <p:cNvSpPr>
            <a:spLocks noGrp="1" noChangeArrowheads="1"/>
          </p:cNvSpPr>
          <p:nvPr>
            <p:ph type="title"/>
          </p:nvPr>
        </p:nvSpPr>
        <p:spPr/>
        <p:txBody>
          <a:bodyPr>
            <a:noAutofit/>
          </a:bodyPr>
          <a:lstStyle/>
          <a:p>
            <a:pPr algn="ctr" eaLnBrk="1" hangingPunct="1">
              <a:defRPr/>
            </a:pPr>
            <a:r>
              <a:rPr lang="pt-PT" altLang="ja-JP" sz="5400" b="1" dirty="0" err="1" smtClean="0">
                <a:ea typeface="ＭＳ Ｐゴシック" charset="-128"/>
              </a:rPr>
              <a:t>Kaoru</a:t>
            </a:r>
            <a:r>
              <a:rPr lang="pt-PT" altLang="ja-JP" sz="5400" b="1" dirty="0" smtClean="0">
                <a:ea typeface="ＭＳ Ｐゴシック" charset="-128"/>
              </a:rPr>
              <a:t> </a:t>
            </a:r>
            <a:r>
              <a:rPr lang="pt-PT" altLang="ja-JP" sz="5400" b="1" dirty="0" err="1" smtClean="0">
                <a:ea typeface="ＭＳ Ｐゴシック" charset="-128"/>
              </a:rPr>
              <a:t>Ishikawa’s</a:t>
            </a:r>
            <a:r>
              <a:rPr lang="pt-PT" altLang="ja-JP" sz="5400" b="1" dirty="0" smtClean="0">
                <a:ea typeface="ＭＳ Ｐゴシック" charset="-128"/>
              </a:rPr>
              <a:t> Cause </a:t>
            </a:r>
            <a:r>
              <a:rPr lang="pt-PT" altLang="ja-JP" sz="5400" b="1" dirty="0" err="1" smtClean="0">
                <a:ea typeface="ＭＳ Ｐゴシック" charset="-128"/>
              </a:rPr>
              <a:t>and</a:t>
            </a:r>
            <a:r>
              <a:rPr lang="pt-PT" altLang="ja-JP" sz="5400" b="1" dirty="0" smtClean="0">
                <a:ea typeface="ＭＳ Ｐゴシック" charset="-128"/>
              </a:rPr>
              <a:t> </a:t>
            </a:r>
            <a:r>
              <a:rPr lang="pt-PT" altLang="ja-JP" sz="5400" b="1" dirty="0" err="1" smtClean="0">
                <a:ea typeface="ＭＳ Ｐゴシック" charset="-128"/>
              </a:rPr>
              <a:t>Effect</a:t>
            </a:r>
            <a:r>
              <a:rPr lang="pt-PT" altLang="ja-JP" sz="5400" b="1" dirty="0" smtClean="0">
                <a:ea typeface="ＭＳ Ｐゴシック" charset="-128"/>
              </a:rPr>
              <a:t> (</a:t>
            </a:r>
            <a:r>
              <a:rPr lang="pt-PT" altLang="ja-JP" sz="5400" b="1" dirty="0" err="1" smtClean="0">
                <a:ea typeface="ＭＳ Ｐゴシック" charset="-128"/>
              </a:rPr>
              <a:t>Fishbone</a:t>
            </a:r>
            <a:r>
              <a:rPr lang="pt-PT" altLang="ja-JP" sz="5400" b="1" dirty="0" smtClean="0">
                <a:ea typeface="ＭＳ Ｐゴシック" charset="-128"/>
              </a:rPr>
              <a:t>) </a:t>
            </a:r>
            <a:r>
              <a:rPr lang="pt-PT" altLang="ja-JP" sz="5400" b="1" dirty="0" err="1" smtClean="0">
                <a:ea typeface="ＭＳ Ｐゴシック" charset="-128"/>
              </a:rPr>
              <a:t>Diagram</a:t>
            </a:r>
            <a:endParaRPr lang="pt-PT" sz="5400" b="1" dirty="0" smtClean="0">
              <a:ea typeface="ＭＳ Ｐゴシック" charset="-128"/>
            </a:endParaRPr>
          </a:p>
        </p:txBody>
      </p:sp>
      <p:sp>
        <p:nvSpPr>
          <p:cNvPr id="103427" name="Rectangle 3"/>
          <p:cNvSpPr>
            <a:spLocks noGrp="1" noChangeArrowheads="1"/>
          </p:cNvSpPr>
          <p:nvPr>
            <p:ph idx="1"/>
          </p:nvPr>
        </p:nvSpPr>
        <p:spPr/>
        <p:txBody>
          <a:bodyPr>
            <a:normAutofit fontScale="92500" lnSpcReduction="20000"/>
          </a:bodyPr>
          <a:lstStyle/>
          <a:p>
            <a:pPr algn="just" eaLnBrk="1" hangingPunct="1">
              <a:lnSpc>
                <a:spcPct val="80000"/>
              </a:lnSpc>
            </a:pPr>
            <a:r>
              <a:rPr lang="pt-PT" altLang="pt-PT" dirty="0" err="1" smtClean="0"/>
              <a:t>Analyze</a:t>
            </a:r>
            <a:r>
              <a:rPr lang="pt-PT" altLang="pt-PT" dirty="0" smtClean="0"/>
              <a:t> </a:t>
            </a:r>
            <a:r>
              <a:rPr lang="pt-PT" altLang="pt-PT" dirty="0" err="1" smtClean="0"/>
              <a:t>the</a:t>
            </a:r>
            <a:r>
              <a:rPr lang="pt-PT" altLang="pt-PT" dirty="0" smtClean="0"/>
              <a:t> </a:t>
            </a:r>
            <a:r>
              <a:rPr lang="pt-PT" altLang="pt-PT" dirty="0" err="1" smtClean="0"/>
              <a:t>diagram</a:t>
            </a:r>
            <a:r>
              <a:rPr lang="pt-PT" altLang="pt-PT" dirty="0" smtClean="0"/>
              <a:t>.</a:t>
            </a:r>
          </a:p>
          <a:p>
            <a:pPr algn="just" eaLnBrk="1" hangingPunct="1">
              <a:lnSpc>
                <a:spcPct val="80000"/>
              </a:lnSpc>
            </a:pPr>
            <a:r>
              <a:rPr lang="pt-PT" altLang="pt-PT" dirty="0" err="1" smtClean="0"/>
              <a:t>Act</a:t>
            </a:r>
            <a:r>
              <a:rPr lang="pt-PT" altLang="pt-PT" dirty="0" smtClean="0"/>
              <a:t> </a:t>
            </a:r>
            <a:r>
              <a:rPr lang="pt-PT" altLang="pt-PT" dirty="0" err="1" smtClean="0"/>
              <a:t>on</a:t>
            </a:r>
            <a:r>
              <a:rPr lang="pt-PT" altLang="pt-PT" dirty="0" smtClean="0"/>
              <a:t> </a:t>
            </a:r>
            <a:r>
              <a:rPr lang="pt-PT" altLang="pt-PT" dirty="0" err="1" smtClean="0"/>
              <a:t>the</a:t>
            </a:r>
            <a:r>
              <a:rPr lang="pt-PT" altLang="pt-PT" dirty="0" smtClean="0"/>
              <a:t> </a:t>
            </a:r>
            <a:r>
              <a:rPr lang="pt-PT" altLang="pt-PT" dirty="0" err="1" smtClean="0"/>
              <a:t>diagram</a:t>
            </a:r>
            <a:r>
              <a:rPr lang="pt-PT" altLang="pt-PT" dirty="0" smtClean="0"/>
              <a:t>. Remove </a:t>
            </a:r>
            <a:r>
              <a:rPr lang="pt-PT" altLang="pt-PT" dirty="0" err="1" smtClean="0"/>
              <a:t>the</a:t>
            </a:r>
            <a:r>
              <a:rPr lang="pt-PT" altLang="pt-PT" dirty="0" smtClean="0"/>
              <a:t> causes </a:t>
            </a:r>
            <a:r>
              <a:rPr lang="pt-PT" altLang="pt-PT" dirty="0" err="1" smtClean="0"/>
              <a:t>of</a:t>
            </a:r>
            <a:r>
              <a:rPr lang="pt-PT" altLang="pt-PT" dirty="0" smtClean="0"/>
              <a:t> </a:t>
            </a:r>
            <a:r>
              <a:rPr lang="pt-PT" altLang="pt-PT" dirty="0" err="1" smtClean="0"/>
              <a:t>the</a:t>
            </a:r>
            <a:r>
              <a:rPr lang="pt-PT" altLang="pt-PT" dirty="0" smtClean="0"/>
              <a:t> </a:t>
            </a:r>
            <a:r>
              <a:rPr lang="pt-PT" altLang="pt-PT" dirty="0" err="1" smtClean="0"/>
              <a:t>problem</a:t>
            </a:r>
            <a:r>
              <a:rPr lang="pt-PT" altLang="pt-PT" dirty="0" smtClean="0"/>
              <a:t>. </a:t>
            </a:r>
            <a:r>
              <a:rPr lang="pt-PT" altLang="pt-PT" dirty="0" err="1" smtClean="0"/>
              <a:t>Generic</a:t>
            </a:r>
            <a:r>
              <a:rPr lang="pt-PT" altLang="pt-PT" dirty="0" smtClean="0"/>
              <a:t> </a:t>
            </a:r>
            <a:r>
              <a:rPr lang="pt-PT" altLang="pt-PT" dirty="0" err="1" smtClean="0"/>
              <a:t>systematic</a:t>
            </a:r>
            <a:r>
              <a:rPr lang="pt-PT" altLang="pt-PT" dirty="0" smtClean="0"/>
              <a:t> </a:t>
            </a:r>
            <a:r>
              <a:rPr lang="pt-PT" altLang="pt-PT" dirty="0" err="1" smtClean="0"/>
              <a:t>approaches</a:t>
            </a:r>
            <a:r>
              <a:rPr lang="pt-PT" altLang="pt-PT" dirty="0" smtClean="0"/>
              <a:t> for </a:t>
            </a:r>
            <a:r>
              <a:rPr lang="pt-PT" altLang="pt-PT" dirty="0" err="1" smtClean="0"/>
              <a:t>this</a:t>
            </a:r>
            <a:r>
              <a:rPr lang="pt-PT" altLang="pt-PT" dirty="0" smtClean="0"/>
              <a:t> are </a:t>
            </a:r>
            <a:r>
              <a:rPr lang="pt-PT" altLang="pt-PT" dirty="0" err="1" smtClean="0"/>
              <a:t>the</a:t>
            </a:r>
            <a:r>
              <a:rPr lang="pt-PT" altLang="pt-PT" dirty="0" smtClean="0"/>
              <a:t> </a:t>
            </a:r>
            <a:r>
              <a:rPr lang="pt-PT" altLang="pt-PT" dirty="0" err="1" smtClean="0"/>
              <a:t>Deming</a:t>
            </a:r>
            <a:r>
              <a:rPr lang="pt-PT" altLang="pt-PT" dirty="0" smtClean="0"/>
              <a:t> </a:t>
            </a:r>
            <a:r>
              <a:rPr lang="pt-PT" altLang="pt-PT" dirty="0" err="1" smtClean="0"/>
              <a:t>Cycle</a:t>
            </a:r>
            <a:r>
              <a:rPr lang="pt-PT" altLang="pt-PT" dirty="0" smtClean="0"/>
              <a:t> </a:t>
            </a:r>
            <a:r>
              <a:rPr lang="pt-PT" altLang="pt-PT" dirty="0" err="1" smtClean="0"/>
              <a:t>or</a:t>
            </a:r>
            <a:r>
              <a:rPr lang="pt-PT" altLang="pt-PT" dirty="0" smtClean="0"/>
              <a:t> RACI.</a:t>
            </a:r>
            <a:endParaRPr lang="pt-PT" altLang="pt-PT" b="1" dirty="0" smtClean="0"/>
          </a:p>
          <a:p>
            <a:pPr algn="just" eaLnBrk="1" hangingPunct="1">
              <a:lnSpc>
                <a:spcPct val="80000"/>
              </a:lnSpc>
            </a:pPr>
            <a:r>
              <a:rPr lang="pt-PT" altLang="pt-PT" b="1" dirty="0" err="1" smtClean="0"/>
              <a:t>Strengths</a:t>
            </a:r>
            <a:r>
              <a:rPr lang="pt-PT" altLang="pt-PT" b="1" dirty="0" smtClean="0"/>
              <a:t> </a:t>
            </a:r>
            <a:r>
              <a:rPr lang="pt-PT" altLang="pt-PT" b="1" dirty="0" err="1" smtClean="0"/>
              <a:t>the</a:t>
            </a:r>
            <a:r>
              <a:rPr lang="pt-PT" altLang="pt-PT" b="1" dirty="0" smtClean="0"/>
              <a:t> Cause </a:t>
            </a:r>
            <a:r>
              <a:rPr lang="pt-PT" altLang="pt-PT" b="1" dirty="0" err="1" smtClean="0"/>
              <a:t>and</a:t>
            </a:r>
            <a:r>
              <a:rPr lang="pt-PT" altLang="pt-PT" b="1" dirty="0" smtClean="0"/>
              <a:t> </a:t>
            </a:r>
            <a:r>
              <a:rPr lang="pt-PT" altLang="pt-PT" b="1" dirty="0" err="1" smtClean="0"/>
              <a:t>Effect</a:t>
            </a:r>
            <a:r>
              <a:rPr lang="pt-PT" altLang="pt-PT" b="1" dirty="0" smtClean="0"/>
              <a:t> </a:t>
            </a:r>
            <a:r>
              <a:rPr lang="pt-PT" altLang="pt-PT" b="1" dirty="0" err="1" smtClean="0"/>
              <a:t>Diagram</a:t>
            </a:r>
            <a:r>
              <a:rPr lang="pt-PT" altLang="pt-PT" b="1" dirty="0" smtClean="0"/>
              <a:t>. </a:t>
            </a:r>
            <a:r>
              <a:rPr lang="pt-PT" altLang="pt-PT" b="1" dirty="0" err="1" smtClean="0"/>
              <a:t>Benefits</a:t>
            </a:r>
            <a:endParaRPr lang="pt-PT" altLang="pt-PT" b="1" dirty="0" smtClean="0"/>
          </a:p>
          <a:p>
            <a:pPr algn="just" eaLnBrk="1" hangingPunct="1">
              <a:lnSpc>
                <a:spcPct val="80000"/>
              </a:lnSpc>
            </a:pPr>
            <a:r>
              <a:rPr lang="pt-PT" altLang="pt-PT" dirty="0" err="1" smtClean="0"/>
              <a:t>Helps</a:t>
            </a:r>
            <a:r>
              <a:rPr lang="pt-PT" altLang="pt-PT" dirty="0" smtClean="0"/>
              <a:t> to </a:t>
            </a:r>
            <a:r>
              <a:rPr lang="pt-PT" altLang="pt-PT" dirty="0" err="1" smtClean="0"/>
              <a:t>find</a:t>
            </a:r>
            <a:r>
              <a:rPr lang="pt-PT" altLang="pt-PT" dirty="0" smtClean="0"/>
              <a:t> </a:t>
            </a:r>
            <a:r>
              <a:rPr lang="pt-PT" altLang="pt-PT" dirty="0" err="1" smtClean="0"/>
              <a:t>and</a:t>
            </a:r>
            <a:r>
              <a:rPr lang="pt-PT" altLang="pt-PT" dirty="0" smtClean="0"/>
              <a:t> </a:t>
            </a:r>
            <a:r>
              <a:rPr lang="pt-PT" altLang="pt-PT" dirty="0" err="1" smtClean="0"/>
              <a:t>consider</a:t>
            </a:r>
            <a:r>
              <a:rPr lang="pt-PT" altLang="pt-PT" dirty="0" smtClean="0"/>
              <a:t> </a:t>
            </a:r>
            <a:r>
              <a:rPr lang="pt-PT" altLang="pt-PT" b="1" dirty="0" err="1" smtClean="0"/>
              <a:t>all</a:t>
            </a:r>
            <a:r>
              <a:rPr lang="pt-PT" altLang="pt-PT" dirty="0" smtClean="0"/>
              <a:t> </a:t>
            </a:r>
            <a:r>
              <a:rPr lang="pt-PT" altLang="pt-PT" dirty="0" err="1" smtClean="0"/>
              <a:t>possible</a:t>
            </a:r>
            <a:r>
              <a:rPr lang="pt-PT" altLang="pt-PT" dirty="0" smtClean="0"/>
              <a:t> causes </a:t>
            </a:r>
            <a:r>
              <a:rPr lang="pt-PT" altLang="pt-PT" dirty="0" err="1" smtClean="0"/>
              <a:t>of</a:t>
            </a:r>
            <a:r>
              <a:rPr lang="pt-PT" altLang="pt-PT" dirty="0" smtClean="0"/>
              <a:t> </a:t>
            </a:r>
            <a:r>
              <a:rPr lang="pt-PT" altLang="pt-PT" dirty="0" err="1" smtClean="0"/>
              <a:t>the</a:t>
            </a:r>
            <a:r>
              <a:rPr lang="pt-PT" altLang="pt-PT" dirty="0" smtClean="0"/>
              <a:t> </a:t>
            </a:r>
            <a:r>
              <a:rPr lang="pt-PT" altLang="pt-PT" dirty="0" err="1" smtClean="0"/>
              <a:t>problem</a:t>
            </a:r>
            <a:r>
              <a:rPr lang="pt-PT" altLang="pt-PT" dirty="0" smtClean="0"/>
              <a:t>, </a:t>
            </a:r>
            <a:r>
              <a:rPr lang="pt-PT" altLang="pt-PT" dirty="0" err="1" smtClean="0"/>
              <a:t>rather</a:t>
            </a:r>
            <a:r>
              <a:rPr lang="pt-PT" altLang="pt-PT" dirty="0" smtClean="0"/>
              <a:t> </a:t>
            </a:r>
            <a:r>
              <a:rPr lang="pt-PT" altLang="pt-PT" dirty="0" err="1" smtClean="0"/>
              <a:t>than</a:t>
            </a:r>
            <a:r>
              <a:rPr lang="pt-PT" altLang="pt-PT" dirty="0" smtClean="0"/>
              <a:t> </a:t>
            </a:r>
            <a:r>
              <a:rPr lang="pt-PT" altLang="pt-PT" dirty="0" err="1" smtClean="0"/>
              <a:t>just</a:t>
            </a:r>
            <a:r>
              <a:rPr lang="pt-PT" altLang="pt-PT" dirty="0" smtClean="0"/>
              <a:t> </a:t>
            </a:r>
            <a:r>
              <a:rPr lang="pt-PT" altLang="pt-PT" dirty="0" err="1" smtClean="0"/>
              <a:t>the</a:t>
            </a:r>
            <a:r>
              <a:rPr lang="pt-PT" altLang="pt-PT" dirty="0" smtClean="0"/>
              <a:t> </a:t>
            </a:r>
            <a:r>
              <a:rPr lang="pt-PT" altLang="pt-PT" dirty="0" err="1" smtClean="0"/>
              <a:t>ones</a:t>
            </a:r>
            <a:r>
              <a:rPr lang="pt-PT" altLang="pt-PT" dirty="0" smtClean="0"/>
              <a:t> </a:t>
            </a:r>
            <a:r>
              <a:rPr lang="pt-PT" altLang="pt-PT" dirty="0" err="1" smtClean="0"/>
              <a:t>that</a:t>
            </a:r>
            <a:r>
              <a:rPr lang="pt-PT" altLang="pt-PT" dirty="0" smtClean="0"/>
              <a:t> are </a:t>
            </a:r>
            <a:r>
              <a:rPr lang="pt-PT" altLang="pt-PT" dirty="0" err="1" smtClean="0"/>
              <a:t>most</a:t>
            </a:r>
            <a:r>
              <a:rPr lang="pt-PT" altLang="pt-PT" dirty="0" smtClean="0"/>
              <a:t> </a:t>
            </a:r>
            <a:r>
              <a:rPr lang="pt-PT" altLang="pt-PT" dirty="0" err="1" smtClean="0"/>
              <a:t>obvious</a:t>
            </a:r>
            <a:r>
              <a:rPr lang="pt-PT" altLang="pt-PT" dirty="0" smtClean="0"/>
              <a:t>.</a:t>
            </a:r>
          </a:p>
          <a:p>
            <a:pPr algn="just" eaLnBrk="1" hangingPunct="1">
              <a:lnSpc>
                <a:spcPct val="80000"/>
              </a:lnSpc>
            </a:pPr>
            <a:r>
              <a:rPr lang="pt-PT" altLang="pt-PT" dirty="0" err="1" smtClean="0"/>
              <a:t>Helps</a:t>
            </a:r>
            <a:r>
              <a:rPr lang="pt-PT" altLang="pt-PT" dirty="0" smtClean="0"/>
              <a:t> to determine </a:t>
            </a:r>
            <a:r>
              <a:rPr lang="pt-PT" altLang="pt-PT" dirty="0" err="1" smtClean="0"/>
              <a:t>the</a:t>
            </a:r>
            <a:r>
              <a:rPr lang="pt-PT" altLang="pt-PT" dirty="0" smtClean="0"/>
              <a:t> </a:t>
            </a:r>
            <a:r>
              <a:rPr lang="pt-PT" altLang="pt-PT" b="1" dirty="0" err="1" smtClean="0"/>
              <a:t>root</a:t>
            </a:r>
            <a:r>
              <a:rPr lang="pt-PT" altLang="pt-PT" dirty="0" smtClean="0"/>
              <a:t> causes </a:t>
            </a:r>
            <a:r>
              <a:rPr lang="pt-PT" altLang="pt-PT" dirty="0" err="1" smtClean="0"/>
              <a:t>of</a:t>
            </a:r>
            <a:r>
              <a:rPr lang="pt-PT" altLang="pt-PT" dirty="0" smtClean="0"/>
              <a:t> a </a:t>
            </a:r>
            <a:r>
              <a:rPr lang="pt-PT" altLang="pt-PT" dirty="0" err="1" smtClean="0"/>
              <a:t>problem</a:t>
            </a:r>
            <a:r>
              <a:rPr lang="pt-PT" altLang="pt-PT" dirty="0" smtClean="0"/>
              <a:t> </a:t>
            </a:r>
            <a:r>
              <a:rPr lang="pt-PT" altLang="pt-PT" dirty="0" err="1" smtClean="0"/>
              <a:t>or</a:t>
            </a:r>
            <a:r>
              <a:rPr lang="pt-PT" altLang="pt-PT" dirty="0" smtClean="0"/>
              <a:t> </a:t>
            </a:r>
            <a:r>
              <a:rPr lang="pt-PT" altLang="pt-PT" dirty="0" err="1" smtClean="0"/>
              <a:t>quality</a:t>
            </a:r>
            <a:r>
              <a:rPr lang="pt-PT" altLang="pt-PT" dirty="0" smtClean="0"/>
              <a:t> </a:t>
            </a:r>
            <a:r>
              <a:rPr lang="pt-PT" altLang="pt-PT" dirty="0" err="1" smtClean="0"/>
              <a:t>characteristic</a:t>
            </a:r>
            <a:r>
              <a:rPr lang="pt-PT" altLang="pt-PT" dirty="0" smtClean="0"/>
              <a:t> in a </a:t>
            </a:r>
            <a:r>
              <a:rPr lang="pt-PT" altLang="pt-PT" dirty="0" err="1" smtClean="0"/>
              <a:t>structured</a:t>
            </a:r>
            <a:r>
              <a:rPr lang="pt-PT" altLang="pt-PT" dirty="0" smtClean="0"/>
              <a:t> </a:t>
            </a:r>
            <a:r>
              <a:rPr lang="pt-PT" altLang="pt-PT" dirty="0" err="1" smtClean="0"/>
              <a:t>way</a:t>
            </a:r>
            <a:r>
              <a:rPr lang="pt-PT" altLang="pt-PT" dirty="0" smtClean="0"/>
              <a:t>.</a:t>
            </a:r>
          </a:p>
          <a:p>
            <a:pPr algn="just" eaLnBrk="1" hangingPunct="1">
              <a:lnSpc>
                <a:spcPct val="80000"/>
              </a:lnSpc>
            </a:pPr>
            <a:r>
              <a:rPr lang="pt-PT" altLang="pt-PT" dirty="0" err="1" smtClean="0"/>
              <a:t>Encourages</a:t>
            </a:r>
            <a:r>
              <a:rPr lang="pt-PT" altLang="pt-PT" dirty="0" smtClean="0"/>
              <a:t> </a:t>
            </a:r>
            <a:r>
              <a:rPr lang="pt-PT" altLang="pt-PT" b="1" dirty="0" err="1" smtClean="0"/>
              <a:t>group</a:t>
            </a:r>
            <a:r>
              <a:rPr lang="pt-PT" altLang="pt-PT" b="1" dirty="0" smtClean="0"/>
              <a:t> </a:t>
            </a:r>
            <a:r>
              <a:rPr lang="pt-PT" altLang="pt-PT" b="1" dirty="0" err="1" smtClean="0"/>
              <a:t>participation</a:t>
            </a:r>
            <a:r>
              <a:rPr lang="pt-PT" altLang="pt-PT" dirty="0" smtClean="0"/>
              <a:t> </a:t>
            </a:r>
            <a:r>
              <a:rPr lang="pt-PT" altLang="pt-PT" dirty="0" err="1" smtClean="0"/>
              <a:t>and</a:t>
            </a:r>
            <a:r>
              <a:rPr lang="pt-PT" altLang="pt-PT" dirty="0" smtClean="0"/>
              <a:t> utilizes </a:t>
            </a:r>
            <a:r>
              <a:rPr lang="pt-PT" altLang="pt-PT" dirty="0" err="1" smtClean="0"/>
              <a:t>group</a:t>
            </a:r>
            <a:r>
              <a:rPr lang="pt-PT" altLang="pt-PT" dirty="0" smtClean="0"/>
              <a:t> </a:t>
            </a:r>
            <a:r>
              <a:rPr lang="pt-PT" altLang="pt-PT" dirty="0" err="1" smtClean="0"/>
              <a:t>knowledge</a:t>
            </a:r>
            <a:r>
              <a:rPr lang="pt-PT" altLang="pt-PT" dirty="0" smtClean="0"/>
              <a:t> </a:t>
            </a:r>
            <a:r>
              <a:rPr lang="pt-PT" altLang="pt-PT" dirty="0" err="1" smtClean="0"/>
              <a:t>of</a:t>
            </a:r>
            <a:r>
              <a:rPr lang="pt-PT" altLang="pt-PT" dirty="0" smtClean="0"/>
              <a:t> </a:t>
            </a:r>
            <a:r>
              <a:rPr lang="pt-PT" altLang="pt-PT" dirty="0" err="1" smtClean="0"/>
              <a:t>the</a:t>
            </a:r>
            <a:r>
              <a:rPr lang="pt-PT" altLang="pt-PT" dirty="0" smtClean="0"/>
              <a:t> </a:t>
            </a:r>
            <a:r>
              <a:rPr lang="pt-PT" altLang="pt-PT" dirty="0" err="1" smtClean="0"/>
              <a:t>process</a:t>
            </a:r>
            <a:r>
              <a:rPr lang="pt-PT" altLang="pt-PT" dirty="0" smtClean="0"/>
              <a:t>.</a:t>
            </a:r>
          </a:p>
          <a:p>
            <a:pPr algn="just" eaLnBrk="1" hangingPunct="1">
              <a:lnSpc>
                <a:spcPct val="80000"/>
              </a:lnSpc>
            </a:pPr>
            <a:r>
              <a:rPr lang="pt-PT" altLang="pt-PT" dirty="0" err="1" smtClean="0"/>
              <a:t>Helps</a:t>
            </a:r>
            <a:r>
              <a:rPr lang="pt-PT" altLang="pt-PT" dirty="0" smtClean="0"/>
              <a:t> to </a:t>
            </a:r>
            <a:r>
              <a:rPr lang="pt-PT" altLang="pt-PT" b="1" dirty="0" err="1" smtClean="0"/>
              <a:t>focus</a:t>
            </a:r>
            <a:r>
              <a:rPr lang="pt-PT" altLang="pt-PT" dirty="0" smtClean="0"/>
              <a:t> </a:t>
            </a:r>
            <a:r>
              <a:rPr lang="pt-PT" altLang="pt-PT" dirty="0" err="1" smtClean="0"/>
              <a:t>on</a:t>
            </a:r>
            <a:r>
              <a:rPr lang="pt-PT" altLang="pt-PT" dirty="0" smtClean="0"/>
              <a:t> </a:t>
            </a:r>
            <a:r>
              <a:rPr lang="pt-PT" altLang="pt-PT" dirty="0" err="1" smtClean="0"/>
              <a:t>the</a:t>
            </a:r>
            <a:r>
              <a:rPr lang="pt-PT" altLang="pt-PT" dirty="0" smtClean="0"/>
              <a:t> causes </a:t>
            </a:r>
            <a:r>
              <a:rPr lang="pt-PT" altLang="pt-PT" dirty="0" err="1" smtClean="0"/>
              <a:t>of</a:t>
            </a:r>
            <a:r>
              <a:rPr lang="pt-PT" altLang="pt-PT" dirty="0" smtClean="0"/>
              <a:t> </a:t>
            </a:r>
            <a:r>
              <a:rPr lang="pt-PT" altLang="pt-PT" dirty="0" err="1" smtClean="0"/>
              <a:t>the</a:t>
            </a:r>
            <a:r>
              <a:rPr lang="pt-PT" altLang="pt-PT" dirty="0" smtClean="0"/>
              <a:t> </a:t>
            </a:r>
            <a:r>
              <a:rPr lang="pt-PT" altLang="pt-PT" dirty="0" err="1" smtClean="0"/>
              <a:t>issue</a:t>
            </a:r>
            <a:r>
              <a:rPr lang="pt-PT" altLang="pt-PT" dirty="0" smtClean="0"/>
              <a:t> </a:t>
            </a:r>
            <a:r>
              <a:rPr lang="pt-PT" altLang="pt-PT" dirty="0" err="1" smtClean="0"/>
              <a:t>without</a:t>
            </a:r>
            <a:r>
              <a:rPr lang="pt-PT" altLang="pt-PT" dirty="0" smtClean="0"/>
              <a:t> </a:t>
            </a:r>
            <a:r>
              <a:rPr lang="pt-PT" altLang="pt-PT" dirty="0" err="1" smtClean="0"/>
              <a:t>resorting</a:t>
            </a:r>
            <a:r>
              <a:rPr lang="pt-PT" altLang="pt-PT" dirty="0" smtClean="0"/>
              <a:t> to </a:t>
            </a:r>
            <a:r>
              <a:rPr lang="pt-PT" altLang="pt-PT" dirty="0" err="1" smtClean="0"/>
              <a:t>complaints</a:t>
            </a:r>
            <a:r>
              <a:rPr lang="pt-PT" altLang="pt-PT" dirty="0" smtClean="0"/>
              <a:t> </a:t>
            </a:r>
            <a:r>
              <a:rPr lang="pt-PT" altLang="pt-PT" dirty="0" err="1" smtClean="0"/>
              <a:t>and</a:t>
            </a:r>
            <a:r>
              <a:rPr lang="pt-PT" altLang="pt-PT" dirty="0" smtClean="0"/>
              <a:t> </a:t>
            </a:r>
            <a:r>
              <a:rPr lang="pt-PT" altLang="pt-PT" dirty="0" err="1" smtClean="0"/>
              <a:t>irrelevant</a:t>
            </a:r>
            <a:r>
              <a:rPr lang="pt-PT" altLang="pt-PT" dirty="0" smtClean="0"/>
              <a:t> </a:t>
            </a:r>
            <a:r>
              <a:rPr lang="pt-PT" altLang="pt-PT" dirty="0" err="1" smtClean="0"/>
              <a:t>discussion</a:t>
            </a:r>
            <a:r>
              <a:rPr lang="pt-PT" altLang="pt-PT" dirty="0" smtClean="0"/>
              <a:t>.</a:t>
            </a:r>
          </a:p>
          <a:p>
            <a:pPr algn="just" eaLnBrk="1" hangingPunct="1">
              <a:lnSpc>
                <a:spcPct val="80000"/>
              </a:lnSpc>
            </a:pPr>
            <a:r>
              <a:rPr lang="pt-PT" altLang="pt-PT" dirty="0" smtClean="0"/>
              <a:t>Uses </a:t>
            </a:r>
            <a:r>
              <a:rPr lang="pt-PT" altLang="pt-PT" dirty="0" err="1" smtClean="0"/>
              <a:t>an</a:t>
            </a:r>
            <a:r>
              <a:rPr lang="pt-PT" altLang="pt-PT" dirty="0" smtClean="0"/>
              <a:t> </a:t>
            </a:r>
            <a:r>
              <a:rPr lang="pt-PT" altLang="pt-PT" dirty="0" err="1" smtClean="0"/>
              <a:t>orderly</a:t>
            </a:r>
            <a:r>
              <a:rPr lang="pt-PT" altLang="pt-PT" dirty="0" smtClean="0"/>
              <a:t>, </a:t>
            </a:r>
            <a:r>
              <a:rPr lang="pt-PT" altLang="pt-PT" b="1" dirty="0" err="1" smtClean="0"/>
              <a:t>easy</a:t>
            </a:r>
            <a:r>
              <a:rPr lang="pt-PT" altLang="pt-PT" b="1" dirty="0" smtClean="0"/>
              <a:t>-to-</a:t>
            </a:r>
            <a:r>
              <a:rPr lang="pt-PT" altLang="pt-PT" b="1" dirty="0" err="1" smtClean="0"/>
              <a:t>read</a:t>
            </a:r>
            <a:r>
              <a:rPr lang="pt-PT" altLang="pt-PT" b="1" dirty="0" smtClean="0"/>
              <a:t> </a:t>
            </a:r>
            <a:r>
              <a:rPr lang="pt-PT" altLang="pt-PT" b="1" dirty="0" err="1" smtClean="0"/>
              <a:t>format</a:t>
            </a:r>
            <a:r>
              <a:rPr lang="pt-PT" altLang="pt-PT" dirty="0" smtClean="0"/>
              <a:t> to </a:t>
            </a:r>
            <a:r>
              <a:rPr lang="pt-PT" altLang="pt-PT" dirty="0" err="1" smtClean="0"/>
              <a:t>diagram</a:t>
            </a:r>
            <a:r>
              <a:rPr lang="pt-PT" altLang="pt-PT" dirty="0" smtClean="0"/>
              <a:t> cause-</a:t>
            </a:r>
            <a:r>
              <a:rPr lang="pt-PT" altLang="pt-PT" dirty="0" err="1" smtClean="0"/>
              <a:t>and</a:t>
            </a:r>
            <a:r>
              <a:rPr lang="pt-PT" altLang="pt-PT" dirty="0" smtClean="0"/>
              <a:t>-</a:t>
            </a:r>
            <a:r>
              <a:rPr lang="pt-PT" altLang="pt-PT" dirty="0" err="1" smtClean="0"/>
              <a:t>effect</a:t>
            </a:r>
            <a:r>
              <a:rPr lang="pt-PT" altLang="pt-PT" dirty="0" smtClean="0"/>
              <a:t> </a:t>
            </a:r>
            <a:r>
              <a:rPr lang="pt-PT" altLang="pt-PT" dirty="0" err="1" smtClean="0"/>
              <a:t>relationships</a:t>
            </a:r>
            <a:r>
              <a:rPr lang="pt-PT" altLang="pt-PT" dirty="0" smtClean="0"/>
              <a:t>.</a:t>
            </a:r>
          </a:p>
          <a:p>
            <a:pPr eaLnBrk="1" hangingPunct="1">
              <a:lnSpc>
                <a:spcPct val="80000"/>
              </a:lnSpc>
            </a:pPr>
            <a:endParaRPr lang="pt-PT" altLang="pt-PT" sz="1400" dirty="0" smtClean="0"/>
          </a:p>
        </p:txBody>
      </p:sp>
    </p:spTree>
    <p:extLst>
      <p:ext uri="{BB962C8B-B14F-4D97-AF65-F5344CB8AC3E}">
        <p14:creationId xmlns:p14="http://schemas.microsoft.com/office/powerpoint/2010/main" val="96449970"/>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pt-PT" altLang="ja-JP" sz="5400" b="1" dirty="0" err="1">
                <a:ea typeface="ＭＳ Ｐゴシック" charset="-128"/>
              </a:rPr>
              <a:t>Kaoru</a:t>
            </a:r>
            <a:r>
              <a:rPr lang="pt-PT" altLang="ja-JP" sz="5400" b="1" dirty="0">
                <a:ea typeface="ＭＳ Ｐゴシック" charset="-128"/>
              </a:rPr>
              <a:t> </a:t>
            </a:r>
            <a:r>
              <a:rPr lang="pt-PT" altLang="ja-JP" sz="5400" b="1" dirty="0" err="1">
                <a:ea typeface="ＭＳ Ｐゴシック" charset="-128"/>
              </a:rPr>
              <a:t>Ishikawa’s</a:t>
            </a:r>
            <a:r>
              <a:rPr lang="pt-PT" altLang="ja-JP" sz="5400" b="1" dirty="0">
                <a:ea typeface="ＭＳ Ｐゴシック" charset="-128"/>
              </a:rPr>
              <a:t> Cause </a:t>
            </a:r>
            <a:r>
              <a:rPr lang="pt-PT" altLang="ja-JP" sz="5400" b="1" dirty="0" err="1">
                <a:ea typeface="ＭＳ Ｐゴシック" charset="-128"/>
              </a:rPr>
              <a:t>and</a:t>
            </a:r>
            <a:r>
              <a:rPr lang="pt-PT" altLang="ja-JP" sz="5400" b="1" dirty="0">
                <a:ea typeface="ＭＳ Ｐゴシック" charset="-128"/>
              </a:rPr>
              <a:t> </a:t>
            </a:r>
            <a:r>
              <a:rPr lang="pt-PT" altLang="ja-JP" sz="5400" b="1" dirty="0" err="1">
                <a:ea typeface="ＭＳ Ｐゴシック" charset="-128"/>
              </a:rPr>
              <a:t>Effect</a:t>
            </a:r>
            <a:r>
              <a:rPr lang="pt-PT" altLang="ja-JP" sz="5400" b="1" dirty="0">
                <a:ea typeface="ＭＳ Ｐゴシック" charset="-128"/>
              </a:rPr>
              <a:t> (</a:t>
            </a:r>
            <a:r>
              <a:rPr lang="pt-PT" altLang="ja-JP" sz="5400" b="1" dirty="0" err="1">
                <a:ea typeface="ＭＳ Ｐゴシック" charset="-128"/>
              </a:rPr>
              <a:t>Fishbone</a:t>
            </a:r>
            <a:r>
              <a:rPr lang="pt-PT" altLang="ja-JP" sz="5400" b="1" dirty="0">
                <a:ea typeface="ＭＳ Ｐゴシック" charset="-128"/>
              </a:rPr>
              <a:t>) </a:t>
            </a:r>
            <a:r>
              <a:rPr lang="pt-PT" altLang="ja-JP" sz="5400" b="1" dirty="0" err="1">
                <a:ea typeface="ＭＳ Ｐゴシック" charset="-128"/>
              </a:rPr>
              <a:t>Diagram</a:t>
            </a:r>
            <a:endParaRPr lang="pt-PT" sz="5400" dirty="0"/>
          </a:p>
        </p:txBody>
      </p:sp>
      <p:sp>
        <p:nvSpPr>
          <p:cNvPr id="3" name="Content Placeholder 2"/>
          <p:cNvSpPr>
            <a:spLocks noGrp="1"/>
          </p:cNvSpPr>
          <p:nvPr>
            <p:ph idx="1"/>
          </p:nvPr>
        </p:nvSpPr>
        <p:spPr/>
        <p:txBody>
          <a:bodyPr>
            <a:normAutofit lnSpcReduction="10000"/>
          </a:bodyPr>
          <a:lstStyle/>
          <a:p>
            <a:pPr algn="just">
              <a:lnSpc>
                <a:spcPct val="80000"/>
              </a:lnSpc>
            </a:pPr>
            <a:r>
              <a:rPr lang="pt-PT" altLang="pt-PT" dirty="0" err="1"/>
              <a:t>Increases</a:t>
            </a:r>
            <a:r>
              <a:rPr lang="pt-PT" altLang="pt-PT" dirty="0"/>
              <a:t> </a:t>
            </a:r>
            <a:r>
              <a:rPr lang="pt-PT" altLang="pt-PT" b="1" dirty="0" err="1"/>
              <a:t>knowledge</a:t>
            </a:r>
            <a:r>
              <a:rPr lang="pt-PT" altLang="pt-PT" dirty="0"/>
              <a:t> </a:t>
            </a:r>
            <a:r>
              <a:rPr lang="pt-PT" altLang="pt-PT" dirty="0" err="1"/>
              <a:t>of</a:t>
            </a:r>
            <a:r>
              <a:rPr lang="pt-PT" altLang="pt-PT" dirty="0"/>
              <a:t> </a:t>
            </a:r>
            <a:r>
              <a:rPr lang="pt-PT" altLang="pt-PT" dirty="0" err="1"/>
              <a:t>the</a:t>
            </a:r>
            <a:r>
              <a:rPr lang="pt-PT" altLang="pt-PT" dirty="0"/>
              <a:t> </a:t>
            </a:r>
            <a:r>
              <a:rPr lang="pt-PT" altLang="pt-PT" dirty="0" err="1"/>
              <a:t>process</a:t>
            </a:r>
            <a:r>
              <a:rPr lang="pt-PT" altLang="pt-PT" dirty="0"/>
              <a:t> </a:t>
            </a:r>
            <a:r>
              <a:rPr lang="pt-PT" altLang="pt-PT" dirty="0" err="1"/>
              <a:t>by</a:t>
            </a:r>
            <a:r>
              <a:rPr lang="pt-PT" altLang="pt-PT" dirty="0"/>
              <a:t> </a:t>
            </a:r>
            <a:r>
              <a:rPr lang="pt-PT" altLang="pt-PT" dirty="0" err="1"/>
              <a:t>helping</a:t>
            </a:r>
            <a:r>
              <a:rPr lang="pt-PT" altLang="pt-PT" dirty="0"/>
              <a:t> </a:t>
            </a:r>
            <a:r>
              <a:rPr lang="pt-PT" altLang="pt-PT" dirty="0" err="1"/>
              <a:t>everyone</a:t>
            </a:r>
            <a:r>
              <a:rPr lang="pt-PT" altLang="pt-PT" dirty="0"/>
              <a:t> to </a:t>
            </a:r>
            <a:r>
              <a:rPr lang="pt-PT" altLang="pt-PT" dirty="0" err="1"/>
              <a:t>learn</a:t>
            </a:r>
            <a:r>
              <a:rPr lang="pt-PT" altLang="pt-PT" dirty="0"/>
              <a:t> more </a:t>
            </a:r>
            <a:r>
              <a:rPr lang="pt-PT" altLang="pt-PT" dirty="0" err="1"/>
              <a:t>about</a:t>
            </a:r>
            <a:r>
              <a:rPr lang="pt-PT" altLang="pt-PT" dirty="0"/>
              <a:t> </a:t>
            </a:r>
            <a:r>
              <a:rPr lang="pt-PT" altLang="pt-PT" dirty="0" err="1"/>
              <a:t>the</a:t>
            </a:r>
            <a:r>
              <a:rPr lang="pt-PT" altLang="pt-PT" dirty="0"/>
              <a:t> </a:t>
            </a:r>
            <a:r>
              <a:rPr lang="pt-PT" altLang="pt-PT" dirty="0" err="1"/>
              <a:t>factors</a:t>
            </a:r>
            <a:r>
              <a:rPr lang="pt-PT" altLang="pt-PT" dirty="0"/>
              <a:t> </a:t>
            </a:r>
            <a:r>
              <a:rPr lang="pt-PT" altLang="pt-PT" dirty="0" err="1"/>
              <a:t>at</a:t>
            </a:r>
            <a:r>
              <a:rPr lang="pt-PT" altLang="pt-PT" dirty="0"/>
              <a:t> </a:t>
            </a:r>
            <a:r>
              <a:rPr lang="pt-PT" altLang="pt-PT" dirty="0" err="1"/>
              <a:t>work</a:t>
            </a:r>
            <a:r>
              <a:rPr lang="pt-PT" altLang="pt-PT" dirty="0"/>
              <a:t> </a:t>
            </a:r>
            <a:r>
              <a:rPr lang="pt-PT" altLang="pt-PT" dirty="0" err="1"/>
              <a:t>and</a:t>
            </a:r>
            <a:r>
              <a:rPr lang="pt-PT" altLang="pt-PT" dirty="0"/>
              <a:t> </a:t>
            </a:r>
            <a:r>
              <a:rPr lang="pt-PT" altLang="pt-PT" dirty="0" err="1"/>
              <a:t>how</a:t>
            </a:r>
            <a:r>
              <a:rPr lang="pt-PT" altLang="pt-PT" dirty="0"/>
              <a:t> </a:t>
            </a:r>
            <a:r>
              <a:rPr lang="pt-PT" altLang="pt-PT" dirty="0" err="1"/>
              <a:t>they</a:t>
            </a:r>
            <a:r>
              <a:rPr lang="pt-PT" altLang="pt-PT" dirty="0"/>
              <a:t> relate.</a:t>
            </a:r>
          </a:p>
          <a:p>
            <a:pPr algn="just">
              <a:lnSpc>
                <a:spcPct val="80000"/>
              </a:lnSpc>
            </a:pPr>
            <a:r>
              <a:rPr lang="pt-PT" altLang="pt-PT" dirty="0" err="1"/>
              <a:t>Identifies</a:t>
            </a:r>
            <a:r>
              <a:rPr lang="pt-PT" altLang="pt-PT" dirty="0"/>
              <a:t> </a:t>
            </a:r>
            <a:r>
              <a:rPr lang="pt-PT" altLang="pt-PT" b="1" dirty="0" err="1"/>
              <a:t>areas</a:t>
            </a:r>
            <a:r>
              <a:rPr lang="pt-PT" altLang="pt-PT" b="1" dirty="0"/>
              <a:t> for </a:t>
            </a:r>
            <a:r>
              <a:rPr lang="pt-PT" altLang="pt-PT" b="1" dirty="0" err="1"/>
              <a:t>further</a:t>
            </a:r>
            <a:r>
              <a:rPr lang="pt-PT" altLang="pt-PT" b="1" dirty="0"/>
              <a:t> </a:t>
            </a:r>
            <a:r>
              <a:rPr lang="pt-PT" altLang="pt-PT" b="1" dirty="0" err="1"/>
              <a:t>study</a:t>
            </a:r>
            <a:r>
              <a:rPr lang="pt-PT" altLang="pt-PT" dirty="0"/>
              <a:t> </a:t>
            </a:r>
            <a:r>
              <a:rPr lang="pt-PT" altLang="pt-PT" dirty="0" err="1"/>
              <a:t>where</a:t>
            </a:r>
            <a:r>
              <a:rPr lang="pt-PT" altLang="pt-PT" dirty="0"/>
              <a:t> </a:t>
            </a:r>
            <a:r>
              <a:rPr lang="pt-PT" altLang="pt-PT" dirty="0" err="1"/>
              <a:t>there</a:t>
            </a:r>
            <a:r>
              <a:rPr lang="pt-PT" altLang="pt-PT" dirty="0"/>
              <a:t> </a:t>
            </a:r>
            <a:r>
              <a:rPr lang="pt-PT" altLang="pt-PT" dirty="0" err="1"/>
              <a:t>is</a:t>
            </a:r>
            <a:r>
              <a:rPr lang="pt-PT" altLang="pt-PT" dirty="0"/>
              <a:t> a </a:t>
            </a:r>
            <a:r>
              <a:rPr lang="pt-PT" altLang="pt-PT" dirty="0" err="1"/>
              <a:t>lack</a:t>
            </a:r>
            <a:r>
              <a:rPr lang="pt-PT" altLang="pt-PT" dirty="0"/>
              <a:t> </a:t>
            </a:r>
            <a:r>
              <a:rPr lang="pt-PT" altLang="pt-PT" dirty="0" err="1"/>
              <a:t>of</a:t>
            </a:r>
            <a:r>
              <a:rPr lang="pt-PT" altLang="pt-PT" dirty="0"/>
              <a:t> </a:t>
            </a:r>
            <a:r>
              <a:rPr lang="pt-PT" altLang="pt-PT" dirty="0" err="1"/>
              <a:t>sufficient</a:t>
            </a:r>
            <a:r>
              <a:rPr lang="pt-PT" altLang="pt-PT" dirty="0"/>
              <a:t> </a:t>
            </a:r>
            <a:r>
              <a:rPr lang="pt-PT" altLang="pt-PT" dirty="0" err="1"/>
              <a:t>information</a:t>
            </a:r>
            <a:r>
              <a:rPr lang="pt-PT" altLang="pt-PT" dirty="0"/>
              <a:t>.</a:t>
            </a:r>
            <a:endParaRPr lang="pt-PT" altLang="pt-PT" b="1" dirty="0"/>
          </a:p>
          <a:p>
            <a:pPr algn="just">
              <a:lnSpc>
                <a:spcPct val="80000"/>
              </a:lnSpc>
            </a:pPr>
            <a:r>
              <a:rPr lang="pt-PT" altLang="pt-PT" b="1" dirty="0" err="1"/>
              <a:t>Limitations</a:t>
            </a:r>
            <a:r>
              <a:rPr lang="pt-PT" altLang="pt-PT" b="1" dirty="0"/>
              <a:t> </a:t>
            </a:r>
            <a:r>
              <a:rPr lang="pt-PT" altLang="pt-PT" b="1" dirty="0" err="1"/>
              <a:t>of</a:t>
            </a:r>
            <a:r>
              <a:rPr lang="pt-PT" altLang="pt-PT" b="1" dirty="0"/>
              <a:t> </a:t>
            </a:r>
            <a:r>
              <a:rPr lang="pt-PT" altLang="pt-PT" b="1" dirty="0" err="1"/>
              <a:t>the</a:t>
            </a:r>
            <a:r>
              <a:rPr lang="pt-PT" altLang="pt-PT" b="1" dirty="0"/>
              <a:t> </a:t>
            </a:r>
            <a:r>
              <a:rPr lang="pt-PT" altLang="pt-PT" b="1" dirty="0" err="1"/>
              <a:t>Ishikawa</a:t>
            </a:r>
            <a:r>
              <a:rPr lang="pt-PT" altLang="pt-PT" b="1" dirty="0"/>
              <a:t> </a:t>
            </a:r>
            <a:r>
              <a:rPr lang="pt-PT" altLang="pt-PT" b="1" dirty="0" err="1"/>
              <a:t>Diagram</a:t>
            </a:r>
            <a:r>
              <a:rPr lang="pt-PT" altLang="pt-PT" b="1" dirty="0"/>
              <a:t>. </a:t>
            </a:r>
            <a:r>
              <a:rPr lang="pt-PT" altLang="pt-PT" b="1" dirty="0" err="1"/>
              <a:t>Disadvantages</a:t>
            </a:r>
            <a:endParaRPr lang="pt-PT" altLang="pt-PT" b="1" dirty="0"/>
          </a:p>
          <a:p>
            <a:pPr algn="just">
              <a:lnSpc>
                <a:spcPct val="80000"/>
              </a:lnSpc>
            </a:pPr>
            <a:r>
              <a:rPr lang="pt-PT" altLang="pt-PT" dirty="0" err="1"/>
              <a:t>Not</a:t>
            </a:r>
            <a:r>
              <a:rPr lang="pt-PT" altLang="pt-PT" dirty="0"/>
              <a:t> </a:t>
            </a:r>
            <a:r>
              <a:rPr lang="pt-PT" altLang="pt-PT" dirty="0" err="1"/>
              <a:t>particularly</a:t>
            </a:r>
            <a:r>
              <a:rPr lang="pt-PT" altLang="pt-PT" dirty="0"/>
              <a:t> </a:t>
            </a:r>
            <a:r>
              <a:rPr lang="pt-PT" altLang="pt-PT" dirty="0" err="1"/>
              <a:t>useful</a:t>
            </a:r>
            <a:r>
              <a:rPr lang="pt-PT" altLang="pt-PT" dirty="0"/>
              <a:t> for </a:t>
            </a:r>
            <a:r>
              <a:rPr lang="pt-PT" altLang="pt-PT" dirty="0" err="1"/>
              <a:t>extremely</a:t>
            </a:r>
            <a:r>
              <a:rPr lang="pt-PT" altLang="pt-PT" dirty="0"/>
              <a:t> </a:t>
            </a:r>
            <a:r>
              <a:rPr lang="pt-PT" altLang="pt-PT" dirty="0" err="1"/>
              <a:t>complex</a:t>
            </a:r>
            <a:r>
              <a:rPr lang="pt-PT" altLang="pt-PT" dirty="0"/>
              <a:t> </a:t>
            </a:r>
            <a:r>
              <a:rPr lang="pt-PT" altLang="pt-PT" dirty="0" err="1"/>
              <a:t>problems</a:t>
            </a:r>
            <a:r>
              <a:rPr lang="pt-PT" altLang="pt-PT" dirty="0"/>
              <a:t>, </a:t>
            </a:r>
            <a:r>
              <a:rPr lang="pt-PT" altLang="pt-PT" dirty="0" err="1"/>
              <a:t>where</a:t>
            </a:r>
            <a:r>
              <a:rPr lang="pt-PT" altLang="pt-PT" dirty="0"/>
              <a:t> </a:t>
            </a:r>
            <a:r>
              <a:rPr lang="pt-PT" altLang="pt-PT" dirty="0" err="1"/>
              <a:t>many</a:t>
            </a:r>
            <a:r>
              <a:rPr lang="pt-PT" altLang="pt-PT" dirty="0"/>
              <a:t> causes </a:t>
            </a:r>
            <a:r>
              <a:rPr lang="pt-PT" altLang="pt-PT" dirty="0" err="1"/>
              <a:t>and</a:t>
            </a:r>
            <a:r>
              <a:rPr lang="pt-PT" altLang="pt-PT" dirty="0"/>
              <a:t> </a:t>
            </a:r>
            <a:r>
              <a:rPr lang="pt-PT" altLang="pt-PT" dirty="0" err="1"/>
              <a:t>many</a:t>
            </a:r>
            <a:r>
              <a:rPr lang="pt-PT" altLang="pt-PT" dirty="0"/>
              <a:t> </a:t>
            </a:r>
            <a:r>
              <a:rPr lang="pt-PT" altLang="pt-PT" dirty="0" err="1"/>
              <a:t>problems</a:t>
            </a:r>
            <a:r>
              <a:rPr lang="pt-PT" altLang="pt-PT" dirty="0"/>
              <a:t> are </a:t>
            </a:r>
            <a:r>
              <a:rPr lang="pt-PT" altLang="pt-PT" dirty="0" err="1"/>
              <a:t>interrelated</a:t>
            </a:r>
            <a:r>
              <a:rPr lang="pt-PT" altLang="pt-PT" dirty="0"/>
              <a:t>.</a:t>
            </a:r>
            <a:endParaRPr lang="pt-PT" altLang="pt-PT" b="1" dirty="0"/>
          </a:p>
          <a:p>
            <a:pPr algn="just">
              <a:lnSpc>
                <a:spcPct val="80000"/>
              </a:lnSpc>
            </a:pPr>
            <a:r>
              <a:rPr lang="pt-PT" altLang="pt-PT" b="1" dirty="0" err="1"/>
              <a:t>Assumptions</a:t>
            </a:r>
            <a:r>
              <a:rPr lang="pt-PT" altLang="pt-PT" b="1" dirty="0"/>
              <a:t> </a:t>
            </a:r>
            <a:r>
              <a:rPr lang="pt-PT" altLang="pt-PT" b="1" dirty="0" err="1"/>
              <a:t>of</a:t>
            </a:r>
            <a:r>
              <a:rPr lang="pt-PT" altLang="pt-PT" b="1" dirty="0"/>
              <a:t> </a:t>
            </a:r>
            <a:r>
              <a:rPr lang="pt-PT" altLang="pt-PT" b="1" dirty="0" err="1"/>
              <a:t>the</a:t>
            </a:r>
            <a:r>
              <a:rPr lang="pt-PT" altLang="pt-PT" b="1" dirty="0"/>
              <a:t> </a:t>
            </a:r>
            <a:r>
              <a:rPr lang="pt-PT" altLang="pt-PT" b="1" dirty="0" err="1"/>
              <a:t>Fishbone</a:t>
            </a:r>
            <a:r>
              <a:rPr lang="pt-PT" altLang="pt-PT" b="1" dirty="0"/>
              <a:t> </a:t>
            </a:r>
            <a:r>
              <a:rPr lang="pt-PT" altLang="pt-PT" b="1" dirty="0" err="1"/>
              <a:t>Diagram</a:t>
            </a:r>
            <a:r>
              <a:rPr lang="pt-PT" altLang="pt-PT" b="1" dirty="0"/>
              <a:t>. </a:t>
            </a:r>
            <a:r>
              <a:rPr lang="pt-PT" altLang="pt-PT" b="1" dirty="0" err="1"/>
              <a:t>Conditions</a:t>
            </a:r>
            <a:endParaRPr lang="pt-PT" altLang="pt-PT" b="1" dirty="0"/>
          </a:p>
          <a:p>
            <a:pPr algn="just">
              <a:lnSpc>
                <a:spcPct val="80000"/>
              </a:lnSpc>
            </a:pPr>
            <a:r>
              <a:rPr lang="pt-PT" altLang="pt-PT" dirty="0"/>
              <a:t>A </a:t>
            </a:r>
            <a:r>
              <a:rPr lang="pt-PT" altLang="pt-PT" dirty="0" err="1"/>
              <a:t>problem</a:t>
            </a:r>
            <a:r>
              <a:rPr lang="pt-PT" altLang="pt-PT" dirty="0"/>
              <a:t> </a:t>
            </a:r>
            <a:r>
              <a:rPr lang="pt-PT" altLang="pt-PT" dirty="0" err="1"/>
              <a:t>is</a:t>
            </a:r>
            <a:r>
              <a:rPr lang="pt-PT" altLang="pt-PT" dirty="0"/>
              <a:t> </a:t>
            </a:r>
            <a:r>
              <a:rPr lang="pt-PT" altLang="pt-PT" dirty="0" err="1"/>
              <a:t>composed</a:t>
            </a:r>
            <a:r>
              <a:rPr lang="pt-PT" altLang="pt-PT" dirty="0"/>
              <a:t> </a:t>
            </a:r>
            <a:r>
              <a:rPr lang="pt-PT" altLang="pt-PT" dirty="0" err="1"/>
              <a:t>of</a:t>
            </a:r>
            <a:r>
              <a:rPr lang="pt-PT" altLang="pt-PT" dirty="0"/>
              <a:t> a </a:t>
            </a:r>
            <a:r>
              <a:rPr lang="pt-PT" altLang="pt-PT" dirty="0" err="1"/>
              <a:t>limited</a:t>
            </a:r>
            <a:r>
              <a:rPr lang="pt-PT" altLang="pt-PT" dirty="0"/>
              <a:t> </a:t>
            </a:r>
            <a:r>
              <a:rPr lang="pt-PT" altLang="pt-PT" dirty="0" err="1"/>
              <a:t>number</a:t>
            </a:r>
            <a:r>
              <a:rPr lang="pt-PT" altLang="pt-PT" dirty="0"/>
              <a:t> </a:t>
            </a:r>
            <a:r>
              <a:rPr lang="pt-PT" altLang="pt-PT" dirty="0" err="1"/>
              <a:t>of</a:t>
            </a:r>
            <a:r>
              <a:rPr lang="pt-PT" altLang="pt-PT" dirty="0"/>
              <a:t> causes, </a:t>
            </a:r>
            <a:r>
              <a:rPr lang="pt-PT" altLang="pt-PT" dirty="0" err="1"/>
              <a:t>which</a:t>
            </a:r>
            <a:r>
              <a:rPr lang="pt-PT" altLang="pt-PT" dirty="0"/>
              <a:t> are in </a:t>
            </a:r>
            <a:r>
              <a:rPr lang="pt-PT" altLang="pt-PT" dirty="0" err="1"/>
              <a:t>turn</a:t>
            </a:r>
            <a:r>
              <a:rPr lang="pt-PT" altLang="pt-PT" dirty="0"/>
              <a:t> </a:t>
            </a:r>
            <a:r>
              <a:rPr lang="pt-PT" altLang="pt-PT" dirty="0" err="1"/>
              <a:t>also</a:t>
            </a:r>
            <a:r>
              <a:rPr lang="pt-PT" altLang="pt-PT" dirty="0"/>
              <a:t> </a:t>
            </a:r>
            <a:r>
              <a:rPr lang="pt-PT" altLang="pt-PT" dirty="0" err="1"/>
              <a:t>composed</a:t>
            </a:r>
            <a:r>
              <a:rPr lang="pt-PT" altLang="pt-PT" dirty="0"/>
              <a:t> </a:t>
            </a:r>
            <a:r>
              <a:rPr lang="pt-PT" altLang="pt-PT" dirty="0" err="1"/>
              <a:t>of</a:t>
            </a:r>
            <a:r>
              <a:rPr lang="pt-PT" altLang="pt-PT" dirty="0"/>
              <a:t> </a:t>
            </a:r>
            <a:r>
              <a:rPr lang="pt-PT" altLang="pt-PT" dirty="0" err="1"/>
              <a:t>sub</a:t>
            </a:r>
            <a:r>
              <a:rPr lang="pt-PT" altLang="pt-PT" dirty="0"/>
              <a:t> causes.</a:t>
            </a:r>
          </a:p>
          <a:p>
            <a:pPr algn="just">
              <a:lnSpc>
                <a:spcPct val="80000"/>
              </a:lnSpc>
            </a:pPr>
            <a:r>
              <a:rPr lang="pt-PT" altLang="pt-PT" dirty="0" err="1"/>
              <a:t>Distinguishing</a:t>
            </a:r>
            <a:r>
              <a:rPr lang="pt-PT" altLang="pt-PT" dirty="0"/>
              <a:t> </a:t>
            </a:r>
            <a:r>
              <a:rPr lang="pt-PT" altLang="pt-PT" dirty="0" err="1"/>
              <a:t>these</a:t>
            </a:r>
            <a:r>
              <a:rPr lang="pt-PT" altLang="pt-PT" dirty="0"/>
              <a:t> causes </a:t>
            </a:r>
            <a:r>
              <a:rPr lang="pt-PT" altLang="pt-PT" dirty="0" err="1"/>
              <a:t>and</a:t>
            </a:r>
            <a:r>
              <a:rPr lang="pt-PT" altLang="pt-PT" dirty="0"/>
              <a:t> </a:t>
            </a:r>
            <a:r>
              <a:rPr lang="pt-PT" altLang="pt-PT" dirty="0" err="1"/>
              <a:t>sub</a:t>
            </a:r>
            <a:r>
              <a:rPr lang="pt-PT" altLang="pt-PT" dirty="0"/>
              <a:t> causes </a:t>
            </a:r>
            <a:r>
              <a:rPr lang="pt-PT" altLang="pt-PT" dirty="0" err="1"/>
              <a:t>is</a:t>
            </a:r>
            <a:r>
              <a:rPr lang="pt-PT" altLang="pt-PT" dirty="0"/>
              <a:t> a </a:t>
            </a:r>
            <a:r>
              <a:rPr lang="pt-PT" altLang="pt-PT" dirty="0" err="1"/>
              <a:t>useful</a:t>
            </a:r>
            <a:r>
              <a:rPr lang="pt-PT" altLang="pt-PT" dirty="0"/>
              <a:t> </a:t>
            </a:r>
            <a:r>
              <a:rPr lang="pt-PT" altLang="pt-PT" dirty="0" err="1"/>
              <a:t>first</a:t>
            </a:r>
            <a:r>
              <a:rPr lang="pt-PT" altLang="pt-PT" dirty="0"/>
              <a:t> step to </a:t>
            </a:r>
            <a:r>
              <a:rPr lang="pt-PT" altLang="pt-PT" dirty="0" err="1"/>
              <a:t>deal</a:t>
            </a:r>
            <a:r>
              <a:rPr lang="pt-PT" altLang="pt-PT" dirty="0"/>
              <a:t> </a:t>
            </a:r>
            <a:r>
              <a:rPr lang="pt-PT" altLang="pt-PT" dirty="0" err="1"/>
              <a:t>with</a:t>
            </a:r>
            <a:r>
              <a:rPr lang="pt-PT" altLang="pt-PT" dirty="0"/>
              <a:t> </a:t>
            </a:r>
            <a:r>
              <a:rPr lang="pt-PT" altLang="pt-PT" dirty="0" err="1"/>
              <a:t>the</a:t>
            </a:r>
            <a:r>
              <a:rPr lang="pt-PT" altLang="pt-PT" dirty="0"/>
              <a:t> </a:t>
            </a:r>
            <a:r>
              <a:rPr lang="pt-PT" altLang="pt-PT" dirty="0" err="1"/>
              <a:t>problem</a:t>
            </a:r>
            <a:r>
              <a:rPr lang="pt-PT" altLang="pt-PT" dirty="0"/>
              <a:t>.</a:t>
            </a:r>
          </a:p>
          <a:p>
            <a:endParaRPr lang="pt-PT" dirty="0"/>
          </a:p>
        </p:txBody>
      </p:sp>
    </p:spTree>
    <p:extLst>
      <p:ext uri="{BB962C8B-B14F-4D97-AF65-F5344CB8AC3E}">
        <p14:creationId xmlns:p14="http://schemas.microsoft.com/office/powerpoint/2010/main" val="2142552980"/>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p:txBody>
          <a:bodyPr>
            <a:noAutofit/>
          </a:bodyPr>
          <a:lstStyle/>
          <a:p>
            <a:pPr algn="ctr" eaLnBrk="1" hangingPunct="1">
              <a:defRPr/>
            </a:pPr>
            <a:r>
              <a:rPr lang="pt-PT" altLang="ja-JP" sz="5400" b="1" dirty="0" err="1" smtClean="0">
                <a:ea typeface="ＭＳ Ｐゴシック" charset="-128"/>
              </a:rPr>
              <a:t>Kaoru</a:t>
            </a:r>
            <a:r>
              <a:rPr lang="pt-PT" altLang="ja-JP" sz="5400" b="1" dirty="0" smtClean="0">
                <a:ea typeface="ＭＳ Ｐゴシック" charset="-128"/>
              </a:rPr>
              <a:t> </a:t>
            </a:r>
            <a:r>
              <a:rPr lang="pt-PT" altLang="ja-JP" sz="5400" b="1" dirty="0" err="1" smtClean="0">
                <a:ea typeface="ＭＳ Ｐゴシック" charset="-128"/>
              </a:rPr>
              <a:t>Ishikawa’s</a:t>
            </a:r>
            <a:r>
              <a:rPr lang="pt-PT" altLang="ja-JP" sz="5400" b="1" dirty="0" smtClean="0">
                <a:ea typeface="ＭＳ Ｐゴシック" charset="-128"/>
              </a:rPr>
              <a:t> Cause </a:t>
            </a:r>
            <a:r>
              <a:rPr lang="pt-PT" altLang="ja-JP" sz="5400" b="1" dirty="0" err="1" smtClean="0">
                <a:ea typeface="ＭＳ Ｐゴシック" charset="-128"/>
              </a:rPr>
              <a:t>and</a:t>
            </a:r>
            <a:r>
              <a:rPr lang="pt-PT" altLang="ja-JP" sz="5400" b="1" dirty="0" smtClean="0">
                <a:ea typeface="ＭＳ Ｐゴシック" charset="-128"/>
              </a:rPr>
              <a:t> </a:t>
            </a:r>
            <a:r>
              <a:rPr lang="pt-PT" altLang="ja-JP" sz="5400" b="1" dirty="0" err="1" smtClean="0">
                <a:ea typeface="ＭＳ Ｐゴシック" charset="-128"/>
              </a:rPr>
              <a:t>Effect</a:t>
            </a:r>
            <a:r>
              <a:rPr lang="pt-PT" altLang="ja-JP" sz="5400" b="1" dirty="0" smtClean="0">
                <a:ea typeface="ＭＳ Ｐゴシック" charset="-128"/>
              </a:rPr>
              <a:t> (</a:t>
            </a:r>
            <a:r>
              <a:rPr lang="pt-PT" altLang="ja-JP" sz="5400" b="1" dirty="0" err="1" smtClean="0">
                <a:ea typeface="ＭＳ Ｐゴシック" charset="-128"/>
              </a:rPr>
              <a:t>Fishbone</a:t>
            </a:r>
            <a:r>
              <a:rPr lang="pt-PT" altLang="ja-JP" sz="5400" b="1" dirty="0" smtClean="0">
                <a:ea typeface="ＭＳ Ｐゴシック" charset="-128"/>
              </a:rPr>
              <a:t>) </a:t>
            </a:r>
            <a:r>
              <a:rPr lang="pt-PT" altLang="ja-JP" sz="5400" b="1" dirty="0" err="1" smtClean="0">
                <a:ea typeface="ＭＳ Ｐゴシック" charset="-128"/>
              </a:rPr>
              <a:t>Diagram</a:t>
            </a:r>
            <a:endParaRPr lang="pt-PT" sz="5400" b="1" dirty="0" smtClean="0"/>
          </a:p>
        </p:txBody>
      </p:sp>
      <p:pic>
        <p:nvPicPr>
          <p:cNvPr id="104451" name="Picture 4" descr="Kaoru Ishikawa Fishbone Diagram"/>
          <p:cNvPicPr>
            <a:picLocks noGrp="1" noChangeAspect="1" noChangeArrowheads="1"/>
          </p:cNvPicPr>
          <p:nvPr>
            <p:ph idx="1"/>
          </p:nvPr>
        </p:nvPicPr>
        <p:blipFill>
          <a:blip r:link="rId3">
            <a:extLst>
              <a:ext uri="{28A0092B-C50C-407E-A947-70E740481C1C}">
                <a14:useLocalDpi xmlns:a14="http://schemas.microsoft.com/office/drawing/2010/main" val="0"/>
              </a:ext>
            </a:extLst>
          </a:blip>
          <a:stretch>
            <a:fillRect/>
          </a:stretch>
        </p:blipFill>
        <p:spPr>
          <a:xfrm>
            <a:off x="899592" y="1988840"/>
            <a:ext cx="7467168" cy="4032448"/>
          </a:xfrm>
          <a:solidFill>
            <a:srgbClr val="FF0000"/>
          </a:solidFill>
        </p:spPr>
      </p:pic>
    </p:spTree>
    <p:extLst>
      <p:ext uri="{BB962C8B-B14F-4D97-AF65-F5344CB8AC3E}">
        <p14:creationId xmlns:p14="http://schemas.microsoft.com/office/powerpoint/2010/main" val="3424947733"/>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p:txBody>
          <a:bodyPr>
            <a:noAutofit/>
          </a:bodyPr>
          <a:lstStyle/>
          <a:p>
            <a:pPr algn="ctr" eaLnBrk="1" hangingPunct="1">
              <a:defRPr/>
            </a:pPr>
            <a:r>
              <a:rPr lang="pt-PT" altLang="ja-JP" sz="5400" b="1" dirty="0" smtClean="0">
                <a:ea typeface="ＭＳ Ｐゴシック" charset="-128"/>
              </a:rPr>
              <a:t>8D </a:t>
            </a:r>
            <a:r>
              <a:rPr lang="pt-PT" altLang="ja-JP" sz="5400" b="1" dirty="0" err="1" smtClean="0">
                <a:ea typeface="ＭＳ Ｐゴシック" charset="-128"/>
              </a:rPr>
              <a:t>Problem</a:t>
            </a:r>
            <a:r>
              <a:rPr lang="pt-PT" altLang="ja-JP" sz="5400" b="1" dirty="0" smtClean="0">
                <a:ea typeface="ＭＳ Ｐゴシック" charset="-128"/>
              </a:rPr>
              <a:t> </a:t>
            </a:r>
            <a:r>
              <a:rPr lang="pt-PT" altLang="ja-JP" sz="5400" b="1" dirty="0" err="1" smtClean="0">
                <a:ea typeface="ＭＳ Ｐゴシック" charset="-128"/>
              </a:rPr>
              <a:t>Solving</a:t>
            </a:r>
            <a:r>
              <a:rPr lang="pt-PT" altLang="ja-JP" sz="5400" b="1" dirty="0" smtClean="0">
                <a:ea typeface="ＭＳ Ｐゴシック" charset="-128"/>
              </a:rPr>
              <a:t> (</a:t>
            </a:r>
            <a:r>
              <a:rPr lang="pt-PT" altLang="ja-JP" sz="5400" b="1" dirty="0" err="1" smtClean="0">
                <a:ea typeface="ＭＳ Ｐゴシック" charset="-128"/>
              </a:rPr>
              <a:t>Eight</a:t>
            </a:r>
            <a:r>
              <a:rPr lang="pt-PT" altLang="ja-JP" sz="5400" b="1" dirty="0" smtClean="0">
                <a:ea typeface="ＭＳ Ｐゴシック" charset="-128"/>
              </a:rPr>
              <a:t> Disciplines)</a:t>
            </a:r>
            <a:endParaRPr lang="pt-PT" sz="5400" b="1" dirty="0" smtClean="0"/>
          </a:p>
        </p:txBody>
      </p:sp>
      <p:sp>
        <p:nvSpPr>
          <p:cNvPr id="105475" name="Rectangle 3"/>
          <p:cNvSpPr>
            <a:spLocks noGrp="1" noChangeArrowheads="1"/>
          </p:cNvSpPr>
          <p:nvPr>
            <p:ph idx="1"/>
          </p:nvPr>
        </p:nvSpPr>
        <p:spPr/>
        <p:txBody>
          <a:bodyPr>
            <a:normAutofit/>
          </a:bodyPr>
          <a:lstStyle/>
          <a:p>
            <a:pPr algn="just" eaLnBrk="1" hangingPunct="1">
              <a:lnSpc>
                <a:spcPct val="80000"/>
              </a:lnSpc>
            </a:pPr>
            <a:r>
              <a:rPr lang="pt-PT" altLang="pt-PT" sz="1800" b="1" dirty="0" err="1" smtClean="0"/>
              <a:t>What</a:t>
            </a:r>
            <a:r>
              <a:rPr lang="pt-PT" altLang="pt-PT" sz="1800" b="1" dirty="0" smtClean="0"/>
              <a:t> </a:t>
            </a:r>
            <a:r>
              <a:rPr lang="pt-PT" altLang="pt-PT" sz="1800" b="1" dirty="0" err="1" smtClean="0"/>
              <a:t>is</a:t>
            </a:r>
            <a:r>
              <a:rPr lang="pt-PT" altLang="pt-PT" sz="1800" b="1" dirty="0" smtClean="0"/>
              <a:t> </a:t>
            </a:r>
            <a:r>
              <a:rPr lang="pt-PT" altLang="pt-PT" sz="1800" b="1" dirty="0" err="1" smtClean="0"/>
              <a:t>the</a:t>
            </a:r>
            <a:r>
              <a:rPr lang="pt-PT" altLang="pt-PT" sz="1800" b="1" dirty="0" smtClean="0"/>
              <a:t> 8D </a:t>
            </a:r>
            <a:r>
              <a:rPr lang="pt-PT" altLang="pt-PT" sz="1800" b="1" dirty="0" err="1" smtClean="0"/>
              <a:t>Problem</a:t>
            </a:r>
            <a:r>
              <a:rPr lang="pt-PT" altLang="pt-PT" sz="1800" b="1" dirty="0" smtClean="0"/>
              <a:t> </a:t>
            </a:r>
            <a:r>
              <a:rPr lang="pt-PT" altLang="pt-PT" sz="1800" b="1" dirty="0" err="1" smtClean="0"/>
              <a:t>Solving</a:t>
            </a:r>
            <a:r>
              <a:rPr lang="pt-PT" altLang="pt-PT" sz="1800" b="1" dirty="0" smtClean="0"/>
              <a:t> </a:t>
            </a:r>
            <a:r>
              <a:rPr lang="pt-PT" altLang="pt-PT" sz="1800" b="1" dirty="0" err="1" smtClean="0"/>
              <a:t>Method</a:t>
            </a:r>
            <a:r>
              <a:rPr lang="pt-PT" altLang="pt-PT" sz="1800" b="1" dirty="0" smtClean="0"/>
              <a:t>? </a:t>
            </a:r>
            <a:r>
              <a:rPr lang="pt-PT" altLang="pt-PT" sz="1800" b="1" dirty="0" err="1" smtClean="0"/>
              <a:t>Description</a:t>
            </a:r>
            <a:endParaRPr lang="pt-PT" altLang="pt-PT" sz="1800" b="1" dirty="0" smtClean="0"/>
          </a:p>
          <a:p>
            <a:pPr algn="just" eaLnBrk="1" hangingPunct="1">
              <a:lnSpc>
                <a:spcPct val="80000"/>
              </a:lnSpc>
            </a:pPr>
            <a:r>
              <a:rPr lang="pt-PT" altLang="pt-PT" sz="1800" dirty="0" err="1" smtClean="0"/>
              <a:t>The</a:t>
            </a:r>
            <a:r>
              <a:rPr lang="pt-PT" altLang="pt-PT" sz="1800" dirty="0" smtClean="0"/>
              <a:t> 8D </a:t>
            </a:r>
            <a:r>
              <a:rPr lang="pt-PT" altLang="pt-PT" sz="1800" dirty="0" err="1" smtClean="0"/>
              <a:t>Problem</a:t>
            </a:r>
            <a:r>
              <a:rPr lang="pt-PT" altLang="pt-PT" sz="1800" dirty="0" smtClean="0"/>
              <a:t> </a:t>
            </a:r>
            <a:r>
              <a:rPr lang="pt-PT" altLang="pt-PT" sz="1800" dirty="0" err="1" smtClean="0"/>
              <a:t>Solving</a:t>
            </a:r>
            <a:r>
              <a:rPr lang="pt-PT" altLang="pt-PT" sz="1800" dirty="0" smtClean="0"/>
              <a:t> (</a:t>
            </a:r>
            <a:r>
              <a:rPr lang="pt-PT" altLang="pt-PT" sz="1800" dirty="0" err="1" smtClean="0"/>
              <a:t>Eight</a:t>
            </a:r>
            <a:r>
              <a:rPr lang="pt-PT" altLang="pt-PT" sz="1800" dirty="0" smtClean="0"/>
              <a:t> Disciplines) </a:t>
            </a:r>
            <a:r>
              <a:rPr lang="pt-PT" altLang="pt-PT" sz="1800" dirty="0" err="1" smtClean="0"/>
              <a:t>approach</a:t>
            </a:r>
            <a:r>
              <a:rPr lang="pt-PT" altLang="pt-PT" sz="1800" dirty="0" smtClean="0"/>
              <a:t> can </a:t>
            </a:r>
            <a:r>
              <a:rPr lang="pt-PT" altLang="pt-PT" sz="1800" dirty="0" err="1" smtClean="0"/>
              <a:t>be</a:t>
            </a:r>
            <a:r>
              <a:rPr lang="pt-PT" altLang="pt-PT" sz="1800" dirty="0" smtClean="0"/>
              <a:t> </a:t>
            </a:r>
            <a:r>
              <a:rPr lang="pt-PT" altLang="pt-PT" sz="1800" dirty="0" err="1" smtClean="0"/>
              <a:t>used</a:t>
            </a:r>
            <a:r>
              <a:rPr lang="pt-PT" altLang="pt-PT" sz="1800" dirty="0" smtClean="0"/>
              <a:t> to </a:t>
            </a:r>
            <a:r>
              <a:rPr lang="pt-PT" altLang="pt-PT" sz="1800" dirty="0" err="1" smtClean="0"/>
              <a:t>identify</a:t>
            </a:r>
            <a:r>
              <a:rPr lang="pt-PT" altLang="pt-PT" sz="1800" dirty="0" smtClean="0"/>
              <a:t>, </a:t>
            </a:r>
            <a:r>
              <a:rPr lang="pt-PT" altLang="pt-PT" sz="1800" dirty="0" err="1" smtClean="0"/>
              <a:t>correct</a:t>
            </a:r>
            <a:r>
              <a:rPr lang="pt-PT" altLang="pt-PT" sz="1800" dirty="0" smtClean="0"/>
              <a:t> </a:t>
            </a:r>
            <a:r>
              <a:rPr lang="pt-PT" altLang="pt-PT" sz="1800" dirty="0" err="1" smtClean="0"/>
              <a:t>and</a:t>
            </a:r>
            <a:r>
              <a:rPr lang="pt-PT" altLang="pt-PT" sz="1800" dirty="0" smtClean="0"/>
              <a:t> </a:t>
            </a:r>
            <a:r>
              <a:rPr lang="pt-PT" altLang="pt-PT" sz="1800" dirty="0" err="1" smtClean="0"/>
              <a:t>eliminate</a:t>
            </a:r>
            <a:r>
              <a:rPr lang="pt-PT" altLang="pt-PT" sz="1800" dirty="0" smtClean="0"/>
              <a:t> </a:t>
            </a:r>
            <a:r>
              <a:rPr lang="pt-PT" altLang="pt-PT" sz="1800" dirty="0" err="1" smtClean="0"/>
              <a:t>the</a:t>
            </a:r>
            <a:r>
              <a:rPr lang="pt-PT" altLang="pt-PT" sz="1800" dirty="0" smtClean="0"/>
              <a:t> </a:t>
            </a:r>
            <a:r>
              <a:rPr lang="pt-PT" altLang="pt-PT" sz="1800" dirty="0" err="1" smtClean="0"/>
              <a:t>recurrence</a:t>
            </a:r>
            <a:r>
              <a:rPr lang="pt-PT" altLang="pt-PT" sz="1800" dirty="0" smtClean="0"/>
              <a:t> </a:t>
            </a:r>
            <a:r>
              <a:rPr lang="pt-PT" altLang="pt-PT" sz="1800" dirty="0" err="1" smtClean="0"/>
              <a:t>of</a:t>
            </a:r>
            <a:r>
              <a:rPr lang="pt-PT" altLang="pt-PT" sz="1800" dirty="0" smtClean="0"/>
              <a:t> </a:t>
            </a:r>
            <a:r>
              <a:rPr lang="pt-PT" altLang="pt-PT" sz="1800" dirty="0" err="1" smtClean="0"/>
              <a:t>quality</a:t>
            </a:r>
            <a:r>
              <a:rPr lang="pt-PT" altLang="pt-PT" sz="1800" dirty="0" smtClean="0"/>
              <a:t> </a:t>
            </a:r>
            <a:r>
              <a:rPr lang="pt-PT" altLang="pt-PT" sz="1800" dirty="0" err="1" smtClean="0"/>
              <a:t>problems</a:t>
            </a:r>
            <a:r>
              <a:rPr lang="pt-PT" altLang="pt-PT" sz="1800" dirty="0" smtClean="0"/>
              <a:t>. 8D </a:t>
            </a:r>
            <a:r>
              <a:rPr lang="pt-PT" altLang="pt-PT" sz="1800" dirty="0" err="1" smtClean="0"/>
              <a:t>is</a:t>
            </a:r>
            <a:r>
              <a:rPr lang="pt-PT" altLang="pt-PT" sz="1800" dirty="0" smtClean="0"/>
              <a:t> a </a:t>
            </a:r>
            <a:r>
              <a:rPr lang="pt-PT" altLang="pt-PT" sz="1800" dirty="0" err="1" smtClean="0"/>
              <a:t>problem-solving</a:t>
            </a:r>
            <a:r>
              <a:rPr lang="pt-PT" altLang="pt-PT" sz="1800" dirty="0" smtClean="0"/>
              <a:t> </a:t>
            </a:r>
            <a:r>
              <a:rPr lang="pt-PT" altLang="pt-PT" sz="1800" dirty="0" err="1" smtClean="0"/>
              <a:t>methodology</a:t>
            </a:r>
            <a:r>
              <a:rPr lang="pt-PT" altLang="pt-PT" sz="1800" dirty="0" smtClean="0"/>
              <a:t> for </a:t>
            </a:r>
            <a:r>
              <a:rPr lang="pt-PT" altLang="pt-PT" sz="1800" dirty="0" err="1" smtClean="0"/>
              <a:t>product</a:t>
            </a:r>
            <a:r>
              <a:rPr lang="pt-PT" altLang="pt-PT" sz="1800" dirty="0" smtClean="0"/>
              <a:t> </a:t>
            </a:r>
            <a:r>
              <a:rPr lang="pt-PT" altLang="pt-PT" sz="1800" dirty="0" err="1" smtClean="0"/>
              <a:t>and</a:t>
            </a:r>
            <a:r>
              <a:rPr lang="pt-PT" altLang="pt-PT" sz="1800" dirty="0" smtClean="0"/>
              <a:t> </a:t>
            </a:r>
            <a:r>
              <a:rPr lang="pt-PT" altLang="pt-PT" sz="1800" dirty="0" err="1" smtClean="0"/>
              <a:t>process</a:t>
            </a:r>
            <a:r>
              <a:rPr lang="pt-PT" altLang="pt-PT" sz="1800" dirty="0" smtClean="0"/>
              <a:t> </a:t>
            </a:r>
            <a:r>
              <a:rPr lang="pt-PT" altLang="pt-PT" sz="1800" dirty="0" err="1" smtClean="0"/>
              <a:t>improvement</a:t>
            </a:r>
            <a:r>
              <a:rPr lang="pt-PT" altLang="pt-PT" sz="1800" dirty="0" smtClean="0"/>
              <a:t>. </a:t>
            </a:r>
            <a:r>
              <a:rPr lang="pt-PT" altLang="pt-PT" sz="1800" dirty="0" err="1" smtClean="0"/>
              <a:t>It</a:t>
            </a:r>
            <a:r>
              <a:rPr lang="pt-PT" altLang="pt-PT" sz="1800" dirty="0" smtClean="0"/>
              <a:t> </a:t>
            </a:r>
            <a:r>
              <a:rPr lang="pt-PT" altLang="pt-PT" sz="1800" dirty="0" err="1" smtClean="0"/>
              <a:t>is</a:t>
            </a:r>
            <a:r>
              <a:rPr lang="pt-PT" altLang="pt-PT" sz="1800" dirty="0" smtClean="0"/>
              <a:t> </a:t>
            </a:r>
            <a:r>
              <a:rPr lang="pt-PT" altLang="pt-PT" sz="1800" dirty="0" err="1" smtClean="0"/>
              <a:t>structured</a:t>
            </a:r>
            <a:r>
              <a:rPr lang="pt-PT" altLang="pt-PT" sz="1800" dirty="0" smtClean="0"/>
              <a:t> </a:t>
            </a:r>
            <a:r>
              <a:rPr lang="pt-PT" altLang="pt-PT" sz="1800" dirty="0" err="1" smtClean="0"/>
              <a:t>into</a:t>
            </a:r>
            <a:r>
              <a:rPr lang="pt-PT" altLang="pt-PT" sz="1800" dirty="0" smtClean="0"/>
              <a:t> </a:t>
            </a:r>
            <a:r>
              <a:rPr lang="pt-PT" altLang="pt-PT" sz="1800" dirty="0" err="1" smtClean="0"/>
              <a:t>eight</a:t>
            </a:r>
            <a:r>
              <a:rPr lang="pt-PT" altLang="pt-PT" sz="1800" dirty="0" smtClean="0"/>
              <a:t> disciplines, </a:t>
            </a:r>
            <a:r>
              <a:rPr lang="pt-PT" altLang="pt-PT" sz="1800" dirty="0" err="1" smtClean="0"/>
              <a:t>emphasizing</a:t>
            </a:r>
            <a:r>
              <a:rPr lang="pt-PT" altLang="pt-PT" sz="1800" dirty="0" smtClean="0"/>
              <a:t> team </a:t>
            </a:r>
            <a:r>
              <a:rPr lang="pt-PT" altLang="pt-PT" sz="1800" dirty="0" err="1" smtClean="0"/>
              <a:t>synergy</a:t>
            </a:r>
            <a:r>
              <a:rPr lang="pt-PT" altLang="pt-PT" sz="1800" dirty="0" smtClean="0"/>
              <a:t>. </a:t>
            </a:r>
            <a:r>
              <a:rPr lang="pt-PT" altLang="pt-PT" sz="1800" dirty="0" err="1" smtClean="0"/>
              <a:t>The</a:t>
            </a:r>
            <a:r>
              <a:rPr lang="pt-PT" altLang="pt-PT" sz="1800" dirty="0" smtClean="0"/>
              <a:t> team as a </a:t>
            </a:r>
            <a:r>
              <a:rPr lang="pt-PT" altLang="pt-PT" sz="1800" dirty="0" err="1" smtClean="0"/>
              <a:t>whole</a:t>
            </a:r>
            <a:r>
              <a:rPr lang="pt-PT" altLang="pt-PT" sz="1800" dirty="0" smtClean="0"/>
              <a:t> </a:t>
            </a:r>
            <a:r>
              <a:rPr lang="pt-PT" altLang="pt-PT" sz="1800" dirty="0" err="1" smtClean="0"/>
              <a:t>is</a:t>
            </a:r>
            <a:r>
              <a:rPr lang="pt-PT" altLang="pt-PT" sz="1800" dirty="0" smtClean="0"/>
              <a:t> </a:t>
            </a:r>
            <a:r>
              <a:rPr lang="pt-PT" altLang="pt-PT" sz="1800" dirty="0" err="1" smtClean="0"/>
              <a:t>believed</a:t>
            </a:r>
            <a:r>
              <a:rPr lang="pt-PT" altLang="pt-PT" sz="1800" dirty="0" smtClean="0"/>
              <a:t> to </a:t>
            </a:r>
            <a:r>
              <a:rPr lang="pt-PT" altLang="pt-PT" sz="1800" dirty="0" err="1" smtClean="0"/>
              <a:t>be</a:t>
            </a:r>
            <a:r>
              <a:rPr lang="pt-PT" altLang="pt-PT" sz="1800" dirty="0" smtClean="0"/>
              <a:t> </a:t>
            </a:r>
            <a:r>
              <a:rPr lang="pt-PT" altLang="pt-PT" sz="1800" dirty="0" err="1" smtClean="0"/>
              <a:t>better</a:t>
            </a:r>
            <a:r>
              <a:rPr lang="pt-PT" altLang="pt-PT" sz="1800" dirty="0" smtClean="0"/>
              <a:t> </a:t>
            </a:r>
            <a:r>
              <a:rPr lang="pt-PT" altLang="pt-PT" sz="1800" dirty="0" err="1" smtClean="0"/>
              <a:t>and</a:t>
            </a:r>
            <a:r>
              <a:rPr lang="pt-PT" altLang="pt-PT" sz="1800" dirty="0" smtClean="0"/>
              <a:t> </a:t>
            </a:r>
            <a:r>
              <a:rPr lang="pt-PT" altLang="pt-PT" sz="1800" dirty="0" err="1" smtClean="0"/>
              <a:t>smarter</a:t>
            </a:r>
            <a:r>
              <a:rPr lang="pt-PT" altLang="pt-PT" sz="1800" dirty="0" smtClean="0"/>
              <a:t> </a:t>
            </a:r>
            <a:r>
              <a:rPr lang="pt-PT" altLang="pt-PT" sz="1800" dirty="0" err="1" smtClean="0"/>
              <a:t>than</a:t>
            </a:r>
            <a:r>
              <a:rPr lang="pt-PT" altLang="pt-PT" sz="1800" dirty="0" smtClean="0"/>
              <a:t> </a:t>
            </a:r>
            <a:r>
              <a:rPr lang="pt-PT" altLang="pt-PT" sz="1800" dirty="0" err="1" smtClean="0"/>
              <a:t>the</a:t>
            </a:r>
            <a:r>
              <a:rPr lang="pt-PT" altLang="pt-PT" sz="1800" dirty="0" smtClean="0"/>
              <a:t> </a:t>
            </a:r>
            <a:r>
              <a:rPr lang="pt-PT" altLang="pt-PT" sz="1800" dirty="0" err="1" smtClean="0"/>
              <a:t>quality</a:t>
            </a:r>
            <a:r>
              <a:rPr lang="pt-PT" altLang="pt-PT" sz="1800" dirty="0" smtClean="0"/>
              <a:t> sum </a:t>
            </a:r>
            <a:r>
              <a:rPr lang="pt-PT" altLang="pt-PT" sz="1800" dirty="0" err="1" smtClean="0"/>
              <a:t>of</a:t>
            </a:r>
            <a:r>
              <a:rPr lang="pt-PT" altLang="pt-PT" sz="1800" dirty="0" smtClean="0"/>
              <a:t> </a:t>
            </a:r>
            <a:r>
              <a:rPr lang="pt-PT" altLang="pt-PT" sz="1800" dirty="0" err="1" smtClean="0"/>
              <a:t>the</a:t>
            </a:r>
            <a:r>
              <a:rPr lang="pt-PT" altLang="pt-PT" sz="1800" dirty="0" smtClean="0"/>
              <a:t> </a:t>
            </a:r>
            <a:r>
              <a:rPr lang="pt-PT" altLang="pt-PT" sz="1800" dirty="0" err="1" smtClean="0"/>
              <a:t>individuals</a:t>
            </a:r>
            <a:r>
              <a:rPr lang="pt-PT" altLang="pt-PT" sz="1800" dirty="0" smtClean="0"/>
              <a:t>. 8D </a:t>
            </a:r>
            <a:r>
              <a:rPr lang="pt-PT" altLang="pt-PT" sz="1800" dirty="0" err="1" smtClean="0"/>
              <a:t>is</a:t>
            </a:r>
            <a:r>
              <a:rPr lang="pt-PT" altLang="pt-PT" sz="1800" dirty="0" smtClean="0"/>
              <a:t> </a:t>
            </a:r>
            <a:r>
              <a:rPr lang="pt-PT" altLang="pt-PT" sz="1800" dirty="0" err="1" smtClean="0"/>
              <a:t>also</a:t>
            </a:r>
            <a:r>
              <a:rPr lang="pt-PT" altLang="pt-PT" sz="1800" dirty="0" smtClean="0"/>
              <a:t> </a:t>
            </a:r>
            <a:r>
              <a:rPr lang="pt-PT" altLang="pt-PT" sz="1800" dirty="0" err="1" smtClean="0"/>
              <a:t>known</a:t>
            </a:r>
            <a:r>
              <a:rPr lang="pt-PT" altLang="pt-PT" sz="1800" dirty="0" smtClean="0"/>
              <a:t> as: Global 8D, Ford 8D, </a:t>
            </a:r>
            <a:r>
              <a:rPr lang="pt-PT" altLang="pt-PT" sz="1800" dirty="0" err="1" smtClean="0"/>
              <a:t>or</a:t>
            </a:r>
            <a:r>
              <a:rPr lang="pt-PT" altLang="pt-PT" sz="1800" dirty="0" smtClean="0"/>
              <a:t> TOPS 8D.</a:t>
            </a:r>
          </a:p>
          <a:p>
            <a:pPr algn="just" eaLnBrk="1" hangingPunct="1">
              <a:lnSpc>
                <a:spcPct val="80000"/>
              </a:lnSpc>
            </a:pPr>
            <a:r>
              <a:rPr lang="pt-PT" altLang="pt-PT" sz="1800" b="1" dirty="0" err="1" smtClean="0"/>
              <a:t>Origin</a:t>
            </a:r>
            <a:r>
              <a:rPr lang="pt-PT" altLang="pt-PT" sz="1800" b="1" dirty="0" smtClean="0"/>
              <a:t> </a:t>
            </a:r>
            <a:r>
              <a:rPr lang="pt-PT" altLang="pt-PT" sz="1800" b="1" dirty="0" err="1" smtClean="0"/>
              <a:t>of</a:t>
            </a:r>
            <a:r>
              <a:rPr lang="pt-PT" altLang="pt-PT" sz="1800" b="1" dirty="0" smtClean="0"/>
              <a:t> </a:t>
            </a:r>
            <a:r>
              <a:rPr lang="pt-PT" altLang="pt-PT" sz="1800" b="1" dirty="0" err="1" smtClean="0"/>
              <a:t>the</a:t>
            </a:r>
            <a:r>
              <a:rPr lang="pt-PT" altLang="pt-PT" sz="1800" b="1" dirty="0" smtClean="0"/>
              <a:t> </a:t>
            </a:r>
            <a:r>
              <a:rPr lang="pt-PT" altLang="pt-PT" sz="1800" b="1" dirty="0" err="1" smtClean="0"/>
              <a:t>Eight</a:t>
            </a:r>
            <a:r>
              <a:rPr lang="pt-PT" altLang="pt-PT" sz="1800" b="1" dirty="0" smtClean="0"/>
              <a:t> Disciplines </a:t>
            </a:r>
            <a:r>
              <a:rPr lang="pt-PT" altLang="pt-PT" sz="1800" b="1" dirty="0" err="1" smtClean="0"/>
              <a:t>concept</a:t>
            </a:r>
            <a:r>
              <a:rPr lang="pt-PT" altLang="pt-PT" sz="1800" b="1" dirty="0" smtClean="0"/>
              <a:t>. </a:t>
            </a:r>
            <a:r>
              <a:rPr lang="pt-PT" altLang="pt-PT" sz="1800" b="1" dirty="0" err="1" smtClean="0"/>
              <a:t>History</a:t>
            </a:r>
            <a:endParaRPr lang="pt-PT" altLang="pt-PT" sz="1800" b="1" dirty="0" smtClean="0"/>
          </a:p>
          <a:p>
            <a:pPr algn="just" eaLnBrk="1" hangingPunct="1">
              <a:lnSpc>
                <a:spcPct val="80000"/>
              </a:lnSpc>
            </a:pPr>
            <a:r>
              <a:rPr lang="pt-PT" altLang="pt-PT" sz="1800" dirty="0" err="1" smtClean="0"/>
              <a:t>The</a:t>
            </a:r>
            <a:r>
              <a:rPr lang="pt-PT" altLang="pt-PT" sz="1800" dirty="0" smtClean="0"/>
              <a:t> U.S. </a:t>
            </a:r>
            <a:r>
              <a:rPr lang="pt-PT" altLang="pt-PT" sz="1800" dirty="0" err="1" smtClean="0"/>
              <a:t>Government</a:t>
            </a:r>
            <a:r>
              <a:rPr lang="pt-PT" altLang="pt-PT" sz="1800" dirty="0" smtClean="0"/>
              <a:t> </a:t>
            </a:r>
            <a:r>
              <a:rPr lang="pt-PT" altLang="pt-PT" sz="1800" dirty="0" err="1" smtClean="0"/>
              <a:t>first</a:t>
            </a:r>
            <a:r>
              <a:rPr lang="pt-PT" altLang="pt-PT" sz="1800" dirty="0" smtClean="0"/>
              <a:t> </a:t>
            </a:r>
            <a:r>
              <a:rPr lang="pt-PT" altLang="pt-PT" sz="1800" dirty="0" err="1" smtClean="0"/>
              <a:t>used</a:t>
            </a:r>
            <a:r>
              <a:rPr lang="pt-PT" altLang="pt-PT" sz="1800" dirty="0" smtClean="0"/>
              <a:t> </a:t>
            </a:r>
            <a:r>
              <a:rPr lang="pt-PT" altLang="pt-PT" sz="1800" dirty="0" err="1" smtClean="0"/>
              <a:t>an</a:t>
            </a:r>
            <a:r>
              <a:rPr lang="pt-PT" altLang="pt-PT" sz="1800" dirty="0" smtClean="0"/>
              <a:t> 8D-like </a:t>
            </a:r>
            <a:r>
              <a:rPr lang="pt-PT" altLang="pt-PT" sz="1800" dirty="0" err="1" smtClean="0"/>
              <a:t>process</a:t>
            </a:r>
            <a:r>
              <a:rPr lang="pt-PT" altLang="pt-PT" sz="1800" dirty="0" smtClean="0"/>
              <a:t> </a:t>
            </a:r>
            <a:r>
              <a:rPr lang="pt-PT" altLang="pt-PT" sz="1800" dirty="0" err="1" smtClean="0"/>
              <a:t>during</a:t>
            </a:r>
            <a:r>
              <a:rPr lang="pt-PT" altLang="pt-PT" sz="1800" dirty="0" smtClean="0"/>
              <a:t> </a:t>
            </a:r>
            <a:r>
              <a:rPr lang="pt-PT" altLang="pt-PT" sz="1800" dirty="0" err="1" smtClean="0"/>
              <a:t>the</a:t>
            </a:r>
            <a:r>
              <a:rPr lang="pt-PT" altLang="pt-PT" sz="1800" dirty="0" smtClean="0"/>
              <a:t> </a:t>
            </a:r>
            <a:r>
              <a:rPr lang="pt-PT" altLang="pt-PT" sz="1800" dirty="0" err="1" smtClean="0"/>
              <a:t>Second</a:t>
            </a:r>
            <a:r>
              <a:rPr lang="pt-PT" altLang="pt-PT" sz="1800" dirty="0" smtClean="0"/>
              <a:t> </a:t>
            </a:r>
            <a:r>
              <a:rPr lang="pt-PT" altLang="pt-PT" sz="1800" dirty="0" err="1" smtClean="0"/>
              <a:t>World</a:t>
            </a:r>
            <a:r>
              <a:rPr lang="pt-PT" altLang="pt-PT" sz="1800" dirty="0" smtClean="0"/>
              <a:t> </a:t>
            </a:r>
            <a:r>
              <a:rPr lang="pt-PT" altLang="pt-PT" sz="1800" dirty="0" err="1" smtClean="0"/>
              <a:t>War</a:t>
            </a:r>
            <a:r>
              <a:rPr lang="pt-PT" altLang="pt-PT" sz="1800" dirty="0" smtClean="0"/>
              <a:t>, </a:t>
            </a:r>
            <a:r>
              <a:rPr lang="pt-PT" altLang="pt-PT" sz="1800" dirty="0" err="1" smtClean="0"/>
              <a:t>referring</a:t>
            </a:r>
            <a:r>
              <a:rPr lang="pt-PT" altLang="pt-PT" sz="1800" dirty="0" smtClean="0"/>
              <a:t> to </a:t>
            </a:r>
            <a:r>
              <a:rPr lang="pt-PT" altLang="pt-PT" sz="1800" dirty="0" err="1" smtClean="0"/>
              <a:t>it</a:t>
            </a:r>
            <a:r>
              <a:rPr lang="pt-PT" altLang="pt-PT" sz="1800" dirty="0" smtClean="0"/>
              <a:t> as </a:t>
            </a:r>
            <a:r>
              <a:rPr lang="pt-PT" altLang="pt-PT" sz="1800" dirty="0" err="1" smtClean="0"/>
              <a:t>Military</a:t>
            </a:r>
            <a:r>
              <a:rPr lang="pt-PT" altLang="pt-PT" sz="1800" dirty="0" smtClean="0"/>
              <a:t> Standard 1520 (</a:t>
            </a:r>
            <a:r>
              <a:rPr lang="pt-PT" altLang="pt-PT" sz="1800" dirty="0" err="1" smtClean="0"/>
              <a:t>Corrective</a:t>
            </a:r>
            <a:r>
              <a:rPr lang="pt-PT" altLang="pt-PT" sz="1800" dirty="0" smtClean="0"/>
              <a:t> </a:t>
            </a:r>
            <a:r>
              <a:rPr lang="pt-PT" altLang="pt-PT" sz="1800" dirty="0" err="1" smtClean="0"/>
              <a:t>action</a:t>
            </a:r>
            <a:r>
              <a:rPr lang="pt-PT" altLang="pt-PT" sz="1800" dirty="0" smtClean="0"/>
              <a:t> </a:t>
            </a:r>
            <a:r>
              <a:rPr lang="pt-PT" altLang="pt-PT" sz="1800" dirty="0" err="1" smtClean="0"/>
              <a:t>and</a:t>
            </a:r>
            <a:r>
              <a:rPr lang="pt-PT" altLang="pt-PT" sz="1800" dirty="0" smtClean="0"/>
              <a:t> </a:t>
            </a:r>
            <a:r>
              <a:rPr lang="pt-PT" altLang="pt-PT" sz="1800" dirty="0" err="1" smtClean="0"/>
              <a:t>disposition</a:t>
            </a:r>
            <a:r>
              <a:rPr lang="pt-PT" altLang="pt-PT" sz="1800" dirty="0" smtClean="0"/>
              <a:t> </a:t>
            </a:r>
            <a:r>
              <a:rPr lang="pt-PT" altLang="pt-PT" sz="1800" dirty="0" err="1" smtClean="0"/>
              <a:t>system</a:t>
            </a:r>
            <a:r>
              <a:rPr lang="pt-PT" altLang="pt-PT" sz="1800" dirty="0" smtClean="0"/>
              <a:t> for </a:t>
            </a:r>
            <a:r>
              <a:rPr lang="pt-PT" altLang="pt-PT" sz="1800" dirty="0" err="1" smtClean="0"/>
              <a:t>nonconforming</a:t>
            </a:r>
            <a:r>
              <a:rPr lang="pt-PT" altLang="pt-PT" sz="1800" dirty="0" smtClean="0"/>
              <a:t> material). Ford Motor </a:t>
            </a:r>
            <a:r>
              <a:rPr lang="pt-PT" altLang="pt-PT" sz="1800" dirty="0" err="1" smtClean="0"/>
              <a:t>Company</a:t>
            </a:r>
            <a:r>
              <a:rPr lang="pt-PT" altLang="pt-PT" sz="1800" dirty="0" smtClean="0"/>
              <a:t> </a:t>
            </a:r>
            <a:r>
              <a:rPr lang="pt-PT" altLang="pt-PT" sz="1800" dirty="0" err="1" smtClean="0"/>
              <a:t>first</a:t>
            </a:r>
            <a:r>
              <a:rPr lang="pt-PT" altLang="pt-PT" sz="1800" dirty="0" smtClean="0"/>
              <a:t> </a:t>
            </a:r>
            <a:r>
              <a:rPr lang="pt-PT" altLang="pt-PT" sz="1800" dirty="0" err="1" smtClean="0"/>
              <a:t>documented</a:t>
            </a:r>
            <a:r>
              <a:rPr lang="pt-PT" altLang="pt-PT" sz="1800" dirty="0" smtClean="0"/>
              <a:t> </a:t>
            </a:r>
            <a:r>
              <a:rPr lang="pt-PT" altLang="pt-PT" sz="1800" dirty="0" err="1" smtClean="0"/>
              <a:t>the</a:t>
            </a:r>
            <a:r>
              <a:rPr lang="pt-PT" altLang="pt-PT" sz="1800" dirty="0" smtClean="0"/>
              <a:t> 8D </a:t>
            </a:r>
            <a:r>
              <a:rPr lang="pt-PT" altLang="pt-PT" sz="1800" dirty="0" err="1" smtClean="0"/>
              <a:t>method</a:t>
            </a:r>
            <a:r>
              <a:rPr lang="pt-PT" altLang="pt-PT" sz="1800" dirty="0" smtClean="0"/>
              <a:t> in 1987 in a </a:t>
            </a:r>
            <a:r>
              <a:rPr lang="pt-PT" altLang="pt-PT" sz="1800" dirty="0" err="1" smtClean="0"/>
              <a:t>course</a:t>
            </a:r>
            <a:r>
              <a:rPr lang="pt-PT" altLang="pt-PT" sz="1800" dirty="0" smtClean="0"/>
              <a:t> manual </a:t>
            </a:r>
            <a:r>
              <a:rPr lang="pt-PT" altLang="pt-PT" sz="1800" dirty="0" err="1" smtClean="0"/>
              <a:t>entitled</a:t>
            </a:r>
            <a:r>
              <a:rPr lang="pt-PT" altLang="pt-PT" sz="1800" dirty="0" smtClean="0"/>
              <a:t> "Team </a:t>
            </a:r>
            <a:r>
              <a:rPr lang="pt-PT" altLang="pt-PT" sz="1800" dirty="0" err="1" smtClean="0"/>
              <a:t>Oriented</a:t>
            </a:r>
            <a:r>
              <a:rPr lang="pt-PT" altLang="pt-PT" sz="1800" dirty="0" smtClean="0"/>
              <a:t> </a:t>
            </a:r>
            <a:r>
              <a:rPr lang="pt-PT" altLang="pt-PT" sz="1800" dirty="0" err="1" smtClean="0"/>
              <a:t>Problem</a:t>
            </a:r>
            <a:r>
              <a:rPr lang="pt-PT" altLang="pt-PT" sz="1800" dirty="0" smtClean="0"/>
              <a:t> </a:t>
            </a:r>
            <a:r>
              <a:rPr lang="pt-PT" altLang="pt-PT" sz="1800" dirty="0" err="1" smtClean="0"/>
              <a:t>Solving</a:t>
            </a:r>
            <a:r>
              <a:rPr lang="pt-PT" altLang="pt-PT" sz="1800" dirty="0" smtClean="0"/>
              <a:t>". </a:t>
            </a:r>
            <a:r>
              <a:rPr lang="pt-PT" altLang="pt-PT" sz="1800" dirty="0" err="1" smtClean="0"/>
              <a:t>This</a:t>
            </a:r>
            <a:r>
              <a:rPr lang="pt-PT" altLang="pt-PT" sz="1800" dirty="0" smtClean="0"/>
              <a:t> </a:t>
            </a:r>
            <a:r>
              <a:rPr lang="pt-PT" altLang="pt-PT" sz="1800" dirty="0" err="1" smtClean="0"/>
              <a:t>course</a:t>
            </a:r>
            <a:r>
              <a:rPr lang="pt-PT" altLang="pt-PT" sz="1800" dirty="0" smtClean="0"/>
              <a:t> </a:t>
            </a:r>
            <a:r>
              <a:rPr lang="pt-PT" altLang="pt-PT" sz="1800" dirty="0" err="1" smtClean="0"/>
              <a:t>was</a:t>
            </a:r>
            <a:r>
              <a:rPr lang="pt-PT" altLang="pt-PT" sz="1800" dirty="0" smtClean="0"/>
              <a:t> </a:t>
            </a:r>
            <a:r>
              <a:rPr lang="pt-PT" altLang="pt-PT" sz="1800" dirty="0" err="1" smtClean="0"/>
              <a:t>written</a:t>
            </a:r>
            <a:r>
              <a:rPr lang="pt-PT" altLang="pt-PT" sz="1800" dirty="0" smtClean="0"/>
              <a:t> </a:t>
            </a:r>
            <a:r>
              <a:rPr lang="pt-PT" altLang="pt-PT" sz="1800" dirty="0" err="1" smtClean="0"/>
              <a:t>at</a:t>
            </a:r>
            <a:r>
              <a:rPr lang="pt-PT" altLang="pt-PT" sz="1800" dirty="0" smtClean="0"/>
              <a:t> </a:t>
            </a:r>
            <a:r>
              <a:rPr lang="pt-PT" altLang="pt-PT" sz="1800" dirty="0" err="1" smtClean="0"/>
              <a:t>the</a:t>
            </a:r>
            <a:r>
              <a:rPr lang="pt-PT" altLang="pt-PT" sz="1800" dirty="0" smtClean="0"/>
              <a:t> </a:t>
            </a:r>
            <a:r>
              <a:rPr lang="pt-PT" altLang="pt-PT" sz="1800" dirty="0" err="1" smtClean="0"/>
              <a:t>request</a:t>
            </a:r>
            <a:r>
              <a:rPr lang="pt-PT" altLang="pt-PT" sz="1800" dirty="0" smtClean="0"/>
              <a:t> </a:t>
            </a:r>
            <a:r>
              <a:rPr lang="pt-PT" altLang="pt-PT" sz="1800" dirty="0" err="1" smtClean="0"/>
              <a:t>of</a:t>
            </a:r>
            <a:r>
              <a:rPr lang="pt-PT" altLang="pt-PT" sz="1800" dirty="0" smtClean="0"/>
              <a:t> </a:t>
            </a:r>
            <a:r>
              <a:rPr lang="pt-PT" altLang="pt-PT" sz="1800" dirty="0" err="1" smtClean="0"/>
              <a:t>senior</a:t>
            </a:r>
            <a:r>
              <a:rPr lang="pt-PT" altLang="pt-PT" sz="1800" dirty="0" smtClean="0"/>
              <a:t> management </a:t>
            </a:r>
            <a:r>
              <a:rPr lang="pt-PT" altLang="pt-PT" sz="1800" dirty="0" err="1" smtClean="0"/>
              <a:t>of</a:t>
            </a:r>
            <a:r>
              <a:rPr lang="pt-PT" altLang="pt-PT" sz="1800" dirty="0" smtClean="0"/>
              <a:t> </a:t>
            </a:r>
            <a:r>
              <a:rPr lang="pt-PT" altLang="pt-PT" sz="1800" dirty="0" err="1" smtClean="0"/>
              <a:t>the</a:t>
            </a:r>
            <a:r>
              <a:rPr lang="pt-PT" altLang="pt-PT" sz="1800" dirty="0" smtClean="0"/>
              <a:t> </a:t>
            </a:r>
            <a:r>
              <a:rPr lang="pt-PT" altLang="pt-PT" sz="1800" dirty="0" err="1" smtClean="0"/>
              <a:t>Power</a:t>
            </a:r>
            <a:r>
              <a:rPr lang="pt-PT" altLang="pt-PT" sz="1800" dirty="0" smtClean="0"/>
              <a:t> </a:t>
            </a:r>
            <a:r>
              <a:rPr lang="pt-PT" altLang="pt-PT" sz="1800" dirty="0" err="1" smtClean="0"/>
              <a:t>Train</a:t>
            </a:r>
            <a:r>
              <a:rPr lang="pt-PT" altLang="pt-PT" sz="1800" dirty="0" smtClean="0"/>
              <a:t> </a:t>
            </a:r>
            <a:r>
              <a:rPr lang="pt-PT" altLang="pt-PT" sz="1800" dirty="0" err="1" smtClean="0"/>
              <a:t>organization</a:t>
            </a:r>
            <a:r>
              <a:rPr lang="pt-PT" altLang="pt-PT" sz="1800" dirty="0" smtClean="0"/>
              <a:t> </a:t>
            </a:r>
            <a:r>
              <a:rPr lang="pt-PT" altLang="pt-PT" sz="1800" dirty="0" err="1" smtClean="0"/>
              <a:t>of</a:t>
            </a:r>
            <a:r>
              <a:rPr lang="pt-PT" altLang="pt-PT" sz="1800" dirty="0" smtClean="0"/>
              <a:t> </a:t>
            </a:r>
            <a:r>
              <a:rPr lang="pt-PT" altLang="pt-PT" sz="1800" dirty="0" err="1" smtClean="0"/>
              <a:t>the</a:t>
            </a:r>
            <a:r>
              <a:rPr lang="pt-PT" altLang="pt-PT" sz="1800" dirty="0" smtClean="0"/>
              <a:t> </a:t>
            </a:r>
            <a:r>
              <a:rPr lang="pt-PT" altLang="pt-PT" sz="1800" dirty="0" err="1" smtClean="0"/>
              <a:t>automaker</a:t>
            </a:r>
            <a:r>
              <a:rPr lang="pt-PT" altLang="pt-PT" sz="1800" dirty="0" smtClean="0"/>
              <a:t>, </a:t>
            </a:r>
            <a:r>
              <a:rPr lang="pt-PT" altLang="pt-PT" sz="1800" dirty="0" err="1" smtClean="0"/>
              <a:t>which</a:t>
            </a:r>
            <a:r>
              <a:rPr lang="pt-PT" altLang="pt-PT" sz="1800" dirty="0" smtClean="0"/>
              <a:t> </a:t>
            </a:r>
            <a:r>
              <a:rPr lang="pt-PT" altLang="pt-PT" sz="1800" dirty="0" err="1" smtClean="0"/>
              <a:t>was</a:t>
            </a:r>
            <a:r>
              <a:rPr lang="pt-PT" altLang="pt-PT" sz="1800" dirty="0" smtClean="0"/>
              <a:t> </a:t>
            </a:r>
            <a:r>
              <a:rPr lang="pt-PT" altLang="pt-PT" sz="1800" dirty="0" err="1" smtClean="0"/>
              <a:t>facing</a:t>
            </a:r>
            <a:r>
              <a:rPr lang="pt-PT" altLang="pt-PT" sz="1800" dirty="0" smtClean="0"/>
              <a:t> </a:t>
            </a:r>
            <a:r>
              <a:rPr lang="pt-PT" altLang="pt-PT" sz="1800" dirty="0" err="1" smtClean="0"/>
              <a:t>growing</a:t>
            </a:r>
            <a:r>
              <a:rPr lang="pt-PT" altLang="pt-PT" sz="1800" dirty="0" smtClean="0"/>
              <a:t> </a:t>
            </a:r>
            <a:r>
              <a:rPr lang="pt-PT" altLang="pt-PT" sz="1800" dirty="0" err="1" smtClean="0"/>
              <a:t>frustration</a:t>
            </a:r>
            <a:r>
              <a:rPr lang="pt-PT" altLang="pt-PT" sz="1800" dirty="0" smtClean="0"/>
              <a:t> </a:t>
            </a:r>
            <a:r>
              <a:rPr lang="pt-PT" altLang="pt-PT" sz="1800" dirty="0" err="1" smtClean="0"/>
              <a:t>at</a:t>
            </a:r>
            <a:r>
              <a:rPr lang="pt-PT" altLang="pt-PT" sz="1800" dirty="0" smtClean="0"/>
              <a:t> </a:t>
            </a:r>
            <a:r>
              <a:rPr lang="pt-PT" altLang="pt-PT" sz="1800" dirty="0" err="1" smtClean="0"/>
              <a:t>the</a:t>
            </a:r>
            <a:r>
              <a:rPr lang="pt-PT" altLang="pt-PT" sz="1800" dirty="0" smtClean="0"/>
              <a:t> </a:t>
            </a:r>
            <a:r>
              <a:rPr lang="pt-PT" altLang="pt-PT" sz="1800" dirty="0" err="1" smtClean="0"/>
              <a:t>same</a:t>
            </a:r>
            <a:r>
              <a:rPr lang="pt-PT" altLang="pt-PT" sz="1800" dirty="0" smtClean="0"/>
              <a:t> </a:t>
            </a:r>
            <a:r>
              <a:rPr lang="pt-PT" altLang="pt-PT" sz="1800" dirty="0" err="1" smtClean="0"/>
              <a:t>problems</a:t>
            </a:r>
            <a:r>
              <a:rPr lang="pt-PT" altLang="pt-PT" sz="1800" dirty="0" smtClean="0"/>
              <a:t> </a:t>
            </a:r>
            <a:r>
              <a:rPr lang="pt-PT" altLang="pt-PT" sz="1800" dirty="0" err="1" smtClean="0"/>
              <a:t>that</a:t>
            </a:r>
            <a:r>
              <a:rPr lang="pt-PT" altLang="pt-PT" sz="1800" dirty="0" smtClean="0"/>
              <a:t> </a:t>
            </a:r>
            <a:r>
              <a:rPr lang="pt-PT" altLang="pt-PT" sz="1800" dirty="0" err="1" smtClean="0"/>
              <a:t>were</a:t>
            </a:r>
            <a:r>
              <a:rPr lang="pt-PT" altLang="pt-PT" sz="1800" dirty="0" smtClean="0"/>
              <a:t> </a:t>
            </a:r>
            <a:r>
              <a:rPr lang="pt-PT" altLang="pt-PT" sz="1800" dirty="0" err="1" smtClean="0"/>
              <a:t>recurring</a:t>
            </a:r>
            <a:r>
              <a:rPr lang="pt-PT" altLang="pt-PT" sz="1800" dirty="0" smtClean="0"/>
              <a:t> </a:t>
            </a:r>
            <a:r>
              <a:rPr lang="pt-PT" altLang="pt-PT" sz="1800" dirty="0" err="1" smtClean="0"/>
              <a:t>year</a:t>
            </a:r>
            <a:r>
              <a:rPr lang="pt-PT" altLang="pt-PT" sz="1800" dirty="0" smtClean="0"/>
              <a:t> </a:t>
            </a:r>
            <a:r>
              <a:rPr lang="pt-PT" altLang="pt-PT" sz="1800" dirty="0" err="1" smtClean="0"/>
              <a:t>after</a:t>
            </a:r>
            <a:r>
              <a:rPr lang="pt-PT" altLang="pt-PT" sz="1800" dirty="0" smtClean="0"/>
              <a:t> </a:t>
            </a:r>
            <a:r>
              <a:rPr lang="pt-PT" altLang="pt-PT" sz="1800" dirty="0" err="1" smtClean="0"/>
              <a:t>year</a:t>
            </a:r>
            <a:r>
              <a:rPr lang="pt-PT" altLang="pt-PT" sz="1800" dirty="0" smtClean="0"/>
              <a:t>. </a:t>
            </a:r>
          </a:p>
        </p:txBody>
      </p:sp>
    </p:spTree>
    <p:extLst>
      <p:ext uri="{BB962C8B-B14F-4D97-AF65-F5344CB8AC3E}">
        <p14:creationId xmlns:p14="http://schemas.microsoft.com/office/powerpoint/2010/main" val="2951964486"/>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p:txBody>
          <a:bodyPr>
            <a:noAutofit/>
          </a:bodyPr>
          <a:lstStyle/>
          <a:p>
            <a:pPr algn="ctr" eaLnBrk="1" hangingPunct="1">
              <a:defRPr/>
            </a:pPr>
            <a:r>
              <a:rPr lang="pt-PT" altLang="ja-JP" sz="5400" b="1" dirty="0" smtClean="0">
                <a:ea typeface="ＭＳ Ｐゴシック" charset="-128"/>
              </a:rPr>
              <a:t>8D </a:t>
            </a:r>
            <a:r>
              <a:rPr lang="pt-PT" altLang="ja-JP" sz="5400" b="1" dirty="0" err="1" smtClean="0">
                <a:ea typeface="ＭＳ Ｐゴシック" charset="-128"/>
              </a:rPr>
              <a:t>Problem</a:t>
            </a:r>
            <a:r>
              <a:rPr lang="pt-PT" altLang="ja-JP" sz="5400" b="1" dirty="0" smtClean="0">
                <a:ea typeface="ＭＳ Ｐゴシック" charset="-128"/>
              </a:rPr>
              <a:t> </a:t>
            </a:r>
            <a:r>
              <a:rPr lang="pt-PT" altLang="ja-JP" sz="5400" b="1" dirty="0" err="1" smtClean="0">
                <a:ea typeface="ＭＳ Ｐゴシック" charset="-128"/>
              </a:rPr>
              <a:t>Solving</a:t>
            </a:r>
            <a:r>
              <a:rPr lang="pt-PT" altLang="ja-JP" sz="5400" b="1" dirty="0" smtClean="0">
                <a:ea typeface="ＭＳ Ｐゴシック" charset="-128"/>
              </a:rPr>
              <a:t> (</a:t>
            </a:r>
            <a:r>
              <a:rPr lang="pt-PT" altLang="ja-JP" sz="5400" b="1" dirty="0" err="1" smtClean="0">
                <a:ea typeface="ＭＳ Ｐゴシック" charset="-128"/>
              </a:rPr>
              <a:t>Eight</a:t>
            </a:r>
            <a:r>
              <a:rPr lang="pt-PT" altLang="ja-JP" sz="5400" b="1" dirty="0" smtClean="0">
                <a:ea typeface="ＭＳ Ｐゴシック" charset="-128"/>
              </a:rPr>
              <a:t> Disciplines)</a:t>
            </a:r>
            <a:endParaRPr lang="pt-PT" sz="5400" b="1" dirty="0" smtClean="0"/>
          </a:p>
        </p:txBody>
      </p:sp>
      <p:sp>
        <p:nvSpPr>
          <p:cNvPr id="106499" name="Rectangle 3"/>
          <p:cNvSpPr>
            <a:spLocks noGrp="1" noChangeArrowheads="1"/>
          </p:cNvSpPr>
          <p:nvPr>
            <p:ph idx="1"/>
          </p:nvPr>
        </p:nvSpPr>
        <p:spPr/>
        <p:txBody>
          <a:bodyPr>
            <a:normAutofit/>
          </a:bodyPr>
          <a:lstStyle/>
          <a:p>
            <a:pPr algn="just" eaLnBrk="1" hangingPunct="1">
              <a:lnSpc>
                <a:spcPct val="80000"/>
              </a:lnSpc>
            </a:pPr>
            <a:r>
              <a:rPr lang="pt-PT" altLang="pt-PT" sz="3600" b="1" dirty="0" err="1" smtClean="0"/>
              <a:t>Usage</a:t>
            </a:r>
            <a:r>
              <a:rPr lang="pt-PT" altLang="pt-PT" sz="3600" b="1" dirty="0" smtClean="0"/>
              <a:t> </a:t>
            </a:r>
            <a:r>
              <a:rPr lang="pt-PT" altLang="pt-PT" sz="3600" b="1" dirty="0" err="1" smtClean="0"/>
              <a:t>of</a:t>
            </a:r>
            <a:r>
              <a:rPr lang="pt-PT" altLang="pt-PT" sz="3600" b="1" dirty="0" smtClean="0"/>
              <a:t> </a:t>
            </a:r>
            <a:r>
              <a:rPr lang="pt-PT" altLang="pt-PT" sz="3600" b="1" dirty="0" err="1" smtClean="0"/>
              <a:t>the</a:t>
            </a:r>
            <a:r>
              <a:rPr lang="pt-PT" altLang="pt-PT" sz="3600" b="1" dirty="0" smtClean="0"/>
              <a:t> </a:t>
            </a:r>
            <a:r>
              <a:rPr lang="pt-PT" altLang="pt-PT" sz="3600" b="1" dirty="0" err="1" smtClean="0"/>
              <a:t>Eight</a:t>
            </a:r>
            <a:r>
              <a:rPr lang="pt-PT" altLang="pt-PT" sz="3600" b="1" dirty="0" smtClean="0"/>
              <a:t> Disciplines </a:t>
            </a:r>
            <a:r>
              <a:rPr lang="pt-PT" altLang="pt-PT" sz="3600" b="1" dirty="0" err="1" smtClean="0"/>
              <a:t>Problem</a:t>
            </a:r>
            <a:r>
              <a:rPr lang="pt-PT" altLang="pt-PT" sz="3600" b="1" dirty="0" smtClean="0"/>
              <a:t> </a:t>
            </a:r>
            <a:r>
              <a:rPr lang="pt-PT" altLang="pt-PT" sz="3600" b="1" dirty="0" err="1" smtClean="0"/>
              <a:t>Solving</a:t>
            </a:r>
            <a:r>
              <a:rPr lang="pt-PT" altLang="pt-PT" sz="3600" b="1" dirty="0" smtClean="0"/>
              <a:t> </a:t>
            </a:r>
            <a:r>
              <a:rPr lang="pt-PT" altLang="pt-PT" sz="3600" b="1" dirty="0" err="1" smtClean="0"/>
              <a:t>approach</a:t>
            </a:r>
            <a:r>
              <a:rPr lang="pt-PT" altLang="pt-PT" sz="3600" b="1" dirty="0" smtClean="0"/>
              <a:t>. </a:t>
            </a:r>
            <a:r>
              <a:rPr lang="pt-PT" altLang="pt-PT" sz="3600" b="1" dirty="0" err="1" smtClean="0"/>
              <a:t>Applications</a:t>
            </a:r>
            <a:endParaRPr lang="pt-PT" altLang="pt-PT" sz="3600" b="1" dirty="0" smtClean="0"/>
          </a:p>
          <a:p>
            <a:pPr algn="just" eaLnBrk="1" hangingPunct="1">
              <a:lnSpc>
                <a:spcPct val="80000"/>
              </a:lnSpc>
            </a:pPr>
            <a:r>
              <a:rPr lang="pt-PT" altLang="pt-PT" sz="3600" dirty="0" smtClean="0"/>
              <a:t>Major non-</a:t>
            </a:r>
            <a:r>
              <a:rPr lang="pt-PT" altLang="pt-PT" sz="3600" dirty="0" err="1" smtClean="0"/>
              <a:t>conformances</a:t>
            </a:r>
            <a:endParaRPr lang="pt-PT" altLang="pt-PT" sz="3600" dirty="0" smtClean="0"/>
          </a:p>
          <a:p>
            <a:pPr algn="just" eaLnBrk="1" hangingPunct="1">
              <a:lnSpc>
                <a:spcPct val="80000"/>
              </a:lnSpc>
            </a:pPr>
            <a:r>
              <a:rPr lang="pt-PT" altLang="pt-PT" sz="3600" dirty="0" err="1" smtClean="0"/>
              <a:t>Customer</a:t>
            </a:r>
            <a:r>
              <a:rPr lang="pt-PT" altLang="pt-PT" sz="3600" dirty="0" smtClean="0"/>
              <a:t> </a:t>
            </a:r>
            <a:r>
              <a:rPr lang="pt-PT" altLang="pt-PT" sz="3600" dirty="0" err="1" smtClean="0"/>
              <a:t>complaints</a:t>
            </a:r>
            <a:endParaRPr lang="pt-PT" altLang="pt-PT" sz="3600" dirty="0" smtClean="0"/>
          </a:p>
          <a:p>
            <a:pPr algn="just" eaLnBrk="1" hangingPunct="1">
              <a:lnSpc>
                <a:spcPct val="80000"/>
              </a:lnSpc>
            </a:pPr>
            <a:r>
              <a:rPr lang="pt-PT" altLang="pt-PT" sz="3600" dirty="0" err="1" smtClean="0"/>
              <a:t>Reoccurring</a:t>
            </a:r>
            <a:r>
              <a:rPr lang="pt-PT" altLang="pt-PT" sz="3600" dirty="0" smtClean="0"/>
              <a:t> </a:t>
            </a:r>
            <a:r>
              <a:rPr lang="pt-PT" altLang="pt-PT" sz="3600" dirty="0" err="1" smtClean="0"/>
              <a:t>issues</a:t>
            </a:r>
            <a:endParaRPr lang="pt-PT" altLang="pt-PT" sz="3600" dirty="0" smtClean="0"/>
          </a:p>
          <a:p>
            <a:pPr algn="just" eaLnBrk="1" hangingPunct="1">
              <a:lnSpc>
                <a:spcPct val="80000"/>
              </a:lnSpc>
            </a:pPr>
            <a:r>
              <a:rPr lang="pt-PT" altLang="pt-PT" sz="3600" dirty="0" smtClean="0"/>
              <a:t>Team </a:t>
            </a:r>
            <a:r>
              <a:rPr lang="pt-PT" altLang="pt-PT" sz="3600" dirty="0" err="1" smtClean="0"/>
              <a:t>approach</a:t>
            </a:r>
            <a:r>
              <a:rPr lang="pt-PT" altLang="pt-PT" sz="3600" dirty="0" smtClean="0"/>
              <a:t> </a:t>
            </a:r>
            <a:r>
              <a:rPr lang="pt-PT" altLang="pt-PT" sz="3600" dirty="0" err="1" smtClean="0"/>
              <a:t>needed</a:t>
            </a:r>
            <a:endParaRPr lang="pt-PT" altLang="pt-PT" sz="3600" b="1" dirty="0" smtClean="0"/>
          </a:p>
        </p:txBody>
      </p:sp>
    </p:spTree>
    <p:extLst>
      <p:ext uri="{BB962C8B-B14F-4D97-AF65-F5344CB8AC3E}">
        <p14:creationId xmlns:p14="http://schemas.microsoft.com/office/powerpoint/2010/main" val="3974835931"/>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pt-PT" altLang="ja-JP" sz="5400" b="1" dirty="0">
                <a:ea typeface="ＭＳ Ｐゴシック" charset="-128"/>
              </a:rPr>
              <a:t>8D </a:t>
            </a:r>
            <a:r>
              <a:rPr lang="pt-PT" altLang="ja-JP" sz="5400" b="1" dirty="0" err="1">
                <a:ea typeface="ＭＳ Ｐゴシック" charset="-128"/>
              </a:rPr>
              <a:t>Problem</a:t>
            </a:r>
            <a:r>
              <a:rPr lang="pt-PT" altLang="ja-JP" sz="5400" b="1" dirty="0">
                <a:ea typeface="ＭＳ Ｐゴシック" charset="-128"/>
              </a:rPr>
              <a:t> </a:t>
            </a:r>
            <a:r>
              <a:rPr lang="pt-PT" altLang="ja-JP" sz="5400" b="1" dirty="0" err="1">
                <a:ea typeface="ＭＳ Ｐゴシック" charset="-128"/>
              </a:rPr>
              <a:t>Solving</a:t>
            </a:r>
            <a:r>
              <a:rPr lang="pt-PT" altLang="ja-JP" sz="5400" b="1" dirty="0">
                <a:ea typeface="ＭＳ Ｐゴシック" charset="-128"/>
              </a:rPr>
              <a:t> (</a:t>
            </a:r>
            <a:r>
              <a:rPr lang="pt-PT" altLang="ja-JP" sz="5400" b="1" dirty="0" err="1">
                <a:ea typeface="ＭＳ Ｐゴシック" charset="-128"/>
              </a:rPr>
              <a:t>Eight</a:t>
            </a:r>
            <a:r>
              <a:rPr lang="pt-PT" altLang="ja-JP" sz="5400" b="1" dirty="0">
                <a:ea typeface="ＭＳ Ｐゴシック" charset="-128"/>
              </a:rPr>
              <a:t> Disciplines)</a:t>
            </a:r>
            <a:endParaRPr lang="pt-PT" sz="5400" dirty="0"/>
          </a:p>
        </p:txBody>
      </p:sp>
      <p:sp>
        <p:nvSpPr>
          <p:cNvPr id="3" name="Content Placeholder 2"/>
          <p:cNvSpPr>
            <a:spLocks noGrp="1"/>
          </p:cNvSpPr>
          <p:nvPr>
            <p:ph idx="1"/>
          </p:nvPr>
        </p:nvSpPr>
        <p:spPr/>
        <p:txBody>
          <a:bodyPr>
            <a:normAutofit lnSpcReduction="10000"/>
          </a:bodyPr>
          <a:lstStyle/>
          <a:p>
            <a:pPr algn="just">
              <a:lnSpc>
                <a:spcPct val="80000"/>
              </a:lnSpc>
            </a:pPr>
            <a:r>
              <a:rPr lang="pt-PT" altLang="pt-PT" sz="2400" b="1" dirty="0" smtClean="0"/>
              <a:t>Steps in 8D </a:t>
            </a:r>
            <a:r>
              <a:rPr lang="pt-PT" altLang="pt-PT" sz="2400" b="1" dirty="0" err="1" smtClean="0"/>
              <a:t>Problem</a:t>
            </a:r>
            <a:r>
              <a:rPr lang="pt-PT" altLang="pt-PT" sz="2400" b="1" dirty="0" smtClean="0"/>
              <a:t> </a:t>
            </a:r>
            <a:r>
              <a:rPr lang="pt-PT" altLang="pt-PT" sz="2400" b="1" dirty="0" err="1" smtClean="0"/>
              <a:t>Solving</a:t>
            </a:r>
            <a:r>
              <a:rPr lang="pt-PT" altLang="pt-PT" sz="2400" b="1" dirty="0" smtClean="0"/>
              <a:t>. </a:t>
            </a:r>
            <a:r>
              <a:rPr lang="pt-PT" altLang="pt-PT" sz="2400" b="1" dirty="0" err="1" smtClean="0"/>
              <a:t>Process</a:t>
            </a:r>
            <a:endParaRPr lang="pt-PT" altLang="pt-PT" sz="2400" b="1" dirty="0" smtClean="0"/>
          </a:p>
          <a:p>
            <a:pPr algn="just">
              <a:lnSpc>
                <a:spcPct val="80000"/>
              </a:lnSpc>
            </a:pPr>
            <a:r>
              <a:rPr lang="pt-PT" altLang="pt-PT" sz="2400" b="1" dirty="0" smtClean="0"/>
              <a:t>Prepare </a:t>
            </a:r>
            <a:r>
              <a:rPr lang="pt-PT" altLang="pt-PT" sz="2400" b="1" dirty="0" err="1" smtClean="0"/>
              <a:t>and</a:t>
            </a:r>
            <a:r>
              <a:rPr lang="pt-PT" altLang="pt-PT" sz="2400" b="1" dirty="0" smtClean="0"/>
              <a:t> </a:t>
            </a:r>
            <a:r>
              <a:rPr lang="pt-PT" altLang="pt-PT" sz="2400" b="1" dirty="0" err="1" smtClean="0"/>
              <a:t>Create</a:t>
            </a:r>
            <a:r>
              <a:rPr lang="pt-PT" altLang="pt-PT" sz="2400" b="1" dirty="0" smtClean="0"/>
              <a:t> </a:t>
            </a:r>
            <a:r>
              <a:rPr lang="pt-PT" altLang="pt-PT" sz="2400" b="1" dirty="0" err="1" smtClean="0"/>
              <a:t>Awareness</a:t>
            </a:r>
            <a:r>
              <a:rPr lang="pt-PT" altLang="pt-PT" sz="2400" dirty="0" smtClean="0"/>
              <a:t>. </a:t>
            </a:r>
            <a:r>
              <a:rPr lang="pt-PT" altLang="pt-PT" sz="2400" dirty="0" err="1" smtClean="0"/>
              <a:t>First</a:t>
            </a:r>
            <a:r>
              <a:rPr lang="pt-PT" altLang="pt-PT" sz="2400" dirty="0" smtClean="0"/>
              <a:t>, </a:t>
            </a:r>
            <a:r>
              <a:rPr lang="pt-PT" altLang="pt-PT" sz="2400" dirty="0" err="1" smtClean="0"/>
              <a:t>you</a:t>
            </a:r>
            <a:r>
              <a:rPr lang="pt-PT" altLang="pt-PT" sz="2400" dirty="0" smtClean="0"/>
              <a:t> </a:t>
            </a:r>
            <a:r>
              <a:rPr lang="pt-PT" altLang="pt-PT" sz="2400" dirty="0" err="1" smtClean="0"/>
              <a:t>need</a:t>
            </a:r>
            <a:r>
              <a:rPr lang="pt-PT" altLang="pt-PT" sz="2400" dirty="0" smtClean="0"/>
              <a:t> to prepare for 8D. </a:t>
            </a:r>
            <a:r>
              <a:rPr lang="pt-PT" altLang="pt-PT" sz="2400" dirty="0" err="1" smtClean="0"/>
              <a:t>Not</a:t>
            </a:r>
            <a:r>
              <a:rPr lang="pt-PT" altLang="pt-PT" sz="2400" dirty="0" smtClean="0"/>
              <a:t> </a:t>
            </a:r>
            <a:r>
              <a:rPr lang="pt-PT" altLang="pt-PT" sz="2400" dirty="0" err="1" smtClean="0"/>
              <a:t>every</a:t>
            </a:r>
            <a:r>
              <a:rPr lang="pt-PT" altLang="pt-PT" sz="2400" dirty="0" smtClean="0"/>
              <a:t> </a:t>
            </a:r>
            <a:r>
              <a:rPr lang="pt-PT" altLang="pt-PT" sz="2400" dirty="0" err="1" smtClean="0"/>
              <a:t>problem</a:t>
            </a:r>
            <a:r>
              <a:rPr lang="pt-PT" altLang="pt-PT" sz="2400" dirty="0" smtClean="0"/>
              <a:t> warrants/</a:t>
            </a:r>
            <a:r>
              <a:rPr lang="pt-PT" altLang="pt-PT" sz="2400" dirty="0" err="1" smtClean="0"/>
              <a:t>requires</a:t>
            </a:r>
            <a:r>
              <a:rPr lang="pt-PT" altLang="pt-PT" sz="2400" dirty="0" smtClean="0"/>
              <a:t> </a:t>
            </a:r>
            <a:r>
              <a:rPr lang="pt-PT" altLang="pt-PT" sz="2400" dirty="0" err="1" smtClean="0"/>
              <a:t>an</a:t>
            </a:r>
            <a:r>
              <a:rPr lang="pt-PT" altLang="pt-PT" sz="2400" dirty="0" smtClean="0"/>
              <a:t> 8D. Also, 8D </a:t>
            </a:r>
            <a:r>
              <a:rPr lang="pt-PT" altLang="pt-PT" sz="2400" dirty="0" err="1" smtClean="0"/>
              <a:t>is</a:t>
            </a:r>
            <a:r>
              <a:rPr lang="pt-PT" altLang="pt-PT" sz="2400" dirty="0" smtClean="0"/>
              <a:t> a </a:t>
            </a:r>
            <a:r>
              <a:rPr lang="pt-PT" altLang="pt-PT" sz="2400" dirty="0" err="1" smtClean="0"/>
              <a:t>fact-based</a:t>
            </a:r>
            <a:r>
              <a:rPr lang="pt-PT" altLang="pt-PT" sz="2400" dirty="0" smtClean="0"/>
              <a:t> </a:t>
            </a:r>
            <a:r>
              <a:rPr lang="pt-PT" altLang="pt-PT" sz="2400" dirty="0" err="1" smtClean="0"/>
              <a:t>problem-solving</a:t>
            </a:r>
            <a:r>
              <a:rPr lang="pt-PT" altLang="pt-PT" sz="2400" dirty="0" smtClean="0"/>
              <a:t> </a:t>
            </a:r>
            <a:r>
              <a:rPr lang="pt-PT" altLang="pt-PT" sz="2400" dirty="0" err="1" smtClean="0"/>
              <a:t>process</a:t>
            </a:r>
            <a:r>
              <a:rPr lang="pt-PT" altLang="pt-PT" sz="2400" dirty="0" smtClean="0"/>
              <a:t> </a:t>
            </a:r>
            <a:r>
              <a:rPr lang="pt-PT" altLang="pt-PT" sz="2400" dirty="0" err="1" smtClean="0"/>
              <a:t>involving</a:t>
            </a:r>
            <a:r>
              <a:rPr lang="pt-PT" altLang="pt-PT" sz="2400" dirty="0" smtClean="0"/>
              <a:t> some </a:t>
            </a:r>
            <a:r>
              <a:rPr lang="pt-PT" altLang="pt-PT" sz="2400" dirty="0" err="1" smtClean="0"/>
              <a:t>specialized</a:t>
            </a:r>
            <a:r>
              <a:rPr lang="pt-PT" altLang="pt-PT" sz="2400" dirty="0" smtClean="0"/>
              <a:t> </a:t>
            </a:r>
            <a:r>
              <a:rPr lang="pt-PT" altLang="pt-PT" sz="2400" dirty="0" err="1" smtClean="0"/>
              <a:t>skills</a:t>
            </a:r>
            <a:r>
              <a:rPr lang="pt-PT" altLang="pt-PT" sz="2400" dirty="0" smtClean="0"/>
              <a:t> </a:t>
            </a:r>
            <a:r>
              <a:rPr lang="pt-PT" altLang="pt-PT" sz="2400" dirty="0" err="1" smtClean="0"/>
              <a:t>and</a:t>
            </a:r>
            <a:r>
              <a:rPr lang="pt-PT" altLang="pt-PT" sz="2400" dirty="0" smtClean="0"/>
              <a:t> a </a:t>
            </a:r>
            <a:r>
              <a:rPr lang="pt-PT" altLang="pt-PT" sz="2400" dirty="0" err="1" smtClean="0"/>
              <a:t>culture</a:t>
            </a:r>
            <a:r>
              <a:rPr lang="pt-PT" altLang="pt-PT" sz="2400" dirty="0" smtClean="0"/>
              <a:t> </a:t>
            </a:r>
            <a:r>
              <a:rPr lang="pt-PT" altLang="pt-PT" sz="2400" dirty="0" err="1" smtClean="0"/>
              <a:t>that</a:t>
            </a:r>
            <a:r>
              <a:rPr lang="pt-PT" altLang="pt-PT" sz="2400" dirty="0" smtClean="0"/>
              <a:t> </a:t>
            </a:r>
            <a:r>
              <a:rPr lang="pt-PT" altLang="pt-PT" sz="2400" dirty="0" err="1" smtClean="0"/>
              <a:t>favors</a:t>
            </a:r>
            <a:r>
              <a:rPr lang="pt-PT" altLang="pt-PT" sz="2400" dirty="0" smtClean="0"/>
              <a:t> </a:t>
            </a:r>
            <a:r>
              <a:rPr lang="pt-PT" altLang="pt-PT" sz="2400" dirty="0" err="1" smtClean="0"/>
              <a:t>continuous</a:t>
            </a:r>
            <a:r>
              <a:rPr lang="pt-PT" altLang="pt-PT" sz="2400" dirty="0" smtClean="0"/>
              <a:t> </a:t>
            </a:r>
            <a:r>
              <a:rPr lang="pt-PT" altLang="pt-PT" sz="2400" dirty="0" err="1" smtClean="0"/>
              <a:t>improvement</a:t>
            </a:r>
            <a:r>
              <a:rPr lang="pt-PT" altLang="pt-PT" sz="2400" dirty="0" smtClean="0"/>
              <a:t>. </a:t>
            </a:r>
            <a:r>
              <a:rPr lang="pt-PT" altLang="pt-PT" sz="2400" dirty="0" err="1" smtClean="0"/>
              <a:t>There</a:t>
            </a:r>
            <a:r>
              <a:rPr lang="pt-PT" altLang="pt-PT" sz="2400" dirty="0" smtClean="0"/>
              <a:t> </a:t>
            </a:r>
            <a:r>
              <a:rPr lang="pt-PT" altLang="pt-PT" sz="2400" dirty="0" err="1" smtClean="0"/>
              <a:t>may</a:t>
            </a:r>
            <a:r>
              <a:rPr lang="pt-PT" altLang="pt-PT" sz="2400" dirty="0" smtClean="0"/>
              <a:t> </a:t>
            </a:r>
            <a:r>
              <a:rPr lang="pt-PT" altLang="pt-PT" sz="2400" dirty="0" err="1" smtClean="0"/>
              <a:t>be</a:t>
            </a:r>
            <a:r>
              <a:rPr lang="pt-PT" altLang="pt-PT" sz="2400" dirty="0" smtClean="0"/>
              <a:t> some </a:t>
            </a:r>
            <a:r>
              <a:rPr lang="pt-PT" altLang="pt-PT" sz="2400" dirty="0" err="1" smtClean="0"/>
              <a:t>education</a:t>
            </a:r>
            <a:r>
              <a:rPr lang="pt-PT" altLang="pt-PT" sz="2400" dirty="0" smtClean="0"/>
              <a:t> </a:t>
            </a:r>
            <a:r>
              <a:rPr lang="pt-PT" altLang="pt-PT" sz="2400" dirty="0" err="1" smtClean="0"/>
              <a:t>and</a:t>
            </a:r>
            <a:r>
              <a:rPr lang="pt-PT" altLang="pt-PT" sz="2400" dirty="0" smtClean="0"/>
              <a:t> training </a:t>
            </a:r>
            <a:r>
              <a:rPr lang="pt-PT" altLang="pt-PT" sz="2400" dirty="0" err="1" smtClean="0"/>
              <a:t>required</a:t>
            </a:r>
            <a:r>
              <a:rPr lang="pt-PT" altLang="pt-PT" sz="2400" dirty="0" smtClean="0"/>
              <a:t> </a:t>
            </a:r>
            <a:r>
              <a:rPr lang="pt-PT" altLang="pt-PT" sz="2400" dirty="0" err="1" smtClean="0"/>
              <a:t>before</a:t>
            </a:r>
            <a:r>
              <a:rPr lang="pt-PT" altLang="pt-PT" sz="2400" dirty="0" smtClean="0"/>
              <a:t> 8D </a:t>
            </a:r>
            <a:r>
              <a:rPr lang="pt-PT" altLang="pt-PT" sz="2400" dirty="0" err="1" smtClean="0"/>
              <a:t>will</a:t>
            </a:r>
            <a:r>
              <a:rPr lang="pt-PT" altLang="pt-PT" sz="2400" dirty="0" smtClean="0"/>
              <a:t> </a:t>
            </a:r>
            <a:r>
              <a:rPr lang="pt-PT" altLang="pt-PT" sz="2400" dirty="0" err="1" smtClean="0"/>
              <a:t>work</a:t>
            </a:r>
            <a:r>
              <a:rPr lang="pt-PT" altLang="pt-PT" sz="2400" dirty="0" smtClean="0"/>
              <a:t> </a:t>
            </a:r>
            <a:r>
              <a:rPr lang="pt-PT" altLang="pt-PT" sz="2400" dirty="0" err="1" smtClean="0"/>
              <a:t>effectively</a:t>
            </a:r>
            <a:r>
              <a:rPr lang="pt-PT" altLang="pt-PT" sz="2400" dirty="0" smtClean="0"/>
              <a:t> in </a:t>
            </a:r>
            <a:r>
              <a:rPr lang="pt-PT" altLang="pt-PT" sz="2400" dirty="0" err="1" smtClean="0"/>
              <a:t>an</a:t>
            </a:r>
            <a:r>
              <a:rPr lang="pt-PT" altLang="pt-PT" sz="2400" dirty="0" smtClean="0"/>
              <a:t> </a:t>
            </a:r>
            <a:r>
              <a:rPr lang="pt-PT" altLang="pt-PT" sz="2400" dirty="0" err="1" smtClean="0"/>
              <a:t>organization</a:t>
            </a:r>
            <a:r>
              <a:rPr lang="pt-PT" altLang="pt-PT" sz="2400" dirty="0" smtClean="0"/>
              <a:t>. </a:t>
            </a:r>
            <a:endParaRPr lang="pt-PT" altLang="pt-PT" sz="2400" b="1" dirty="0" smtClean="0"/>
          </a:p>
          <a:p>
            <a:pPr algn="just">
              <a:lnSpc>
                <a:spcPct val="80000"/>
              </a:lnSpc>
            </a:pPr>
            <a:r>
              <a:rPr lang="pt-PT" altLang="pt-PT" sz="2400" b="1" dirty="0" smtClean="0"/>
              <a:t>D1</a:t>
            </a:r>
            <a:r>
              <a:rPr lang="pt-PT" altLang="pt-PT" sz="2400" dirty="0" smtClean="0"/>
              <a:t>. </a:t>
            </a:r>
            <a:r>
              <a:rPr lang="pt-PT" altLang="pt-PT" sz="2400" b="1" dirty="0" err="1" smtClean="0"/>
              <a:t>Establish</a:t>
            </a:r>
            <a:r>
              <a:rPr lang="pt-PT" altLang="pt-PT" sz="2400" b="1" dirty="0" smtClean="0"/>
              <a:t> </a:t>
            </a:r>
            <a:r>
              <a:rPr lang="pt-PT" altLang="pt-PT" sz="2400" b="1" dirty="0" err="1" smtClean="0"/>
              <a:t>the</a:t>
            </a:r>
            <a:r>
              <a:rPr lang="pt-PT" altLang="pt-PT" sz="2400" b="1" dirty="0" smtClean="0"/>
              <a:t> Team</a:t>
            </a:r>
            <a:r>
              <a:rPr lang="pt-PT" altLang="pt-PT" sz="2400" dirty="0" smtClean="0"/>
              <a:t>. </a:t>
            </a:r>
            <a:r>
              <a:rPr lang="pt-PT" altLang="pt-PT" sz="2400" dirty="0" err="1" smtClean="0"/>
              <a:t>Assemble</a:t>
            </a:r>
            <a:r>
              <a:rPr lang="pt-PT" altLang="pt-PT" sz="2400" dirty="0" smtClean="0"/>
              <a:t> a cross-</a:t>
            </a:r>
            <a:r>
              <a:rPr lang="pt-PT" altLang="pt-PT" sz="2400" dirty="0" err="1" smtClean="0"/>
              <a:t>functional</a:t>
            </a:r>
            <a:r>
              <a:rPr lang="pt-PT" altLang="pt-PT" sz="2400" dirty="0" smtClean="0"/>
              <a:t> team (</a:t>
            </a:r>
            <a:r>
              <a:rPr lang="pt-PT" altLang="pt-PT" sz="2400" dirty="0" err="1" smtClean="0"/>
              <a:t>with</a:t>
            </a:r>
            <a:r>
              <a:rPr lang="pt-PT" altLang="pt-PT" sz="2400" dirty="0" smtClean="0"/>
              <a:t> </a:t>
            </a:r>
            <a:r>
              <a:rPr lang="pt-PT" altLang="pt-PT" sz="2400" dirty="0" err="1" smtClean="0"/>
              <a:t>an</a:t>
            </a:r>
            <a:r>
              <a:rPr lang="pt-PT" altLang="pt-PT" sz="2400" dirty="0" smtClean="0"/>
              <a:t> </a:t>
            </a:r>
            <a:r>
              <a:rPr lang="pt-PT" altLang="pt-PT" sz="2400" dirty="0" err="1" smtClean="0"/>
              <a:t>effective</a:t>
            </a:r>
            <a:r>
              <a:rPr lang="pt-PT" altLang="pt-PT" sz="2400" dirty="0" smtClean="0"/>
              <a:t> team leader) </a:t>
            </a:r>
            <a:r>
              <a:rPr lang="pt-PT" altLang="pt-PT" sz="2400" dirty="0" err="1" smtClean="0"/>
              <a:t>that</a:t>
            </a:r>
            <a:r>
              <a:rPr lang="pt-PT" altLang="pt-PT" sz="2400" dirty="0" smtClean="0"/>
              <a:t> </a:t>
            </a:r>
            <a:r>
              <a:rPr lang="pt-PT" altLang="pt-PT" sz="2400" dirty="0" err="1" smtClean="0"/>
              <a:t>has</a:t>
            </a:r>
            <a:r>
              <a:rPr lang="pt-PT" altLang="pt-PT" sz="2400" dirty="0" smtClean="0"/>
              <a:t> </a:t>
            </a:r>
            <a:r>
              <a:rPr lang="pt-PT" altLang="pt-PT" sz="2400" dirty="0" err="1" smtClean="0"/>
              <a:t>the</a:t>
            </a:r>
            <a:r>
              <a:rPr lang="pt-PT" altLang="pt-PT" sz="2400" dirty="0" smtClean="0"/>
              <a:t> </a:t>
            </a:r>
            <a:r>
              <a:rPr lang="pt-PT" altLang="pt-PT" sz="2400" dirty="0" err="1" smtClean="0"/>
              <a:t>knowledge</a:t>
            </a:r>
            <a:r>
              <a:rPr lang="pt-PT" altLang="pt-PT" sz="2400" dirty="0" smtClean="0"/>
              <a:t>, time, </a:t>
            </a:r>
            <a:r>
              <a:rPr lang="pt-PT" altLang="pt-PT" sz="2400" dirty="0" err="1" smtClean="0"/>
              <a:t>authority</a:t>
            </a:r>
            <a:r>
              <a:rPr lang="pt-PT" altLang="pt-PT" sz="2400" dirty="0" smtClean="0"/>
              <a:t> </a:t>
            </a:r>
            <a:r>
              <a:rPr lang="pt-PT" altLang="pt-PT" sz="2400" dirty="0" err="1" smtClean="0"/>
              <a:t>and</a:t>
            </a:r>
            <a:r>
              <a:rPr lang="pt-PT" altLang="pt-PT" sz="2400" dirty="0" smtClean="0"/>
              <a:t> </a:t>
            </a:r>
            <a:r>
              <a:rPr lang="pt-PT" altLang="pt-PT" sz="2400" dirty="0" err="1" smtClean="0"/>
              <a:t>skill</a:t>
            </a:r>
            <a:r>
              <a:rPr lang="pt-PT" altLang="pt-PT" sz="2400" dirty="0" smtClean="0"/>
              <a:t> to solve </a:t>
            </a:r>
            <a:r>
              <a:rPr lang="pt-PT" altLang="pt-PT" sz="2400" dirty="0" err="1" smtClean="0"/>
              <a:t>the</a:t>
            </a:r>
            <a:r>
              <a:rPr lang="pt-PT" altLang="pt-PT" sz="2400" dirty="0" smtClean="0"/>
              <a:t> </a:t>
            </a:r>
            <a:r>
              <a:rPr lang="pt-PT" altLang="pt-PT" sz="2400" dirty="0" err="1" smtClean="0"/>
              <a:t>problem</a:t>
            </a:r>
            <a:r>
              <a:rPr lang="pt-PT" altLang="pt-PT" sz="2400" dirty="0" smtClean="0"/>
              <a:t> </a:t>
            </a:r>
            <a:r>
              <a:rPr lang="pt-PT" altLang="pt-PT" sz="2400" dirty="0" err="1" smtClean="0"/>
              <a:t>and</a:t>
            </a:r>
            <a:r>
              <a:rPr lang="pt-PT" altLang="pt-PT" sz="2400" dirty="0" smtClean="0"/>
              <a:t> </a:t>
            </a:r>
            <a:r>
              <a:rPr lang="pt-PT" altLang="pt-PT" sz="2400" dirty="0" err="1" smtClean="0"/>
              <a:t>implement</a:t>
            </a:r>
            <a:r>
              <a:rPr lang="pt-PT" altLang="pt-PT" sz="2400" dirty="0" smtClean="0"/>
              <a:t> </a:t>
            </a:r>
            <a:r>
              <a:rPr lang="pt-PT" altLang="pt-PT" sz="2400" dirty="0" err="1" smtClean="0"/>
              <a:t>corrective</a:t>
            </a:r>
            <a:r>
              <a:rPr lang="pt-PT" altLang="pt-PT" sz="2400" dirty="0" smtClean="0"/>
              <a:t> </a:t>
            </a:r>
            <a:r>
              <a:rPr lang="pt-PT" altLang="pt-PT" sz="2400" dirty="0" err="1" smtClean="0"/>
              <a:t>actions</a:t>
            </a:r>
            <a:r>
              <a:rPr lang="pt-PT" altLang="pt-PT" sz="2400" dirty="0" smtClean="0"/>
              <a:t>. </a:t>
            </a:r>
            <a:r>
              <a:rPr lang="pt-PT" altLang="pt-PT" sz="2400" dirty="0" err="1" smtClean="0"/>
              <a:t>And</a:t>
            </a:r>
            <a:r>
              <a:rPr lang="pt-PT" altLang="pt-PT" sz="2400" dirty="0" smtClean="0"/>
              <a:t> set </a:t>
            </a:r>
            <a:r>
              <a:rPr lang="pt-PT" altLang="pt-PT" sz="2400" dirty="0" err="1" smtClean="0"/>
              <a:t>the</a:t>
            </a:r>
            <a:r>
              <a:rPr lang="pt-PT" altLang="pt-PT" sz="2400" dirty="0" smtClean="0"/>
              <a:t> </a:t>
            </a:r>
            <a:r>
              <a:rPr lang="pt-PT" altLang="pt-PT" sz="2400" dirty="0" err="1" smtClean="0"/>
              <a:t>structure</a:t>
            </a:r>
            <a:r>
              <a:rPr lang="pt-PT" altLang="pt-PT" sz="2400" dirty="0" smtClean="0"/>
              <a:t>, </a:t>
            </a:r>
            <a:r>
              <a:rPr lang="pt-PT" altLang="pt-PT" sz="2400" dirty="0" err="1" smtClean="0"/>
              <a:t>goals</a:t>
            </a:r>
            <a:r>
              <a:rPr lang="pt-PT" altLang="pt-PT" sz="2400" dirty="0" smtClean="0"/>
              <a:t>, roles, </a:t>
            </a:r>
            <a:r>
              <a:rPr lang="pt-PT" altLang="pt-PT" sz="2400" dirty="0" err="1" smtClean="0"/>
              <a:t>procedures</a:t>
            </a:r>
            <a:r>
              <a:rPr lang="pt-PT" altLang="pt-PT" sz="2400" dirty="0" smtClean="0"/>
              <a:t> </a:t>
            </a:r>
            <a:r>
              <a:rPr lang="pt-PT" altLang="pt-PT" sz="2400" dirty="0" err="1" smtClean="0"/>
              <a:t>and</a:t>
            </a:r>
            <a:r>
              <a:rPr lang="pt-PT" altLang="pt-PT" sz="2400" dirty="0" smtClean="0"/>
              <a:t> </a:t>
            </a:r>
            <a:r>
              <a:rPr lang="pt-PT" altLang="pt-PT" sz="2400" dirty="0" err="1" smtClean="0"/>
              <a:t>relationships</a:t>
            </a:r>
            <a:r>
              <a:rPr lang="pt-PT" altLang="pt-PT" sz="2400" dirty="0" smtClean="0"/>
              <a:t> to </a:t>
            </a:r>
            <a:r>
              <a:rPr lang="pt-PT" altLang="pt-PT" sz="2400" dirty="0" err="1" smtClean="0"/>
              <a:t>establish</a:t>
            </a:r>
            <a:r>
              <a:rPr lang="pt-PT" altLang="pt-PT" sz="2400" dirty="0" smtClean="0"/>
              <a:t> </a:t>
            </a:r>
            <a:r>
              <a:rPr lang="pt-PT" altLang="pt-PT" sz="2400" dirty="0" err="1" smtClean="0"/>
              <a:t>an</a:t>
            </a:r>
            <a:r>
              <a:rPr lang="pt-PT" altLang="pt-PT" sz="2400" dirty="0" smtClean="0"/>
              <a:t> </a:t>
            </a:r>
            <a:r>
              <a:rPr lang="pt-PT" altLang="pt-PT" sz="2400" dirty="0" err="1" smtClean="0"/>
              <a:t>effective</a:t>
            </a:r>
            <a:r>
              <a:rPr lang="pt-PT" altLang="pt-PT" sz="2400" dirty="0" smtClean="0"/>
              <a:t> team.</a:t>
            </a:r>
            <a:endParaRPr lang="pt-PT" altLang="pt-PT" sz="2400" b="1" dirty="0" smtClean="0"/>
          </a:p>
          <a:p>
            <a:endParaRPr lang="pt-PT" dirty="0"/>
          </a:p>
        </p:txBody>
      </p:sp>
    </p:spTree>
    <p:extLst>
      <p:ext uri="{BB962C8B-B14F-4D97-AF65-F5344CB8AC3E}">
        <p14:creationId xmlns:p14="http://schemas.microsoft.com/office/powerpoint/2010/main" val="4099905480"/>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2"/>
          <p:cNvSpPr>
            <a:spLocks noGrp="1" noChangeArrowheads="1"/>
          </p:cNvSpPr>
          <p:nvPr>
            <p:ph type="title"/>
          </p:nvPr>
        </p:nvSpPr>
        <p:spPr/>
        <p:txBody>
          <a:bodyPr>
            <a:noAutofit/>
          </a:bodyPr>
          <a:lstStyle/>
          <a:p>
            <a:pPr algn="ctr" eaLnBrk="1" hangingPunct="1">
              <a:defRPr/>
            </a:pPr>
            <a:r>
              <a:rPr lang="pt-PT" altLang="ja-JP" sz="5400" b="1" dirty="0" smtClean="0">
                <a:ea typeface="ＭＳ Ｐゴシック" charset="-128"/>
              </a:rPr>
              <a:t>8D </a:t>
            </a:r>
            <a:r>
              <a:rPr lang="pt-PT" altLang="ja-JP" sz="5400" b="1" dirty="0" err="1" smtClean="0">
                <a:ea typeface="ＭＳ Ｐゴシック" charset="-128"/>
              </a:rPr>
              <a:t>Problem</a:t>
            </a:r>
            <a:r>
              <a:rPr lang="pt-PT" altLang="ja-JP" sz="5400" b="1" dirty="0" smtClean="0">
                <a:ea typeface="ＭＳ Ｐゴシック" charset="-128"/>
              </a:rPr>
              <a:t> </a:t>
            </a:r>
            <a:r>
              <a:rPr lang="pt-PT" altLang="ja-JP" sz="5400" b="1" dirty="0" err="1" smtClean="0">
                <a:ea typeface="ＭＳ Ｐゴシック" charset="-128"/>
              </a:rPr>
              <a:t>Solving</a:t>
            </a:r>
            <a:r>
              <a:rPr lang="pt-PT" altLang="ja-JP" sz="5400" b="1" dirty="0" smtClean="0">
                <a:ea typeface="ＭＳ Ｐゴシック" charset="-128"/>
              </a:rPr>
              <a:t> (</a:t>
            </a:r>
            <a:r>
              <a:rPr lang="pt-PT" altLang="ja-JP" sz="5400" b="1" dirty="0" err="1" smtClean="0">
                <a:ea typeface="ＭＳ Ｐゴシック" charset="-128"/>
              </a:rPr>
              <a:t>Eight</a:t>
            </a:r>
            <a:r>
              <a:rPr lang="pt-PT" altLang="ja-JP" sz="5400" b="1" dirty="0" smtClean="0">
                <a:ea typeface="ＭＳ Ｐゴシック" charset="-128"/>
              </a:rPr>
              <a:t> Disciplines)</a:t>
            </a:r>
            <a:endParaRPr lang="pt-PT" sz="5400" b="1" dirty="0" smtClean="0">
              <a:ea typeface="ＭＳ Ｐゴシック" charset="-128"/>
            </a:endParaRPr>
          </a:p>
        </p:txBody>
      </p:sp>
      <p:sp>
        <p:nvSpPr>
          <p:cNvPr id="107523" name="Rectangle 3"/>
          <p:cNvSpPr>
            <a:spLocks noGrp="1" noChangeArrowheads="1"/>
          </p:cNvSpPr>
          <p:nvPr>
            <p:ph idx="1"/>
          </p:nvPr>
        </p:nvSpPr>
        <p:spPr/>
        <p:txBody>
          <a:bodyPr>
            <a:noAutofit/>
          </a:bodyPr>
          <a:lstStyle/>
          <a:p>
            <a:pPr algn="just" eaLnBrk="1" hangingPunct="1">
              <a:lnSpc>
                <a:spcPct val="80000"/>
              </a:lnSpc>
            </a:pPr>
            <a:endParaRPr lang="pt-PT" altLang="pt-PT" sz="2400" b="1" dirty="0" smtClean="0"/>
          </a:p>
          <a:p>
            <a:pPr algn="just" eaLnBrk="1" hangingPunct="1">
              <a:lnSpc>
                <a:spcPct val="80000"/>
              </a:lnSpc>
            </a:pPr>
            <a:r>
              <a:rPr lang="pt-PT" altLang="pt-PT" sz="2400" b="1" dirty="0" smtClean="0"/>
              <a:t>D2</a:t>
            </a:r>
            <a:r>
              <a:rPr lang="pt-PT" altLang="pt-PT" sz="2400" dirty="0" smtClean="0"/>
              <a:t>. </a:t>
            </a:r>
            <a:r>
              <a:rPr lang="pt-PT" altLang="pt-PT" sz="2400" b="1" dirty="0" err="1" smtClean="0"/>
              <a:t>Describe</a:t>
            </a:r>
            <a:r>
              <a:rPr lang="pt-PT" altLang="pt-PT" sz="2400" b="1" dirty="0" smtClean="0"/>
              <a:t> </a:t>
            </a:r>
            <a:r>
              <a:rPr lang="pt-PT" altLang="pt-PT" sz="2400" b="1" dirty="0" err="1" smtClean="0"/>
              <a:t>the</a:t>
            </a:r>
            <a:r>
              <a:rPr lang="pt-PT" altLang="pt-PT" sz="2400" b="1" dirty="0" smtClean="0"/>
              <a:t> </a:t>
            </a:r>
            <a:r>
              <a:rPr lang="pt-PT" altLang="pt-PT" sz="2400" b="1" dirty="0" err="1" smtClean="0"/>
              <a:t>Problem</a:t>
            </a:r>
            <a:r>
              <a:rPr lang="pt-PT" altLang="pt-PT" sz="2400" dirty="0" smtClean="0"/>
              <a:t>. Define </a:t>
            </a:r>
            <a:r>
              <a:rPr lang="pt-PT" altLang="pt-PT" sz="2400" dirty="0" err="1" smtClean="0"/>
              <a:t>the</a:t>
            </a:r>
            <a:r>
              <a:rPr lang="pt-PT" altLang="pt-PT" sz="2400" dirty="0" smtClean="0"/>
              <a:t> </a:t>
            </a:r>
            <a:r>
              <a:rPr lang="pt-PT" altLang="pt-PT" sz="2400" dirty="0" err="1" smtClean="0"/>
              <a:t>problem</a:t>
            </a:r>
            <a:r>
              <a:rPr lang="pt-PT" altLang="pt-PT" sz="2400" dirty="0" smtClean="0"/>
              <a:t> in </a:t>
            </a:r>
            <a:r>
              <a:rPr lang="pt-PT" altLang="pt-PT" sz="2400" dirty="0" err="1" smtClean="0"/>
              <a:t>measurable</a:t>
            </a:r>
            <a:r>
              <a:rPr lang="pt-PT" altLang="pt-PT" sz="2400" dirty="0" smtClean="0"/>
              <a:t> </a:t>
            </a:r>
            <a:r>
              <a:rPr lang="pt-PT" altLang="pt-PT" sz="2400" dirty="0" err="1" smtClean="0"/>
              <a:t>terms</a:t>
            </a:r>
            <a:r>
              <a:rPr lang="pt-PT" altLang="pt-PT" sz="2400" dirty="0" smtClean="0"/>
              <a:t>. </a:t>
            </a:r>
            <a:r>
              <a:rPr lang="pt-PT" altLang="pt-PT" sz="2400" dirty="0" err="1" smtClean="0"/>
              <a:t>Specify</a:t>
            </a:r>
            <a:r>
              <a:rPr lang="pt-PT" altLang="pt-PT" sz="2400" dirty="0" smtClean="0"/>
              <a:t> </a:t>
            </a:r>
            <a:r>
              <a:rPr lang="pt-PT" altLang="pt-PT" sz="2400" dirty="0" err="1" smtClean="0"/>
              <a:t>the</a:t>
            </a:r>
            <a:r>
              <a:rPr lang="pt-PT" altLang="pt-PT" sz="2400" dirty="0" smtClean="0"/>
              <a:t> </a:t>
            </a:r>
            <a:r>
              <a:rPr lang="pt-PT" altLang="pt-PT" sz="2400" dirty="0" err="1" smtClean="0"/>
              <a:t>internal</a:t>
            </a:r>
            <a:r>
              <a:rPr lang="pt-PT" altLang="pt-PT" sz="2400" dirty="0" smtClean="0"/>
              <a:t> </a:t>
            </a:r>
            <a:r>
              <a:rPr lang="pt-PT" altLang="pt-PT" sz="2400" dirty="0" err="1" smtClean="0"/>
              <a:t>or</a:t>
            </a:r>
            <a:r>
              <a:rPr lang="pt-PT" altLang="pt-PT" sz="2400" dirty="0" smtClean="0"/>
              <a:t> </a:t>
            </a:r>
            <a:r>
              <a:rPr lang="pt-PT" altLang="pt-PT" sz="2400" dirty="0" err="1" smtClean="0"/>
              <a:t>external</a:t>
            </a:r>
            <a:r>
              <a:rPr lang="pt-PT" altLang="pt-PT" sz="2400" dirty="0" smtClean="0"/>
              <a:t> </a:t>
            </a:r>
            <a:r>
              <a:rPr lang="pt-PT" altLang="pt-PT" sz="2400" dirty="0" err="1" smtClean="0"/>
              <a:t>customer</a:t>
            </a:r>
            <a:r>
              <a:rPr lang="pt-PT" altLang="pt-PT" sz="2400" dirty="0" smtClean="0"/>
              <a:t> </a:t>
            </a:r>
            <a:r>
              <a:rPr lang="pt-PT" altLang="pt-PT" sz="2400" dirty="0" err="1" smtClean="0"/>
              <a:t>problem</a:t>
            </a:r>
            <a:r>
              <a:rPr lang="pt-PT" altLang="pt-PT" sz="2400" dirty="0" smtClean="0"/>
              <a:t> </a:t>
            </a:r>
            <a:r>
              <a:rPr lang="pt-PT" altLang="pt-PT" sz="2400" dirty="0" err="1" smtClean="0"/>
              <a:t>by</a:t>
            </a:r>
            <a:r>
              <a:rPr lang="pt-PT" altLang="pt-PT" sz="2400" dirty="0" smtClean="0"/>
              <a:t> </a:t>
            </a:r>
            <a:r>
              <a:rPr lang="pt-PT" altLang="pt-PT" sz="2400" dirty="0" err="1" smtClean="0"/>
              <a:t>describing</a:t>
            </a:r>
            <a:r>
              <a:rPr lang="pt-PT" altLang="pt-PT" sz="2400" dirty="0" smtClean="0"/>
              <a:t> </a:t>
            </a:r>
            <a:r>
              <a:rPr lang="pt-PT" altLang="pt-PT" sz="2400" dirty="0" err="1" smtClean="0"/>
              <a:t>it</a:t>
            </a:r>
            <a:r>
              <a:rPr lang="pt-PT" altLang="pt-PT" sz="2400" dirty="0" smtClean="0"/>
              <a:t> in </a:t>
            </a:r>
            <a:r>
              <a:rPr lang="pt-PT" altLang="pt-PT" sz="2400" dirty="0" err="1" smtClean="0"/>
              <a:t>specific</a:t>
            </a:r>
            <a:r>
              <a:rPr lang="pt-PT" altLang="pt-PT" sz="2400" dirty="0" smtClean="0"/>
              <a:t>, </a:t>
            </a:r>
            <a:r>
              <a:rPr lang="pt-PT" altLang="pt-PT" sz="2400" dirty="0" err="1" smtClean="0"/>
              <a:t>quantifiable</a:t>
            </a:r>
            <a:r>
              <a:rPr lang="pt-PT" altLang="pt-PT" sz="2400" dirty="0" smtClean="0"/>
              <a:t> </a:t>
            </a:r>
            <a:r>
              <a:rPr lang="pt-PT" altLang="pt-PT" sz="2400" dirty="0" err="1" smtClean="0"/>
              <a:t>terms</a:t>
            </a:r>
            <a:r>
              <a:rPr lang="pt-PT" altLang="pt-PT" sz="2400" dirty="0" smtClean="0"/>
              <a:t>: </a:t>
            </a:r>
            <a:r>
              <a:rPr lang="pt-PT" altLang="pt-PT" sz="2400" dirty="0" err="1" smtClean="0"/>
              <a:t>Who</a:t>
            </a:r>
            <a:r>
              <a:rPr lang="pt-PT" altLang="pt-PT" sz="2400" dirty="0" smtClean="0"/>
              <a:t>, </a:t>
            </a:r>
            <a:r>
              <a:rPr lang="pt-PT" altLang="pt-PT" sz="2400" dirty="0" err="1" smtClean="0"/>
              <a:t>What</a:t>
            </a:r>
            <a:r>
              <a:rPr lang="pt-PT" altLang="pt-PT" sz="2400" dirty="0" smtClean="0"/>
              <a:t>, </a:t>
            </a:r>
            <a:r>
              <a:rPr lang="pt-PT" altLang="pt-PT" sz="2400" dirty="0" err="1" smtClean="0"/>
              <a:t>When</a:t>
            </a:r>
            <a:r>
              <a:rPr lang="pt-PT" altLang="pt-PT" sz="2400" dirty="0" smtClean="0"/>
              <a:t>, </a:t>
            </a:r>
            <a:r>
              <a:rPr lang="pt-PT" altLang="pt-PT" sz="2400" dirty="0" err="1" smtClean="0"/>
              <a:t>Where</a:t>
            </a:r>
            <a:r>
              <a:rPr lang="pt-PT" altLang="pt-PT" sz="2400" dirty="0" smtClean="0"/>
              <a:t>, </a:t>
            </a:r>
            <a:r>
              <a:rPr lang="pt-PT" altLang="pt-PT" sz="2400" dirty="0" err="1" smtClean="0"/>
              <a:t>Why</a:t>
            </a:r>
            <a:r>
              <a:rPr lang="pt-PT" altLang="pt-PT" sz="2400" dirty="0" smtClean="0"/>
              <a:t>, </a:t>
            </a:r>
            <a:r>
              <a:rPr lang="pt-PT" altLang="pt-PT" sz="2400" dirty="0" err="1" smtClean="0"/>
              <a:t>How</a:t>
            </a:r>
            <a:r>
              <a:rPr lang="pt-PT" altLang="pt-PT" sz="2400" dirty="0" smtClean="0"/>
              <a:t>, </a:t>
            </a:r>
            <a:r>
              <a:rPr lang="pt-PT" altLang="pt-PT" sz="2400" dirty="0" err="1" smtClean="0"/>
              <a:t>How</a:t>
            </a:r>
            <a:r>
              <a:rPr lang="pt-PT" altLang="pt-PT" sz="2400" dirty="0" smtClean="0"/>
              <a:t> </a:t>
            </a:r>
            <a:r>
              <a:rPr lang="pt-PT" altLang="pt-PT" sz="2400" dirty="0" err="1" smtClean="0"/>
              <a:t>many</a:t>
            </a:r>
            <a:r>
              <a:rPr lang="pt-PT" altLang="pt-PT" sz="2400" dirty="0" smtClean="0"/>
              <a:t> (</a:t>
            </a:r>
            <a:r>
              <a:rPr lang="pt-PT" altLang="pt-PT" sz="2400" b="1" dirty="0" smtClean="0"/>
              <a:t>5W2H </a:t>
            </a:r>
            <a:r>
              <a:rPr lang="pt-PT" altLang="pt-PT" sz="2400" b="1" dirty="0" err="1" smtClean="0"/>
              <a:t>Analysis</a:t>
            </a:r>
            <a:r>
              <a:rPr lang="pt-PT" altLang="pt-PT" sz="2400" dirty="0" smtClean="0"/>
              <a:t>).</a:t>
            </a:r>
            <a:endParaRPr lang="pt-PT" altLang="pt-PT" sz="2400" b="1" dirty="0" smtClean="0"/>
          </a:p>
          <a:p>
            <a:pPr algn="just" eaLnBrk="1" hangingPunct="1">
              <a:lnSpc>
                <a:spcPct val="80000"/>
              </a:lnSpc>
            </a:pPr>
            <a:r>
              <a:rPr lang="pt-PT" altLang="pt-PT" sz="2400" b="1" dirty="0" smtClean="0"/>
              <a:t>D3</a:t>
            </a:r>
            <a:r>
              <a:rPr lang="pt-PT" altLang="pt-PT" sz="2400" dirty="0" smtClean="0"/>
              <a:t>. </a:t>
            </a:r>
            <a:r>
              <a:rPr lang="pt-PT" altLang="pt-PT" sz="2400" b="1" dirty="0" err="1" smtClean="0"/>
              <a:t>Implement</a:t>
            </a:r>
            <a:r>
              <a:rPr lang="pt-PT" altLang="pt-PT" sz="2400" b="1" dirty="0" smtClean="0"/>
              <a:t> </a:t>
            </a:r>
            <a:r>
              <a:rPr lang="pt-PT" altLang="pt-PT" sz="2400" b="1" dirty="0" err="1" smtClean="0"/>
              <a:t>and</a:t>
            </a:r>
            <a:r>
              <a:rPr lang="pt-PT" altLang="pt-PT" sz="2400" b="1" dirty="0" smtClean="0"/>
              <a:t> </a:t>
            </a:r>
            <a:r>
              <a:rPr lang="pt-PT" altLang="pt-PT" sz="2400" b="1" dirty="0" err="1" smtClean="0"/>
              <a:t>Verify</a:t>
            </a:r>
            <a:r>
              <a:rPr lang="pt-PT" altLang="pt-PT" sz="2400" b="1" dirty="0" smtClean="0"/>
              <a:t> </a:t>
            </a:r>
            <a:r>
              <a:rPr lang="pt-PT" altLang="pt-PT" sz="2400" b="1" dirty="0" err="1" smtClean="0"/>
              <a:t>Interim</a:t>
            </a:r>
            <a:r>
              <a:rPr lang="pt-PT" altLang="pt-PT" sz="2400" b="1" dirty="0" smtClean="0"/>
              <a:t> </a:t>
            </a:r>
            <a:r>
              <a:rPr lang="pt-PT" altLang="pt-PT" sz="2400" b="1" dirty="0" err="1" smtClean="0"/>
              <a:t>Containment</a:t>
            </a:r>
            <a:r>
              <a:rPr lang="pt-PT" altLang="pt-PT" sz="2400" b="1" dirty="0" smtClean="0"/>
              <a:t> </a:t>
            </a:r>
            <a:r>
              <a:rPr lang="pt-PT" altLang="pt-PT" sz="2400" b="1" dirty="0" err="1" smtClean="0"/>
              <a:t>Actions</a:t>
            </a:r>
            <a:r>
              <a:rPr lang="pt-PT" altLang="pt-PT" sz="2400" dirty="0" smtClean="0"/>
              <a:t>. </a:t>
            </a:r>
            <a:r>
              <a:rPr lang="pt-PT" altLang="pt-PT" sz="2400" dirty="0" err="1" smtClean="0"/>
              <a:t>Temporary</a:t>
            </a:r>
            <a:r>
              <a:rPr lang="pt-PT" altLang="pt-PT" sz="2400" dirty="0" smtClean="0"/>
              <a:t> Fixes. Define </a:t>
            </a:r>
            <a:r>
              <a:rPr lang="pt-PT" altLang="pt-PT" sz="2400" dirty="0" err="1" smtClean="0"/>
              <a:t>and</a:t>
            </a:r>
            <a:r>
              <a:rPr lang="pt-PT" altLang="pt-PT" sz="2400" dirty="0" smtClean="0"/>
              <a:t> </a:t>
            </a:r>
            <a:r>
              <a:rPr lang="pt-PT" altLang="pt-PT" sz="2400" dirty="0" err="1" smtClean="0"/>
              <a:t>implement</a:t>
            </a:r>
            <a:r>
              <a:rPr lang="pt-PT" altLang="pt-PT" sz="2400" dirty="0" smtClean="0"/>
              <a:t> </a:t>
            </a:r>
            <a:r>
              <a:rPr lang="pt-PT" altLang="pt-PT" sz="2400" dirty="0" err="1" smtClean="0"/>
              <a:t>those</a:t>
            </a:r>
            <a:r>
              <a:rPr lang="pt-PT" altLang="pt-PT" sz="2400" dirty="0" smtClean="0"/>
              <a:t> </a:t>
            </a:r>
            <a:r>
              <a:rPr lang="pt-PT" altLang="pt-PT" sz="2400" dirty="0" err="1" smtClean="0"/>
              <a:t>intermediate</a:t>
            </a:r>
            <a:r>
              <a:rPr lang="pt-PT" altLang="pt-PT" sz="2400" dirty="0" smtClean="0"/>
              <a:t> </a:t>
            </a:r>
            <a:r>
              <a:rPr lang="pt-PT" altLang="pt-PT" sz="2400" dirty="0" err="1" smtClean="0"/>
              <a:t>actions</a:t>
            </a:r>
            <a:r>
              <a:rPr lang="pt-PT" altLang="pt-PT" sz="2400" dirty="0" smtClean="0"/>
              <a:t> </a:t>
            </a:r>
            <a:r>
              <a:rPr lang="pt-PT" altLang="pt-PT" sz="2400" dirty="0" err="1" smtClean="0"/>
              <a:t>that</a:t>
            </a:r>
            <a:r>
              <a:rPr lang="pt-PT" altLang="pt-PT" sz="2400" dirty="0" smtClean="0"/>
              <a:t> </a:t>
            </a:r>
            <a:r>
              <a:rPr lang="pt-PT" altLang="pt-PT" sz="2400" dirty="0" err="1" smtClean="0"/>
              <a:t>will</a:t>
            </a:r>
            <a:r>
              <a:rPr lang="pt-PT" altLang="pt-PT" sz="2400" dirty="0" smtClean="0"/>
              <a:t> </a:t>
            </a:r>
            <a:r>
              <a:rPr lang="pt-PT" altLang="pt-PT" sz="2400" dirty="0" err="1" smtClean="0"/>
              <a:t>protect</a:t>
            </a:r>
            <a:r>
              <a:rPr lang="pt-PT" altLang="pt-PT" sz="2400" dirty="0" smtClean="0"/>
              <a:t> </a:t>
            </a:r>
            <a:r>
              <a:rPr lang="pt-PT" altLang="pt-PT" sz="2400" dirty="0" err="1" smtClean="0"/>
              <a:t>any</a:t>
            </a:r>
            <a:r>
              <a:rPr lang="pt-PT" altLang="pt-PT" sz="2400" dirty="0" smtClean="0"/>
              <a:t> </a:t>
            </a:r>
            <a:r>
              <a:rPr lang="pt-PT" altLang="pt-PT" sz="2400" dirty="0" err="1" smtClean="0"/>
              <a:t>customer</a:t>
            </a:r>
            <a:r>
              <a:rPr lang="pt-PT" altLang="pt-PT" sz="2400" dirty="0" smtClean="0"/>
              <a:t> </a:t>
            </a:r>
            <a:r>
              <a:rPr lang="pt-PT" altLang="pt-PT" sz="2400" dirty="0" err="1" smtClean="0"/>
              <a:t>from</a:t>
            </a:r>
            <a:r>
              <a:rPr lang="pt-PT" altLang="pt-PT" sz="2400" dirty="0" smtClean="0"/>
              <a:t> </a:t>
            </a:r>
            <a:r>
              <a:rPr lang="pt-PT" altLang="pt-PT" sz="2400" dirty="0" err="1" smtClean="0"/>
              <a:t>the</a:t>
            </a:r>
            <a:r>
              <a:rPr lang="pt-PT" altLang="pt-PT" sz="2400" dirty="0" smtClean="0"/>
              <a:t> </a:t>
            </a:r>
            <a:r>
              <a:rPr lang="pt-PT" altLang="pt-PT" sz="2400" dirty="0" err="1" smtClean="0"/>
              <a:t>problem</a:t>
            </a:r>
            <a:r>
              <a:rPr lang="pt-PT" altLang="pt-PT" sz="2400" dirty="0" smtClean="0"/>
              <a:t> </a:t>
            </a:r>
            <a:r>
              <a:rPr lang="pt-PT" altLang="pt-PT" sz="2400" dirty="0" err="1" smtClean="0"/>
              <a:t>until</a:t>
            </a:r>
            <a:r>
              <a:rPr lang="pt-PT" altLang="pt-PT" sz="2400" dirty="0" smtClean="0"/>
              <a:t> </a:t>
            </a:r>
            <a:r>
              <a:rPr lang="pt-PT" altLang="pt-PT" sz="2400" dirty="0" err="1" smtClean="0"/>
              <a:t>permanent</a:t>
            </a:r>
            <a:r>
              <a:rPr lang="pt-PT" altLang="pt-PT" sz="2400" dirty="0" smtClean="0"/>
              <a:t> </a:t>
            </a:r>
            <a:r>
              <a:rPr lang="pt-PT" altLang="pt-PT" sz="2400" dirty="0" err="1" smtClean="0"/>
              <a:t>corrective</a:t>
            </a:r>
            <a:r>
              <a:rPr lang="pt-PT" altLang="pt-PT" sz="2400" dirty="0" smtClean="0"/>
              <a:t> </a:t>
            </a:r>
            <a:r>
              <a:rPr lang="pt-PT" altLang="pt-PT" sz="2400" dirty="0" err="1" smtClean="0"/>
              <a:t>action</a:t>
            </a:r>
            <a:r>
              <a:rPr lang="pt-PT" altLang="pt-PT" sz="2400" dirty="0" smtClean="0"/>
              <a:t> </a:t>
            </a:r>
            <a:r>
              <a:rPr lang="pt-PT" altLang="pt-PT" sz="2400" dirty="0" err="1" smtClean="0"/>
              <a:t>is</a:t>
            </a:r>
            <a:r>
              <a:rPr lang="pt-PT" altLang="pt-PT" sz="2400" dirty="0" smtClean="0"/>
              <a:t> </a:t>
            </a:r>
            <a:r>
              <a:rPr lang="pt-PT" altLang="pt-PT" sz="2400" dirty="0" err="1" smtClean="0"/>
              <a:t>implemented</a:t>
            </a:r>
            <a:r>
              <a:rPr lang="pt-PT" altLang="pt-PT" sz="2400" dirty="0" smtClean="0"/>
              <a:t>. </a:t>
            </a:r>
            <a:r>
              <a:rPr lang="pt-PT" altLang="pt-PT" sz="2400" dirty="0" err="1" smtClean="0"/>
              <a:t>Verify</a:t>
            </a:r>
            <a:r>
              <a:rPr lang="pt-PT" altLang="pt-PT" sz="2400" dirty="0" smtClean="0"/>
              <a:t> </a:t>
            </a:r>
            <a:r>
              <a:rPr lang="pt-PT" altLang="pt-PT" sz="2400" dirty="0" err="1" smtClean="0"/>
              <a:t>the</a:t>
            </a:r>
            <a:r>
              <a:rPr lang="pt-PT" altLang="pt-PT" sz="2400" dirty="0" smtClean="0"/>
              <a:t> </a:t>
            </a:r>
            <a:r>
              <a:rPr lang="pt-PT" altLang="pt-PT" sz="2400" dirty="0" err="1" smtClean="0"/>
              <a:t>effectiveness</a:t>
            </a:r>
            <a:r>
              <a:rPr lang="pt-PT" altLang="pt-PT" sz="2400" dirty="0" smtClean="0"/>
              <a:t> </a:t>
            </a:r>
            <a:r>
              <a:rPr lang="pt-PT" altLang="pt-PT" sz="2400" dirty="0" err="1" smtClean="0"/>
              <a:t>of</a:t>
            </a:r>
            <a:r>
              <a:rPr lang="pt-PT" altLang="pt-PT" sz="2400" dirty="0" smtClean="0"/>
              <a:t> </a:t>
            </a:r>
            <a:r>
              <a:rPr lang="pt-PT" altLang="pt-PT" sz="2400" dirty="0" err="1" smtClean="0"/>
              <a:t>the</a:t>
            </a:r>
            <a:r>
              <a:rPr lang="pt-PT" altLang="pt-PT" sz="2400" dirty="0" smtClean="0"/>
              <a:t> </a:t>
            </a:r>
            <a:r>
              <a:rPr lang="pt-PT" altLang="pt-PT" sz="2400" dirty="0" err="1" smtClean="0"/>
              <a:t>containment</a:t>
            </a:r>
            <a:r>
              <a:rPr lang="pt-PT" altLang="pt-PT" sz="2400" dirty="0" smtClean="0"/>
              <a:t> </a:t>
            </a:r>
            <a:r>
              <a:rPr lang="pt-PT" altLang="pt-PT" sz="2400" dirty="0" err="1" smtClean="0"/>
              <a:t>actions</a:t>
            </a:r>
            <a:r>
              <a:rPr lang="pt-PT" altLang="pt-PT" sz="2400" dirty="0" smtClean="0"/>
              <a:t> </a:t>
            </a:r>
            <a:r>
              <a:rPr lang="pt-PT" altLang="pt-PT" sz="2400" dirty="0" err="1" smtClean="0"/>
              <a:t>with</a:t>
            </a:r>
            <a:r>
              <a:rPr lang="pt-PT" altLang="pt-PT" sz="2400" dirty="0" smtClean="0"/>
              <a:t> data.</a:t>
            </a:r>
            <a:endParaRPr lang="pt-PT" altLang="pt-PT" sz="2400" b="1" dirty="0" smtClean="0"/>
          </a:p>
          <a:p>
            <a:pPr algn="just" eaLnBrk="1" hangingPunct="1">
              <a:lnSpc>
                <a:spcPct val="80000"/>
              </a:lnSpc>
            </a:pPr>
            <a:endParaRPr lang="pt-PT" altLang="pt-PT" sz="2400" dirty="0" smtClean="0"/>
          </a:p>
        </p:txBody>
      </p:sp>
    </p:spTree>
    <p:extLst>
      <p:ext uri="{BB962C8B-B14F-4D97-AF65-F5344CB8AC3E}">
        <p14:creationId xmlns:p14="http://schemas.microsoft.com/office/powerpoint/2010/main" val="719258309"/>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pt-PT" altLang="ja-JP" sz="5400" b="1" dirty="0">
                <a:ea typeface="ＭＳ Ｐゴシック" charset="-128"/>
              </a:rPr>
              <a:t>8D </a:t>
            </a:r>
            <a:r>
              <a:rPr lang="pt-PT" altLang="ja-JP" sz="5400" b="1" dirty="0" err="1">
                <a:ea typeface="ＭＳ Ｐゴシック" charset="-128"/>
              </a:rPr>
              <a:t>Problem</a:t>
            </a:r>
            <a:r>
              <a:rPr lang="pt-PT" altLang="ja-JP" sz="5400" b="1" dirty="0">
                <a:ea typeface="ＭＳ Ｐゴシック" charset="-128"/>
              </a:rPr>
              <a:t> </a:t>
            </a:r>
            <a:r>
              <a:rPr lang="pt-PT" altLang="ja-JP" sz="5400" b="1" dirty="0" err="1">
                <a:ea typeface="ＭＳ Ｐゴシック" charset="-128"/>
              </a:rPr>
              <a:t>Solving</a:t>
            </a:r>
            <a:r>
              <a:rPr lang="pt-PT" altLang="ja-JP" sz="5400" b="1" dirty="0">
                <a:ea typeface="ＭＳ Ｐゴシック" charset="-128"/>
              </a:rPr>
              <a:t> (</a:t>
            </a:r>
            <a:r>
              <a:rPr lang="pt-PT" altLang="ja-JP" sz="5400" b="1" dirty="0" err="1">
                <a:ea typeface="ＭＳ Ｐゴシック" charset="-128"/>
              </a:rPr>
              <a:t>Eight</a:t>
            </a:r>
            <a:r>
              <a:rPr lang="pt-PT" altLang="ja-JP" sz="5400" b="1" dirty="0">
                <a:ea typeface="ＭＳ Ｐゴシック" charset="-128"/>
              </a:rPr>
              <a:t> Disciplines)</a:t>
            </a:r>
            <a:endParaRPr lang="pt-PT" sz="5400" dirty="0"/>
          </a:p>
        </p:txBody>
      </p:sp>
      <p:sp>
        <p:nvSpPr>
          <p:cNvPr id="3" name="Content Placeholder 2"/>
          <p:cNvSpPr>
            <a:spLocks noGrp="1"/>
          </p:cNvSpPr>
          <p:nvPr>
            <p:ph idx="1"/>
          </p:nvPr>
        </p:nvSpPr>
        <p:spPr/>
        <p:txBody>
          <a:bodyPr/>
          <a:lstStyle/>
          <a:p>
            <a:pPr algn="just"/>
            <a:r>
              <a:rPr lang="pt-PT" altLang="pt-PT" b="1" dirty="0"/>
              <a:t>D4</a:t>
            </a:r>
            <a:r>
              <a:rPr lang="pt-PT" altLang="pt-PT" dirty="0"/>
              <a:t>. </a:t>
            </a:r>
            <a:r>
              <a:rPr lang="pt-PT" altLang="pt-PT" b="1" dirty="0" err="1"/>
              <a:t>Identify</a:t>
            </a:r>
            <a:r>
              <a:rPr lang="pt-PT" altLang="pt-PT" b="1" dirty="0"/>
              <a:t> </a:t>
            </a:r>
            <a:r>
              <a:rPr lang="pt-PT" altLang="pt-PT" b="1" dirty="0" err="1"/>
              <a:t>and</a:t>
            </a:r>
            <a:r>
              <a:rPr lang="pt-PT" altLang="pt-PT" b="1" dirty="0"/>
              <a:t> </a:t>
            </a:r>
            <a:r>
              <a:rPr lang="pt-PT" altLang="pt-PT" b="1" dirty="0" err="1"/>
              <a:t>Verify</a:t>
            </a:r>
            <a:r>
              <a:rPr lang="pt-PT" altLang="pt-PT" b="1" dirty="0"/>
              <a:t> </a:t>
            </a:r>
            <a:r>
              <a:rPr lang="pt-PT" altLang="pt-PT" b="1" dirty="0" err="1"/>
              <a:t>Root</a:t>
            </a:r>
            <a:r>
              <a:rPr lang="pt-PT" altLang="pt-PT" b="1" dirty="0"/>
              <a:t> Causes</a:t>
            </a:r>
            <a:r>
              <a:rPr lang="pt-PT" altLang="pt-PT" dirty="0"/>
              <a:t>. </a:t>
            </a:r>
            <a:r>
              <a:rPr lang="pt-PT" altLang="pt-PT" dirty="0" err="1"/>
              <a:t>Identify</a:t>
            </a:r>
            <a:r>
              <a:rPr lang="pt-PT" altLang="pt-PT" dirty="0"/>
              <a:t> </a:t>
            </a:r>
            <a:r>
              <a:rPr lang="pt-PT" altLang="pt-PT" dirty="0" err="1"/>
              <a:t>all</a:t>
            </a:r>
            <a:r>
              <a:rPr lang="pt-PT" altLang="pt-PT" dirty="0"/>
              <a:t> </a:t>
            </a:r>
            <a:r>
              <a:rPr lang="pt-PT" altLang="pt-PT" dirty="0" err="1"/>
              <a:t>potential</a:t>
            </a:r>
            <a:r>
              <a:rPr lang="pt-PT" altLang="pt-PT" dirty="0"/>
              <a:t> causes </a:t>
            </a:r>
            <a:r>
              <a:rPr lang="pt-PT" altLang="pt-PT" dirty="0" err="1"/>
              <a:t>that</a:t>
            </a:r>
            <a:r>
              <a:rPr lang="pt-PT" altLang="pt-PT" dirty="0"/>
              <a:t> </a:t>
            </a:r>
            <a:r>
              <a:rPr lang="pt-PT" altLang="pt-PT" dirty="0" err="1"/>
              <a:t>could</a:t>
            </a:r>
            <a:r>
              <a:rPr lang="pt-PT" altLang="pt-PT" dirty="0"/>
              <a:t> </a:t>
            </a:r>
            <a:r>
              <a:rPr lang="pt-PT" altLang="pt-PT" dirty="0" err="1"/>
              <a:t>explain</a:t>
            </a:r>
            <a:r>
              <a:rPr lang="pt-PT" altLang="pt-PT" dirty="0"/>
              <a:t> </a:t>
            </a:r>
            <a:r>
              <a:rPr lang="pt-PT" altLang="pt-PT" dirty="0" err="1"/>
              <a:t>why</a:t>
            </a:r>
            <a:r>
              <a:rPr lang="pt-PT" altLang="pt-PT" dirty="0"/>
              <a:t> </a:t>
            </a:r>
            <a:r>
              <a:rPr lang="pt-PT" altLang="pt-PT" dirty="0" err="1"/>
              <a:t>the</a:t>
            </a:r>
            <a:r>
              <a:rPr lang="pt-PT" altLang="pt-PT" dirty="0"/>
              <a:t> </a:t>
            </a:r>
            <a:r>
              <a:rPr lang="pt-PT" altLang="pt-PT" dirty="0" err="1"/>
              <a:t>problem</a:t>
            </a:r>
            <a:r>
              <a:rPr lang="pt-PT" altLang="pt-PT" dirty="0"/>
              <a:t> </a:t>
            </a:r>
            <a:r>
              <a:rPr lang="pt-PT" altLang="pt-PT" dirty="0" err="1"/>
              <a:t>occurred</a:t>
            </a:r>
            <a:r>
              <a:rPr lang="pt-PT" altLang="pt-PT" dirty="0"/>
              <a:t>. Cause </a:t>
            </a:r>
            <a:r>
              <a:rPr lang="pt-PT" altLang="pt-PT" dirty="0" err="1"/>
              <a:t>and</a:t>
            </a:r>
            <a:r>
              <a:rPr lang="pt-PT" altLang="pt-PT" dirty="0"/>
              <a:t> </a:t>
            </a:r>
            <a:r>
              <a:rPr lang="pt-PT" altLang="pt-PT" dirty="0" err="1"/>
              <a:t>Effect</a:t>
            </a:r>
            <a:r>
              <a:rPr lang="pt-PT" altLang="pt-PT" dirty="0"/>
              <a:t> </a:t>
            </a:r>
            <a:r>
              <a:rPr lang="pt-PT" altLang="pt-PT" dirty="0" err="1"/>
              <a:t>Diagram</a:t>
            </a:r>
            <a:r>
              <a:rPr lang="pt-PT" altLang="pt-PT" dirty="0"/>
              <a:t>. </a:t>
            </a:r>
            <a:r>
              <a:rPr lang="pt-PT" altLang="pt-PT" dirty="0" err="1"/>
              <a:t>Test</a:t>
            </a:r>
            <a:r>
              <a:rPr lang="pt-PT" altLang="pt-PT" dirty="0"/>
              <a:t> </a:t>
            </a:r>
            <a:r>
              <a:rPr lang="pt-PT" altLang="pt-PT" dirty="0" err="1"/>
              <a:t>each</a:t>
            </a:r>
            <a:r>
              <a:rPr lang="pt-PT" altLang="pt-PT" dirty="0"/>
              <a:t> </a:t>
            </a:r>
            <a:r>
              <a:rPr lang="pt-PT" altLang="pt-PT" dirty="0" err="1"/>
              <a:t>potential</a:t>
            </a:r>
            <a:r>
              <a:rPr lang="pt-PT" altLang="pt-PT" dirty="0"/>
              <a:t> cause </a:t>
            </a:r>
            <a:r>
              <a:rPr lang="pt-PT" altLang="pt-PT" dirty="0" err="1"/>
              <a:t>against</a:t>
            </a:r>
            <a:r>
              <a:rPr lang="pt-PT" altLang="pt-PT" dirty="0"/>
              <a:t> </a:t>
            </a:r>
            <a:r>
              <a:rPr lang="pt-PT" altLang="pt-PT" dirty="0" err="1"/>
              <a:t>the</a:t>
            </a:r>
            <a:r>
              <a:rPr lang="pt-PT" altLang="pt-PT" dirty="0"/>
              <a:t> </a:t>
            </a:r>
            <a:r>
              <a:rPr lang="pt-PT" altLang="pt-PT" dirty="0" err="1"/>
              <a:t>problem</a:t>
            </a:r>
            <a:r>
              <a:rPr lang="pt-PT" altLang="pt-PT" dirty="0"/>
              <a:t> </a:t>
            </a:r>
            <a:r>
              <a:rPr lang="pt-PT" altLang="pt-PT" dirty="0" err="1"/>
              <a:t>description</a:t>
            </a:r>
            <a:r>
              <a:rPr lang="pt-PT" altLang="pt-PT" dirty="0"/>
              <a:t> </a:t>
            </a:r>
            <a:r>
              <a:rPr lang="pt-PT" altLang="pt-PT" dirty="0" err="1"/>
              <a:t>and</a:t>
            </a:r>
            <a:r>
              <a:rPr lang="pt-PT" altLang="pt-PT" dirty="0"/>
              <a:t> data. </a:t>
            </a:r>
            <a:r>
              <a:rPr lang="pt-PT" altLang="pt-PT" dirty="0" err="1"/>
              <a:t>Identify</a:t>
            </a:r>
            <a:r>
              <a:rPr lang="pt-PT" altLang="pt-PT" dirty="0"/>
              <a:t> </a:t>
            </a:r>
            <a:r>
              <a:rPr lang="pt-PT" altLang="pt-PT" dirty="0" err="1"/>
              <a:t>alternative</a:t>
            </a:r>
            <a:r>
              <a:rPr lang="pt-PT" altLang="pt-PT" dirty="0"/>
              <a:t> </a:t>
            </a:r>
            <a:r>
              <a:rPr lang="pt-PT" altLang="pt-PT" dirty="0" err="1"/>
              <a:t>corrective</a:t>
            </a:r>
            <a:r>
              <a:rPr lang="pt-PT" altLang="pt-PT" dirty="0"/>
              <a:t> </a:t>
            </a:r>
            <a:r>
              <a:rPr lang="pt-PT" altLang="pt-PT" dirty="0" err="1"/>
              <a:t>actions</a:t>
            </a:r>
            <a:r>
              <a:rPr lang="pt-PT" altLang="pt-PT" dirty="0"/>
              <a:t> to </a:t>
            </a:r>
            <a:r>
              <a:rPr lang="pt-PT" altLang="pt-PT" dirty="0" err="1"/>
              <a:t>eliminate</a:t>
            </a:r>
            <a:r>
              <a:rPr lang="pt-PT" altLang="pt-PT" dirty="0"/>
              <a:t> </a:t>
            </a:r>
            <a:r>
              <a:rPr lang="pt-PT" altLang="pt-PT" dirty="0" err="1"/>
              <a:t>root</a:t>
            </a:r>
            <a:r>
              <a:rPr lang="pt-PT" altLang="pt-PT" dirty="0"/>
              <a:t> cause. Note </a:t>
            </a:r>
            <a:r>
              <a:rPr lang="pt-PT" altLang="pt-PT" dirty="0" err="1"/>
              <a:t>that</a:t>
            </a:r>
            <a:r>
              <a:rPr lang="pt-PT" altLang="pt-PT" dirty="0"/>
              <a:t> </a:t>
            </a:r>
            <a:r>
              <a:rPr lang="pt-PT" altLang="pt-PT" dirty="0" err="1"/>
              <a:t>two</a:t>
            </a:r>
            <a:r>
              <a:rPr lang="pt-PT" altLang="pt-PT" dirty="0"/>
              <a:t> </a:t>
            </a:r>
            <a:r>
              <a:rPr lang="pt-PT" altLang="pt-PT" dirty="0" err="1"/>
              <a:t>parallel</a:t>
            </a:r>
            <a:r>
              <a:rPr lang="pt-PT" altLang="pt-PT" dirty="0"/>
              <a:t> </a:t>
            </a:r>
            <a:r>
              <a:rPr lang="pt-PT" altLang="pt-PT" dirty="0" err="1"/>
              <a:t>types</a:t>
            </a:r>
            <a:r>
              <a:rPr lang="pt-PT" altLang="pt-PT" dirty="0"/>
              <a:t> </a:t>
            </a:r>
            <a:r>
              <a:rPr lang="pt-PT" altLang="pt-PT" dirty="0" err="1"/>
              <a:t>of</a:t>
            </a:r>
            <a:r>
              <a:rPr lang="pt-PT" altLang="pt-PT" dirty="0"/>
              <a:t> </a:t>
            </a:r>
            <a:r>
              <a:rPr lang="pt-PT" altLang="pt-PT" dirty="0" err="1"/>
              <a:t>root</a:t>
            </a:r>
            <a:r>
              <a:rPr lang="pt-PT" altLang="pt-PT" dirty="0"/>
              <a:t> causes </a:t>
            </a:r>
            <a:r>
              <a:rPr lang="pt-PT" altLang="pt-PT" dirty="0" err="1"/>
              <a:t>exist</a:t>
            </a:r>
            <a:r>
              <a:rPr lang="pt-PT" altLang="pt-PT" dirty="0"/>
              <a:t>: a </a:t>
            </a:r>
            <a:r>
              <a:rPr lang="pt-PT" altLang="pt-PT" b="1" dirty="0" err="1"/>
              <a:t>Root</a:t>
            </a:r>
            <a:r>
              <a:rPr lang="pt-PT" altLang="pt-PT" b="1" dirty="0"/>
              <a:t> Cause </a:t>
            </a:r>
            <a:r>
              <a:rPr lang="pt-PT" altLang="pt-PT" b="1" dirty="0" err="1"/>
              <a:t>of</a:t>
            </a:r>
            <a:r>
              <a:rPr lang="pt-PT" altLang="pt-PT" b="1" dirty="0"/>
              <a:t> </a:t>
            </a:r>
            <a:r>
              <a:rPr lang="pt-PT" altLang="pt-PT" b="1" dirty="0" err="1"/>
              <a:t>Event</a:t>
            </a:r>
            <a:r>
              <a:rPr lang="pt-PT" altLang="pt-PT" dirty="0"/>
              <a:t> (</a:t>
            </a:r>
            <a:r>
              <a:rPr lang="pt-PT" altLang="pt-PT" dirty="0" err="1"/>
              <a:t>the</a:t>
            </a:r>
            <a:r>
              <a:rPr lang="pt-PT" altLang="pt-PT" dirty="0"/>
              <a:t> </a:t>
            </a:r>
            <a:r>
              <a:rPr lang="pt-PT" altLang="pt-PT" dirty="0" err="1"/>
              <a:t>system</a:t>
            </a:r>
            <a:r>
              <a:rPr lang="pt-PT" altLang="pt-PT" dirty="0"/>
              <a:t> </a:t>
            </a:r>
            <a:r>
              <a:rPr lang="pt-PT" altLang="pt-PT" dirty="0" err="1"/>
              <a:t>that</a:t>
            </a:r>
            <a:r>
              <a:rPr lang="pt-PT" altLang="pt-PT" dirty="0"/>
              <a:t> </a:t>
            </a:r>
            <a:r>
              <a:rPr lang="pt-PT" altLang="pt-PT" dirty="0" err="1"/>
              <a:t>allowed</a:t>
            </a:r>
            <a:r>
              <a:rPr lang="pt-PT" altLang="pt-PT" dirty="0"/>
              <a:t> for </a:t>
            </a:r>
            <a:r>
              <a:rPr lang="pt-PT" altLang="pt-PT" dirty="0" err="1"/>
              <a:t>the</a:t>
            </a:r>
            <a:r>
              <a:rPr lang="pt-PT" altLang="pt-PT" dirty="0"/>
              <a:t> </a:t>
            </a:r>
            <a:r>
              <a:rPr lang="pt-PT" altLang="pt-PT" dirty="0" err="1"/>
              <a:t>event</a:t>
            </a:r>
            <a:r>
              <a:rPr lang="pt-PT" altLang="pt-PT" dirty="0"/>
              <a:t> to </a:t>
            </a:r>
            <a:r>
              <a:rPr lang="pt-PT" altLang="pt-PT" dirty="0" err="1"/>
              <a:t>occur</a:t>
            </a:r>
            <a:r>
              <a:rPr lang="pt-PT" altLang="pt-PT" dirty="0"/>
              <a:t>), </a:t>
            </a:r>
            <a:r>
              <a:rPr lang="pt-PT" altLang="pt-PT" dirty="0" err="1"/>
              <a:t>and</a:t>
            </a:r>
            <a:r>
              <a:rPr lang="pt-PT" altLang="pt-PT" dirty="0"/>
              <a:t> a </a:t>
            </a:r>
            <a:r>
              <a:rPr lang="pt-PT" altLang="pt-PT" b="1" dirty="0" err="1"/>
              <a:t>Root</a:t>
            </a:r>
            <a:r>
              <a:rPr lang="pt-PT" altLang="pt-PT" b="1" dirty="0"/>
              <a:t> Cause </a:t>
            </a:r>
            <a:r>
              <a:rPr lang="pt-PT" altLang="pt-PT" b="1" dirty="0" err="1"/>
              <a:t>of</a:t>
            </a:r>
            <a:r>
              <a:rPr lang="pt-PT" altLang="pt-PT" b="1" dirty="0"/>
              <a:t> Escape</a:t>
            </a:r>
            <a:r>
              <a:rPr lang="pt-PT" altLang="pt-PT" dirty="0"/>
              <a:t> / </a:t>
            </a:r>
            <a:r>
              <a:rPr lang="pt-PT" altLang="pt-PT" b="1" dirty="0"/>
              <a:t>Escape </a:t>
            </a:r>
            <a:r>
              <a:rPr lang="pt-PT" altLang="pt-PT" b="1" dirty="0" err="1"/>
              <a:t>Point</a:t>
            </a:r>
            <a:r>
              <a:rPr lang="pt-PT" altLang="pt-PT" dirty="0"/>
              <a:t> (</a:t>
            </a:r>
            <a:r>
              <a:rPr lang="pt-PT" altLang="pt-PT" dirty="0" err="1"/>
              <a:t>the</a:t>
            </a:r>
            <a:r>
              <a:rPr lang="pt-PT" altLang="pt-PT" dirty="0"/>
              <a:t> </a:t>
            </a:r>
            <a:r>
              <a:rPr lang="pt-PT" altLang="pt-PT" dirty="0" err="1"/>
              <a:t>system</a:t>
            </a:r>
            <a:r>
              <a:rPr lang="pt-PT" altLang="pt-PT" dirty="0"/>
              <a:t> </a:t>
            </a:r>
            <a:r>
              <a:rPr lang="pt-PT" altLang="pt-PT" dirty="0" err="1"/>
              <a:t>that</a:t>
            </a:r>
            <a:r>
              <a:rPr lang="pt-PT" altLang="pt-PT" dirty="0"/>
              <a:t> </a:t>
            </a:r>
            <a:r>
              <a:rPr lang="pt-PT" altLang="pt-PT" dirty="0" err="1"/>
              <a:t>allowed</a:t>
            </a:r>
            <a:r>
              <a:rPr lang="pt-PT" altLang="pt-PT" dirty="0"/>
              <a:t> for </a:t>
            </a:r>
            <a:r>
              <a:rPr lang="pt-PT" altLang="pt-PT" dirty="0" err="1"/>
              <a:t>the</a:t>
            </a:r>
            <a:r>
              <a:rPr lang="pt-PT" altLang="pt-PT" dirty="0"/>
              <a:t> </a:t>
            </a:r>
            <a:r>
              <a:rPr lang="pt-PT" altLang="pt-PT" dirty="0" err="1"/>
              <a:t>event</a:t>
            </a:r>
            <a:r>
              <a:rPr lang="pt-PT" altLang="pt-PT" dirty="0"/>
              <a:t> to escape </a:t>
            </a:r>
            <a:r>
              <a:rPr lang="pt-PT" altLang="pt-PT" dirty="0" err="1"/>
              <a:t>without</a:t>
            </a:r>
            <a:r>
              <a:rPr lang="pt-PT" altLang="pt-PT" dirty="0"/>
              <a:t> </a:t>
            </a:r>
            <a:r>
              <a:rPr lang="pt-PT" altLang="pt-PT" dirty="0" err="1"/>
              <a:t>detection</a:t>
            </a:r>
            <a:r>
              <a:rPr lang="pt-PT" altLang="pt-PT" dirty="0" smtClean="0"/>
              <a:t>).</a:t>
            </a:r>
          </a:p>
          <a:p>
            <a:pPr algn="just"/>
            <a:r>
              <a:rPr lang="pt-PT" altLang="pt-PT" b="1" dirty="0"/>
              <a:t>D5</a:t>
            </a:r>
            <a:r>
              <a:rPr lang="pt-PT" altLang="pt-PT" dirty="0"/>
              <a:t>. </a:t>
            </a:r>
            <a:r>
              <a:rPr lang="pt-PT" altLang="pt-PT" b="1" dirty="0" err="1"/>
              <a:t>Choose</a:t>
            </a:r>
            <a:r>
              <a:rPr lang="pt-PT" altLang="pt-PT" b="1" dirty="0"/>
              <a:t> </a:t>
            </a:r>
            <a:r>
              <a:rPr lang="pt-PT" altLang="pt-PT" b="1" dirty="0" err="1"/>
              <a:t>and</a:t>
            </a:r>
            <a:r>
              <a:rPr lang="pt-PT" altLang="pt-PT" b="1" dirty="0"/>
              <a:t> </a:t>
            </a:r>
            <a:r>
              <a:rPr lang="pt-PT" altLang="pt-PT" b="1" dirty="0" err="1"/>
              <a:t>Verify</a:t>
            </a:r>
            <a:r>
              <a:rPr lang="pt-PT" altLang="pt-PT" b="1" dirty="0"/>
              <a:t> </a:t>
            </a:r>
            <a:r>
              <a:rPr lang="pt-PT" altLang="pt-PT" b="1" dirty="0" err="1"/>
              <a:t>Corrective</a:t>
            </a:r>
            <a:r>
              <a:rPr lang="pt-PT" altLang="pt-PT" b="1" dirty="0"/>
              <a:t> </a:t>
            </a:r>
            <a:r>
              <a:rPr lang="pt-PT" altLang="pt-PT" b="1" dirty="0" err="1"/>
              <a:t>Actions</a:t>
            </a:r>
            <a:r>
              <a:rPr lang="pt-PT" altLang="pt-PT" dirty="0"/>
              <a:t>. </a:t>
            </a:r>
            <a:r>
              <a:rPr lang="pt-PT" altLang="pt-PT" dirty="0" err="1"/>
              <a:t>Confirm</a:t>
            </a:r>
            <a:r>
              <a:rPr lang="pt-PT" altLang="pt-PT" dirty="0"/>
              <a:t> </a:t>
            </a:r>
            <a:r>
              <a:rPr lang="pt-PT" altLang="pt-PT" dirty="0" err="1"/>
              <a:t>that</a:t>
            </a:r>
            <a:r>
              <a:rPr lang="pt-PT" altLang="pt-PT" dirty="0"/>
              <a:t> </a:t>
            </a:r>
            <a:r>
              <a:rPr lang="pt-PT" altLang="pt-PT" dirty="0" err="1"/>
              <a:t>the</a:t>
            </a:r>
            <a:r>
              <a:rPr lang="pt-PT" altLang="pt-PT" dirty="0"/>
              <a:t> </a:t>
            </a:r>
            <a:r>
              <a:rPr lang="pt-PT" altLang="pt-PT" dirty="0" err="1"/>
              <a:t>selected</a:t>
            </a:r>
            <a:r>
              <a:rPr lang="pt-PT" altLang="pt-PT" dirty="0"/>
              <a:t> </a:t>
            </a:r>
            <a:r>
              <a:rPr lang="pt-PT" altLang="pt-PT" dirty="0" err="1"/>
              <a:t>corrective</a:t>
            </a:r>
            <a:r>
              <a:rPr lang="pt-PT" altLang="pt-PT" dirty="0"/>
              <a:t> </a:t>
            </a:r>
            <a:r>
              <a:rPr lang="pt-PT" altLang="pt-PT" dirty="0" err="1"/>
              <a:t>actions</a:t>
            </a:r>
            <a:r>
              <a:rPr lang="pt-PT" altLang="pt-PT" dirty="0"/>
              <a:t> </a:t>
            </a:r>
            <a:r>
              <a:rPr lang="pt-PT" altLang="pt-PT" dirty="0" err="1"/>
              <a:t>will</a:t>
            </a:r>
            <a:r>
              <a:rPr lang="pt-PT" altLang="pt-PT" dirty="0"/>
              <a:t> resolve </a:t>
            </a:r>
            <a:r>
              <a:rPr lang="pt-PT" altLang="pt-PT" dirty="0" err="1"/>
              <a:t>the</a:t>
            </a:r>
            <a:r>
              <a:rPr lang="pt-PT" altLang="pt-PT" dirty="0"/>
              <a:t> </a:t>
            </a:r>
            <a:r>
              <a:rPr lang="pt-PT" altLang="pt-PT" dirty="0" err="1"/>
              <a:t>problem</a:t>
            </a:r>
            <a:r>
              <a:rPr lang="pt-PT" altLang="pt-PT" dirty="0"/>
              <a:t> for </a:t>
            </a:r>
            <a:r>
              <a:rPr lang="pt-PT" altLang="pt-PT" dirty="0" err="1"/>
              <a:t>the</a:t>
            </a:r>
            <a:r>
              <a:rPr lang="pt-PT" altLang="pt-PT" dirty="0"/>
              <a:t> </a:t>
            </a:r>
            <a:r>
              <a:rPr lang="pt-PT" altLang="pt-PT" dirty="0" err="1"/>
              <a:t>customer</a:t>
            </a:r>
            <a:r>
              <a:rPr lang="pt-PT" altLang="pt-PT" dirty="0"/>
              <a:t> </a:t>
            </a:r>
            <a:r>
              <a:rPr lang="pt-PT" altLang="pt-PT" dirty="0" err="1"/>
              <a:t>and</a:t>
            </a:r>
            <a:r>
              <a:rPr lang="pt-PT" altLang="pt-PT" dirty="0"/>
              <a:t> </a:t>
            </a:r>
            <a:r>
              <a:rPr lang="pt-PT" altLang="pt-PT" dirty="0" err="1"/>
              <a:t>will</a:t>
            </a:r>
            <a:r>
              <a:rPr lang="pt-PT" altLang="pt-PT" dirty="0"/>
              <a:t> </a:t>
            </a:r>
            <a:r>
              <a:rPr lang="pt-PT" altLang="pt-PT" dirty="0" err="1"/>
              <a:t>not</a:t>
            </a:r>
            <a:r>
              <a:rPr lang="pt-PT" altLang="pt-PT" dirty="0"/>
              <a:t> cause </a:t>
            </a:r>
            <a:r>
              <a:rPr lang="pt-PT" altLang="pt-PT" dirty="0" err="1"/>
              <a:t>undesirable</a:t>
            </a:r>
            <a:r>
              <a:rPr lang="pt-PT" altLang="pt-PT" dirty="0"/>
              <a:t> </a:t>
            </a:r>
            <a:r>
              <a:rPr lang="pt-PT" altLang="pt-PT" dirty="0" err="1"/>
              <a:t>side</a:t>
            </a:r>
            <a:r>
              <a:rPr lang="pt-PT" altLang="pt-PT" dirty="0"/>
              <a:t> </a:t>
            </a:r>
            <a:r>
              <a:rPr lang="pt-PT" altLang="pt-PT" dirty="0" err="1"/>
              <a:t>effects</a:t>
            </a:r>
            <a:r>
              <a:rPr lang="pt-PT" altLang="pt-PT" dirty="0"/>
              <a:t>. Define </a:t>
            </a:r>
            <a:r>
              <a:rPr lang="pt-PT" altLang="pt-PT" dirty="0" err="1"/>
              <a:t>contingency</a:t>
            </a:r>
            <a:r>
              <a:rPr lang="pt-PT" altLang="pt-PT" dirty="0"/>
              <a:t> </a:t>
            </a:r>
            <a:r>
              <a:rPr lang="pt-PT" altLang="pt-PT" dirty="0" err="1"/>
              <a:t>actions</a:t>
            </a:r>
            <a:r>
              <a:rPr lang="pt-PT" altLang="pt-PT" dirty="0"/>
              <a:t>, </a:t>
            </a:r>
            <a:r>
              <a:rPr lang="pt-PT" altLang="pt-PT" dirty="0" err="1"/>
              <a:t>if</a:t>
            </a:r>
            <a:r>
              <a:rPr lang="pt-PT" altLang="pt-PT" dirty="0"/>
              <a:t> </a:t>
            </a:r>
            <a:r>
              <a:rPr lang="pt-PT" altLang="pt-PT" dirty="0" err="1"/>
              <a:t>necessary</a:t>
            </a:r>
            <a:r>
              <a:rPr lang="pt-PT" altLang="pt-PT" dirty="0"/>
              <a:t>, </a:t>
            </a:r>
            <a:r>
              <a:rPr lang="pt-PT" altLang="pt-PT" dirty="0" err="1"/>
              <a:t>based</a:t>
            </a:r>
            <a:r>
              <a:rPr lang="pt-PT" altLang="pt-PT" dirty="0"/>
              <a:t> </a:t>
            </a:r>
            <a:r>
              <a:rPr lang="pt-PT" altLang="pt-PT" dirty="0" err="1"/>
              <a:t>on</a:t>
            </a:r>
            <a:r>
              <a:rPr lang="pt-PT" altLang="pt-PT" dirty="0"/>
              <a:t> </a:t>
            </a:r>
            <a:r>
              <a:rPr lang="pt-PT" altLang="pt-PT" dirty="0" err="1"/>
              <a:t>the</a:t>
            </a:r>
            <a:r>
              <a:rPr lang="pt-PT" altLang="pt-PT" dirty="0"/>
              <a:t> </a:t>
            </a:r>
            <a:r>
              <a:rPr lang="pt-PT" altLang="pt-PT" dirty="0" err="1"/>
              <a:t>potential</a:t>
            </a:r>
            <a:r>
              <a:rPr lang="pt-PT" altLang="pt-PT" dirty="0"/>
              <a:t> </a:t>
            </a:r>
            <a:r>
              <a:rPr lang="pt-PT" altLang="pt-PT" dirty="0" err="1"/>
              <a:t>severity</a:t>
            </a:r>
            <a:r>
              <a:rPr lang="pt-PT" altLang="pt-PT" dirty="0"/>
              <a:t> </a:t>
            </a:r>
            <a:r>
              <a:rPr lang="pt-PT" altLang="pt-PT" dirty="0" err="1"/>
              <a:t>of</a:t>
            </a:r>
            <a:r>
              <a:rPr lang="pt-PT" altLang="pt-PT" dirty="0"/>
              <a:t> </a:t>
            </a:r>
            <a:r>
              <a:rPr lang="pt-PT" altLang="pt-PT" dirty="0" err="1"/>
              <a:t>the</a:t>
            </a:r>
            <a:r>
              <a:rPr lang="pt-PT" altLang="pt-PT" dirty="0"/>
              <a:t> </a:t>
            </a:r>
            <a:r>
              <a:rPr lang="pt-PT" altLang="pt-PT" dirty="0" err="1"/>
              <a:t>side</a:t>
            </a:r>
            <a:r>
              <a:rPr lang="pt-PT" altLang="pt-PT" dirty="0"/>
              <a:t> </a:t>
            </a:r>
            <a:r>
              <a:rPr lang="pt-PT" altLang="pt-PT" dirty="0" err="1"/>
              <a:t>effects</a:t>
            </a:r>
            <a:r>
              <a:rPr lang="pt-PT" altLang="pt-PT" dirty="0"/>
              <a:t>.</a:t>
            </a:r>
            <a:endParaRPr lang="pt-PT" altLang="pt-PT" b="1" dirty="0"/>
          </a:p>
          <a:p>
            <a:endParaRPr lang="pt-PT" altLang="pt-PT" b="1" dirty="0"/>
          </a:p>
          <a:p>
            <a:endParaRPr lang="pt-PT" dirty="0"/>
          </a:p>
        </p:txBody>
      </p:sp>
    </p:spTree>
    <p:extLst>
      <p:ext uri="{BB962C8B-B14F-4D97-AF65-F5344CB8AC3E}">
        <p14:creationId xmlns:p14="http://schemas.microsoft.com/office/powerpoint/2010/main" val="2112706680"/>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t-PT" altLang="ja-JP" b="1" dirty="0">
                <a:ea typeface="ＭＳ Ｐゴシック" charset="-128"/>
              </a:rPr>
              <a:t>8D </a:t>
            </a:r>
            <a:r>
              <a:rPr lang="pt-PT" altLang="ja-JP" b="1" dirty="0" err="1">
                <a:ea typeface="ＭＳ Ｐゴシック" charset="-128"/>
              </a:rPr>
              <a:t>Problem</a:t>
            </a:r>
            <a:r>
              <a:rPr lang="pt-PT" altLang="ja-JP" b="1" dirty="0">
                <a:ea typeface="ＭＳ Ｐゴシック" charset="-128"/>
              </a:rPr>
              <a:t> </a:t>
            </a:r>
            <a:r>
              <a:rPr lang="pt-PT" altLang="ja-JP" b="1" dirty="0" err="1">
                <a:ea typeface="ＭＳ Ｐゴシック" charset="-128"/>
              </a:rPr>
              <a:t>Solving</a:t>
            </a:r>
            <a:r>
              <a:rPr lang="pt-PT" altLang="ja-JP" b="1" dirty="0">
                <a:ea typeface="ＭＳ Ｐゴシック" charset="-128"/>
              </a:rPr>
              <a:t> (</a:t>
            </a:r>
            <a:r>
              <a:rPr lang="pt-PT" altLang="ja-JP" b="1" dirty="0" err="1">
                <a:ea typeface="ＭＳ Ｐゴシック" charset="-128"/>
              </a:rPr>
              <a:t>Eight</a:t>
            </a:r>
            <a:r>
              <a:rPr lang="pt-PT" altLang="ja-JP" b="1" dirty="0">
                <a:ea typeface="ＭＳ Ｐゴシック" charset="-128"/>
              </a:rPr>
              <a:t> Disciplines)</a:t>
            </a:r>
            <a:endParaRPr lang="pt-PT" dirty="0"/>
          </a:p>
        </p:txBody>
      </p:sp>
      <p:sp>
        <p:nvSpPr>
          <p:cNvPr id="3" name="Content Placeholder 2"/>
          <p:cNvSpPr>
            <a:spLocks noGrp="1"/>
          </p:cNvSpPr>
          <p:nvPr>
            <p:ph idx="1"/>
          </p:nvPr>
        </p:nvSpPr>
        <p:spPr>
          <a:xfrm>
            <a:off x="822959" y="1845734"/>
            <a:ext cx="7543801" cy="4319570"/>
          </a:xfrm>
        </p:spPr>
        <p:txBody>
          <a:bodyPr>
            <a:normAutofit/>
          </a:bodyPr>
          <a:lstStyle/>
          <a:p>
            <a:pPr algn="just">
              <a:lnSpc>
                <a:spcPct val="80000"/>
              </a:lnSpc>
            </a:pPr>
            <a:r>
              <a:rPr lang="pt-PT" altLang="pt-PT" sz="2400" b="1" dirty="0" smtClean="0"/>
              <a:t>D6</a:t>
            </a:r>
            <a:r>
              <a:rPr lang="pt-PT" altLang="pt-PT" sz="2400" dirty="0"/>
              <a:t>. </a:t>
            </a:r>
            <a:r>
              <a:rPr lang="pt-PT" altLang="pt-PT" sz="2400" b="1" dirty="0" err="1"/>
              <a:t>Implement</a:t>
            </a:r>
            <a:r>
              <a:rPr lang="pt-PT" altLang="pt-PT" sz="2400" b="1" dirty="0"/>
              <a:t> </a:t>
            </a:r>
            <a:r>
              <a:rPr lang="pt-PT" altLang="pt-PT" sz="2400" b="1" dirty="0" err="1"/>
              <a:t>and</a:t>
            </a:r>
            <a:r>
              <a:rPr lang="pt-PT" altLang="pt-PT" sz="2400" b="1" dirty="0"/>
              <a:t> </a:t>
            </a:r>
            <a:r>
              <a:rPr lang="pt-PT" altLang="pt-PT" sz="2400" b="1" dirty="0" err="1"/>
              <a:t>Validate</a:t>
            </a:r>
            <a:r>
              <a:rPr lang="pt-PT" altLang="pt-PT" sz="2400" b="1" dirty="0"/>
              <a:t> </a:t>
            </a:r>
            <a:r>
              <a:rPr lang="pt-PT" altLang="pt-PT" sz="2400" b="1" dirty="0" err="1"/>
              <a:t>Permanent</a:t>
            </a:r>
            <a:r>
              <a:rPr lang="pt-PT" altLang="pt-PT" sz="2400" b="1" dirty="0"/>
              <a:t> </a:t>
            </a:r>
            <a:r>
              <a:rPr lang="pt-PT" altLang="pt-PT" sz="2400" b="1" dirty="0" err="1"/>
              <a:t>Corrective</a:t>
            </a:r>
            <a:r>
              <a:rPr lang="pt-PT" altLang="pt-PT" sz="2400" b="1" dirty="0"/>
              <a:t> </a:t>
            </a:r>
            <a:r>
              <a:rPr lang="pt-PT" altLang="pt-PT" sz="2400" b="1" dirty="0" err="1"/>
              <a:t>Actions</a:t>
            </a:r>
            <a:r>
              <a:rPr lang="pt-PT" altLang="pt-PT" sz="2400" dirty="0"/>
              <a:t>. </a:t>
            </a:r>
            <a:r>
              <a:rPr lang="pt-PT" altLang="pt-PT" sz="2400" dirty="0" err="1"/>
              <a:t>Choose</a:t>
            </a:r>
            <a:r>
              <a:rPr lang="pt-PT" altLang="pt-PT" sz="2400" dirty="0"/>
              <a:t> </a:t>
            </a:r>
            <a:r>
              <a:rPr lang="pt-PT" altLang="pt-PT" sz="2400" dirty="0" err="1"/>
              <a:t>ongoing</a:t>
            </a:r>
            <a:r>
              <a:rPr lang="pt-PT" altLang="pt-PT" sz="2400" dirty="0"/>
              <a:t> </a:t>
            </a:r>
            <a:r>
              <a:rPr lang="pt-PT" altLang="pt-PT" sz="2400" dirty="0" err="1"/>
              <a:t>controls</a:t>
            </a:r>
            <a:r>
              <a:rPr lang="pt-PT" altLang="pt-PT" sz="2400" dirty="0"/>
              <a:t> to </a:t>
            </a:r>
            <a:r>
              <a:rPr lang="pt-PT" altLang="pt-PT" sz="2400" dirty="0" err="1"/>
              <a:t>insure</a:t>
            </a:r>
            <a:r>
              <a:rPr lang="pt-PT" altLang="pt-PT" sz="2400" dirty="0"/>
              <a:t> </a:t>
            </a:r>
            <a:r>
              <a:rPr lang="pt-PT" altLang="pt-PT" sz="2400" dirty="0" err="1"/>
              <a:t>the</a:t>
            </a:r>
            <a:r>
              <a:rPr lang="pt-PT" altLang="pt-PT" sz="2400" dirty="0"/>
              <a:t> </a:t>
            </a:r>
            <a:r>
              <a:rPr lang="pt-PT" altLang="pt-PT" sz="2400" dirty="0" err="1"/>
              <a:t>root</a:t>
            </a:r>
            <a:r>
              <a:rPr lang="pt-PT" altLang="pt-PT" sz="2400" dirty="0"/>
              <a:t> cause </a:t>
            </a:r>
            <a:r>
              <a:rPr lang="pt-PT" altLang="pt-PT" sz="2400" dirty="0" err="1"/>
              <a:t>is</a:t>
            </a:r>
            <a:r>
              <a:rPr lang="pt-PT" altLang="pt-PT" sz="2400" dirty="0"/>
              <a:t> </a:t>
            </a:r>
            <a:r>
              <a:rPr lang="pt-PT" altLang="pt-PT" sz="2400" dirty="0" err="1"/>
              <a:t>eliminated</a:t>
            </a:r>
            <a:r>
              <a:rPr lang="pt-PT" altLang="pt-PT" sz="2400" dirty="0"/>
              <a:t>. </a:t>
            </a:r>
            <a:r>
              <a:rPr lang="pt-PT" altLang="pt-PT" sz="2400" dirty="0" err="1"/>
              <a:t>Once</a:t>
            </a:r>
            <a:r>
              <a:rPr lang="pt-PT" altLang="pt-PT" sz="2400" dirty="0"/>
              <a:t> in </a:t>
            </a:r>
            <a:r>
              <a:rPr lang="pt-PT" altLang="pt-PT" sz="2400" dirty="0" err="1"/>
              <a:t>production</a:t>
            </a:r>
            <a:r>
              <a:rPr lang="pt-PT" altLang="pt-PT" sz="2400" dirty="0"/>
              <a:t>, monitor </a:t>
            </a:r>
            <a:r>
              <a:rPr lang="pt-PT" altLang="pt-PT" sz="2400" dirty="0" err="1"/>
              <a:t>the</a:t>
            </a:r>
            <a:r>
              <a:rPr lang="pt-PT" altLang="pt-PT" sz="2400" dirty="0"/>
              <a:t> </a:t>
            </a:r>
            <a:r>
              <a:rPr lang="pt-PT" altLang="pt-PT" sz="2400" dirty="0" err="1"/>
              <a:t>long-term</a:t>
            </a:r>
            <a:r>
              <a:rPr lang="pt-PT" altLang="pt-PT" sz="2400" dirty="0"/>
              <a:t> </a:t>
            </a:r>
            <a:r>
              <a:rPr lang="pt-PT" altLang="pt-PT" sz="2400" dirty="0" err="1"/>
              <a:t>effects</a:t>
            </a:r>
            <a:r>
              <a:rPr lang="pt-PT" altLang="pt-PT" sz="2400" dirty="0"/>
              <a:t> </a:t>
            </a:r>
            <a:r>
              <a:rPr lang="pt-PT" altLang="pt-PT" sz="2400" dirty="0" err="1"/>
              <a:t>and</a:t>
            </a:r>
            <a:r>
              <a:rPr lang="pt-PT" altLang="pt-PT" sz="2400" dirty="0"/>
              <a:t> </a:t>
            </a:r>
            <a:r>
              <a:rPr lang="pt-PT" altLang="pt-PT" sz="2400" dirty="0" err="1"/>
              <a:t>implement</a:t>
            </a:r>
            <a:r>
              <a:rPr lang="pt-PT" altLang="pt-PT" sz="2400" dirty="0"/>
              <a:t> </a:t>
            </a:r>
            <a:r>
              <a:rPr lang="pt-PT" altLang="pt-PT" sz="2400" dirty="0" err="1"/>
              <a:t>additional</a:t>
            </a:r>
            <a:r>
              <a:rPr lang="pt-PT" altLang="pt-PT" sz="2400" dirty="0"/>
              <a:t> </a:t>
            </a:r>
            <a:r>
              <a:rPr lang="pt-PT" altLang="pt-PT" sz="2400" dirty="0" err="1"/>
              <a:t>controls</a:t>
            </a:r>
            <a:r>
              <a:rPr lang="pt-PT" altLang="pt-PT" sz="2400" dirty="0"/>
              <a:t> </a:t>
            </a:r>
            <a:r>
              <a:rPr lang="pt-PT" altLang="pt-PT" sz="2400" dirty="0" err="1"/>
              <a:t>and</a:t>
            </a:r>
            <a:r>
              <a:rPr lang="pt-PT" altLang="pt-PT" sz="2400" dirty="0"/>
              <a:t> </a:t>
            </a:r>
            <a:r>
              <a:rPr lang="pt-PT" altLang="pt-PT" sz="2400" dirty="0" err="1"/>
              <a:t>contingency</a:t>
            </a:r>
            <a:r>
              <a:rPr lang="pt-PT" altLang="pt-PT" sz="2400" dirty="0"/>
              <a:t> </a:t>
            </a:r>
            <a:r>
              <a:rPr lang="pt-PT" altLang="pt-PT" sz="2400" dirty="0" err="1"/>
              <a:t>actions</a:t>
            </a:r>
            <a:r>
              <a:rPr lang="pt-PT" altLang="pt-PT" sz="2400" dirty="0"/>
              <a:t> as </a:t>
            </a:r>
            <a:r>
              <a:rPr lang="pt-PT" altLang="pt-PT" sz="2400" dirty="0" err="1"/>
              <a:t>necessary</a:t>
            </a:r>
            <a:r>
              <a:rPr lang="pt-PT" altLang="pt-PT" sz="2400" dirty="0"/>
              <a:t>.</a:t>
            </a:r>
            <a:endParaRPr lang="pt-PT" altLang="pt-PT" sz="2400" b="1" dirty="0"/>
          </a:p>
          <a:p>
            <a:pPr algn="just">
              <a:lnSpc>
                <a:spcPct val="80000"/>
              </a:lnSpc>
            </a:pPr>
            <a:r>
              <a:rPr lang="pt-PT" altLang="pt-PT" sz="2400" b="1" dirty="0"/>
              <a:t>D7</a:t>
            </a:r>
            <a:r>
              <a:rPr lang="pt-PT" altLang="pt-PT" sz="2400" dirty="0"/>
              <a:t>. </a:t>
            </a:r>
            <a:r>
              <a:rPr lang="pt-PT" altLang="pt-PT" sz="2400" b="1" dirty="0" err="1"/>
              <a:t>Prevent</a:t>
            </a:r>
            <a:r>
              <a:rPr lang="pt-PT" altLang="pt-PT" sz="2400" b="1" dirty="0"/>
              <a:t> </a:t>
            </a:r>
            <a:r>
              <a:rPr lang="pt-PT" altLang="pt-PT" sz="2400" b="1" dirty="0" err="1"/>
              <a:t>Recurrence</a:t>
            </a:r>
            <a:r>
              <a:rPr lang="pt-PT" altLang="pt-PT" sz="2400" dirty="0"/>
              <a:t>. </a:t>
            </a:r>
            <a:r>
              <a:rPr lang="pt-PT" altLang="pt-PT" sz="2400" dirty="0" err="1"/>
              <a:t>Identify</a:t>
            </a:r>
            <a:r>
              <a:rPr lang="pt-PT" altLang="pt-PT" sz="2400" dirty="0"/>
              <a:t> </a:t>
            </a:r>
            <a:r>
              <a:rPr lang="pt-PT" altLang="pt-PT" sz="2400" dirty="0" err="1"/>
              <a:t>and</a:t>
            </a:r>
            <a:r>
              <a:rPr lang="pt-PT" altLang="pt-PT" sz="2400" dirty="0"/>
              <a:t> </a:t>
            </a:r>
            <a:r>
              <a:rPr lang="pt-PT" altLang="pt-PT" sz="2400" dirty="0" err="1"/>
              <a:t>implement</a:t>
            </a:r>
            <a:r>
              <a:rPr lang="pt-PT" altLang="pt-PT" sz="2400" dirty="0"/>
              <a:t> steps </a:t>
            </a:r>
            <a:r>
              <a:rPr lang="pt-PT" altLang="pt-PT" sz="2400" dirty="0" err="1"/>
              <a:t>that</a:t>
            </a:r>
            <a:r>
              <a:rPr lang="pt-PT" altLang="pt-PT" sz="2400" dirty="0"/>
              <a:t> </a:t>
            </a:r>
            <a:r>
              <a:rPr lang="pt-PT" altLang="pt-PT" sz="2400" dirty="0" err="1"/>
              <a:t>need</a:t>
            </a:r>
            <a:r>
              <a:rPr lang="pt-PT" altLang="pt-PT" sz="2400" dirty="0"/>
              <a:t> to </a:t>
            </a:r>
            <a:r>
              <a:rPr lang="pt-PT" altLang="pt-PT" sz="2400" dirty="0" err="1"/>
              <a:t>be</a:t>
            </a:r>
            <a:r>
              <a:rPr lang="pt-PT" altLang="pt-PT" sz="2400" dirty="0"/>
              <a:t> </a:t>
            </a:r>
            <a:r>
              <a:rPr lang="pt-PT" altLang="pt-PT" sz="2400" dirty="0" err="1"/>
              <a:t>taken</a:t>
            </a:r>
            <a:r>
              <a:rPr lang="pt-PT" altLang="pt-PT" sz="2400" dirty="0"/>
              <a:t> to </a:t>
            </a:r>
            <a:r>
              <a:rPr lang="pt-PT" altLang="pt-PT" sz="2400" dirty="0" err="1"/>
              <a:t>prevent</a:t>
            </a:r>
            <a:r>
              <a:rPr lang="pt-PT" altLang="pt-PT" sz="2400" dirty="0"/>
              <a:t> </a:t>
            </a:r>
            <a:r>
              <a:rPr lang="pt-PT" altLang="pt-PT" sz="2400" dirty="0" err="1"/>
              <a:t>the</a:t>
            </a:r>
            <a:r>
              <a:rPr lang="pt-PT" altLang="pt-PT" sz="2400" dirty="0"/>
              <a:t> </a:t>
            </a:r>
            <a:r>
              <a:rPr lang="pt-PT" altLang="pt-PT" sz="2400" dirty="0" err="1"/>
              <a:t>same</a:t>
            </a:r>
            <a:r>
              <a:rPr lang="pt-PT" altLang="pt-PT" sz="2400" dirty="0"/>
              <a:t> </a:t>
            </a:r>
            <a:r>
              <a:rPr lang="pt-PT" altLang="pt-PT" sz="2400" dirty="0" err="1"/>
              <a:t>or</a:t>
            </a:r>
            <a:r>
              <a:rPr lang="pt-PT" altLang="pt-PT" sz="2400" dirty="0"/>
              <a:t> a similar </a:t>
            </a:r>
            <a:r>
              <a:rPr lang="pt-PT" altLang="pt-PT" sz="2400" dirty="0" err="1"/>
              <a:t>problem</a:t>
            </a:r>
            <a:r>
              <a:rPr lang="pt-PT" altLang="pt-PT" sz="2400" dirty="0"/>
              <a:t> </a:t>
            </a:r>
            <a:r>
              <a:rPr lang="pt-PT" altLang="pt-PT" sz="2400" dirty="0" err="1"/>
              <a:t>from</a:t>
            </a:r>
            <a:r>
              <a:rPr lang="pt-PT" altLang="pt-PT" sz="2400" dirty="0"/>
              <a:t> </a:t>
            </a:r>
            <a:r>
              <a:rPr lang="pt-PT" altLang="pt-PT" sz="2400" dirty="0" err="1"/>
              <a:t>occurring</a:t>
            </a:r>
            <a:r>
              <a:rPr lang="pt-PT" altLang="pt-PT" sz="2400" dirty="0"/>
              <a:t> in </a:t>
            </a:r>
            <a:r>
              <a:rPr lang="pt-PT" altLang="pt-PT" sz="2400" dirty="0" err="1"/>
              <a:t>the</a:t>
            </a:r>
            <a:r>
              <a:rPr lang="pt-PT" altLang="pt-PT" sz="2400" dirty="0"/>
              <a:t> future: </a:t>
            </a:r>
            <a:r>
              <a:rPr lang="pt-PT" altLang="pt-PT" sz="2400" dirty="0" err="1"/>
              <a:t>modify</a:t>
            </a:r>
            <a:r>
              <a:rPr lang="pt-PT" altLang="pt-PT" sz="2400" dirty="0"/>
              <a:t> </a:t>
            </a:r>
            <a:r>
              <a:rPr lang="pt-PT" altLang="pt-PT" sz="2400" dirty="0" err="1"/>
              <a:t>specifications</a:t>
            </a:r>
            <a:r>
              <a:rPr lang="pt-PT" altLang="pt-PT" sz="2400" dirty="0"/>
              <a:t>, </a:t>
            </a:r>
            <a:r>
              <a:rPr lang="pt-PT" altLang="pt-PT" sz="2400" dirty="0" err="1"/>
              <a:t>update</a:t>
            </a:r>
            <a:r>
              <a:rPr lang="pt-PT" altLang="pt-PT" sz="2400" dirty="0"/>
              <a:t> training, </a:t>
            </a:r>
            <a:r>
              <a:rPr lang="pt-PT" altLang="pt-PT" sz="2400" dirty="0" err="1"/>
              <a:t>review</a:t>
            </a:r>
            <a:r>
              <a:rPr lang="pt-PT" altLang="pt-PT" sz="2400" dirty="0"/>
              <a:t> </a:t>
            </a:r>
            <a:r>
              <a:rPr lang="pt-PT" altLang="pt-PT" sz="2400" dirty="0" err="1"/>
              <a:t>workflow</a:t>
            </a:r>
            <a:r>
              <a:rPr lang="pt-PT" altLang="pt-PT" sz="2400" dirty="0"/>
              <a:t>, </a:t>
            </a:r>
            <a:r>
              <a:rPr lang="pt-PT" altLang="pt-PT" sz="2400" dirty="0" err="1"/>
              <a:t>and</a:t>
            </a:r>
            <a:r>
              <a:rPr lang="pt-PT" altLang="pt-PT" sz="2400" dirty="0"/>
              <a:t> improve management </a:t>
            </a:r>
            <a:r>
              <a:rPr lang="pt-PT" altLang="pt-PT" sz="2400" dirty="0" err="1"/>
              <a:t>systems</a:t>
            </a:r>
            <a:r>
              <a:rPr lang="pt-PT" altLang="pt-PT" sz="2400" dirty="0"/>
              <a:t>, </a:t>
            </a:r>
            <a:r>
              <a:rPr lang="pt-PT" altLang="pt-PT" sz="2400" dirty="0" err="1"/>
              <a:t>operating</a:t>
            </a:r>
            <a:r>
              <a:rPr lang="pt-PT" altLang="pt-PT" sz="2400" dirty="0"/>
              <a:t> </a:t>
            </a:r>
            <a:r>
              <a:rPr lang="pt-PT" altLang="pt-PT" sz="2400" dirty="0" err="1"/>
              <a:t>systems</a:t>
            </a:r>
            <a:r>
              <a:rPr lang="pt-PT" altLang="pt-PT" sz="2400" dirty="0"/>
              <a:t>, </a:t>
            </a:r>
            <a:r>
              <a:rPr lang="pt-PT" altLang="pt-PT" sz="2400" dirty="0" err="1"/>
              <a:t>practices</a:t>
            </a:r>
            <a:r>
              <a:rPr lang="pt-PT" altLang="pt-PT" sz="2400" dirty="0"/>
              <a:t> </a:t>
            </a:r>
            <a:r>
              <a:rPr lang="pt-PT" altLang="pt-PT" sz="2400" dirty="0" err="1"/>
              <a:t>and</a:t>
            </a:r>
            <a:r>
              <a:rPr lang="pt-PT" altLang="pt-PT" sz="2400" dirty="0"/>
              <a:t> </a:t>
            </a:r>
            <a:r>
              <a:rPr lang="pt-PT" altLang="pt-PT" sz="2400" dirty="0" err="1"/>
              <a:t>procedures</a:t>
            </a:r>
            <a:r>
              <a:rPr lang="pt-PT" altLang="pt-PT" sz="2400" dirty="0"/>
              <a:t>.</a:t>
            </a:r>
            <a:endParaRPr lang="pt-PT" altLang="pt-PT" sz="2400" b="1" dirty="0"/>
          </a:p>
          <a:p>
            <a:pPr algn="just">
              <a:lnSpc>
                <a:spcPct val="80000"/>
              </a:lnSpc>
            </a:pPr>
            <a:r>
              <a:rPr lang="pt-PT" altLang="pt-PT" sz="2400" b="1" dirty="0"/>
              <a:t>D8</a:t>
            </a:r>
            <a:r>
              <a:rPr lang="pt-PT" altLang="pt-PT" sz="2400" dirty="0"/>
              <a:t>. </a:t>
            </a:r>
            <a:r>
              <a:rPr lang="pt-PT" altLang="pt-PT" sz="2400" b="1" dirty="0" err="1"/>
              <a:t>Congratulate</a:t>
            </a:r>
            <a:r>
              <a:rPr lang="pt-PT" altLang="pt-PT" sz="2400" b="1" dirty="0"/>
              <a:t> </a:t>
            </a:r>
            <a:r>
              <a:rPr lang="pt-PT" altLang="pt-PT" sz="2400" b="1" dirty="0" err="1"/>
              <a:t>the</a:t>
            </a:r>
            <a:r>
              <a:rPr lang="pt-PT" altLang="pt-PT" sz="2400" b="1" dirty="0"/>
              <a:t> Team</a:t>
            </a:r>
            <a:r>
              <a:rPr lang="pt-PT" altLang="pt-PT" sz="2400" dirty="0"/>
              <a:t>. </a:t>
            </a:r>
            <a:r>
              <a:rPr lang="pt-PT" altLang="pt-PT" sz="2400" dirty="0" err="1"/>
              <a:t>Recognize</a:t>
            </a:r>
            <a:r>
              <a:rPr lang="pt-PT" altLang="pt-PT" sz="2400" dirty="0"/>
              <a:t> </a:t>
            </a:r>
            <a:r>
              <a:rPr lang="pt-PT" altLang="pt-PT" sz="2400" dirty="0" err="1"/>
              <a:t>the</a:t>
            </a:r>
            <a:r>
              <a:rPr lang="pt-PT" altLang="pt-PT" sz="2400" dirty="0"/>
              <a:t> </a:t>
            </a:r>
            <a:r>
              <a:rPr lang="pt-PT" altLang="pt-PT" sz="2400" dirty="0" err="1"/>
              <a:t>collective</a:t>
            </a:r>
            <a:r>
              <a:rPr lang="pt-PT" altLang="pt-PT" sz="2400" dirty="0"/>
              <a:t> </a:t>
            </a:r>
            <a:r>
              <a:rPr lang="pt-PT" altLang="pt-PT" sz="2400" dirty="0" err="1"/>
              <a:t>efforts</a:t>
            </a:r>
            <a:r>
              <a:rPr lang="pt-PT" altLang="pt-PT" sz="2400" dirty="0"/>
              <a:t> </a:t>
            </a:r>
            <a:r>
              <a:rPr lang="pt-PT" altLang="pt-PT" sz="2400" dirty="0" err="1"/>
              <a:t>of</a:t>
            </a:r>
            <a:r>
              <a:rPr lang="pt-PT" altLang="pt-PT" sz="2400" dirty="0"/>
              <a:t> </a:t>
            </a:r>
            <a:r>
              <a:rPr lang="pt-PT" altLang="pt-PT" sz="2400" dirty="0" err="1"/>
              <a:t>your</a:t>
            </a:r>
            <a:r>
              <a:rPr lang="pt-PT" altLang="pt-PT" sz="2400" dirty="0"/>
              <a:t> team. </a:t>
            </a:r>
            <a:r>
              <a:rPr lang="pt-PT" altLang="pt-PT" sz="2400" dirty="0" err="1"/>
              <a:t>Publicize</a:t>
            </a:r>
            <a:r>
              <a:rPr lang="pt-PT" altLang="pt-PT" sz="2400" dirty="0"/>
              <a:t> </a:t>
            </a:r>
            <a:r>
              <a:rPr lang="pt-PT" altLang="pt-PT" sz="2400" dirty="0" err="1"/>
              <a:t>your</a:t>
            </a:r>
            <a:r>
              <a:rPr lang="pt-PT" altLang="pt-PT" sz="2400" dirty="0"/>
              <a:t> </a:t>
            </a:r>
            <a:r>
              <a:rPr lang="pt-PT" altLang="pt-PT" sz="2400" dirty="0" err="1"/>
              <a:t>achievement</a:t>
            </a:r>
            <a:r>
              <a:rPr lang="pt-PT" altLang="pt-PT" sz="2400" dirty="0"/>
              <a:t>. Share </a:t>
            </a:r>
            <a:r>
              <a:rPr lang="pt-PT" altLang="pt-PT" sz="2400" dirty="0" err="1"/>
              <a:t>your</a:t>
            </a:r>
            <a:r>
              <a:rPr lang="pt-PT" altLang="pt-PT" sz="2400" dirty="0"/>
              <a:t> </a:t>
            </a:r>
            <a:r>
              <a:rPr lang="pt-PT" altLang="pt-PT" sz="2400" dirty="0" err="1"/>
              <a:t>knowledge</a:t>
            </a:r>
            <a:r>
              <a:rPr lang="pt-PT" altLang="pt-PT" sz="2400" dirty="0"/>
              <a:t> </a:t>
            </a:r>
            <a:r>
              <a:rPr lang="pt-PT" altLang="pt-PT" sz="2400" dirty="0" err="1"/>
              <a:t>and</a:t>
            </a:r>
            <a:r>
              <a:rPr lang="pt-PT" altLang="pt-PT" sz="2400" dirty="0"/>
              <a:t> </a:t>
            </a:r>
            <a:r>
              <a:rPr lang="pt-PT" altLang="pt-PT" sz="2400" dirty="0" err="1"/>
              <a:t>learning</a:t>
            </a:r>
            <a:r>
              <a:rPr lang="pt-PT" altLang="pt-PT" sz="2400" dirty="0"/>
              <a:t> </a:t>
            </a:r>
            <a:r>
              <a:rPr lang="pt-PT" altLang="pt-PT" sz="2400" dirty="0" err="1"/>
              <a:t>throughout</a:t>
            </a:r>
            <a:r>
              <a:rPr lang="pt-PT" altLang="pt-PT" sz="2400" dirty="0"/>
              <a:t> </a:t>
            </a:r>
            <a:r>
              <a:rPr lang="pt-PT" altLang="pt-PT" sz="2400" dirty="0" err="1"/>
              <a:t>the</a:t>
            </a:r>
            <a:r>
              <a:rPr lang="pt-PT" altLang="pt-PT" sz="2400" dirty="0"/>
              <a:t> </a:t>
            </a:r>
            <a:r>
              <a:rPr lang="pt-PT" altLang="pt-PT" sz="2400" dirty="0" err="1"/>
              <a:t>organization</a:t>
            </a:r>
            <a:r>
              <a:rPr lang="pt-PT" altLang="pt-PT" sz="2400" dirty="0"/>
              <a:t>.</a:t>
            </a:r>
          </a:p>
          <a:p>
            <a:endParaRPr lang="pt-PT" dirty="0"/>
          </a:p>
        </p:txBody>
      </p:sp>
    </p:spTree>
    <p:extLst>
      <p:ext uri="{BB962C8B-B14F-4D97-AF65-F5344CB8AC3E}">
        <p14:creationId xmlns:p14="http://schemas.microsoft.com/office/powerpoint/2010/main" val="3418358402"/>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p:txBody>
          <a:bodyPr>
            <a:noAutofit/>
          </a:bodyPr>
          <a:lstStyle/>
          <a:p>
            <a:pPr algn="ctr" eaLnBrk="1" hangingPunct="1">
              <a:defRPr/>
            </a:pPr>
            <a:r>
              <a:rPr lang="pt-PT" altLang="ja-JP" sz="5400" b="1" dirty="0" smtClean="0">
                <a:ea typeface="ＭＳ Ｐゴシック" charset="-128"/>
              </a:rPr>
              <a:t>8D </a:t>
            </a:r>
            <a:r>
              <a:rPr lang="pt-PT" altLang="ja-JP" sz="5400" b="1" dirty="0" err="1" smtClean="0">
                <a:ea typeface="ＭＳ Ｐゴシック" charset="-128"/>
              </a:rPr>
              <a:t>Problem</a:t>
            </a:r>
            <a:r>
              <a:rPr lang="pt-PT" altLang="ja-JP" sz="5400" b="1" dirty="0" smtClean="0">
                <a:ea typeface="ＭＳ Ｐゴシック" charset="-128"/>
              </a:rPr>
              <a:t> </a:t>
            </a:r>
            <a:r>
              <a:rPr lang="pt-PT" altLang="ja-JP" sz="5400" b="1" dirty="0" err="1" smtClean="0">
                <a:ea typeface="ＭＳ Ｐゴシック" charset="-128"/>
              </a:rPr>
              <a:t>Solving</a:t>
            </a:r>
            <a:r>
              <a:rPr lang="pt-PT" altLang="ja-JP" sz="5400" b="1" dirty="0" smtClean="0">
                <a:ea typeface="ＭＳ Ｐゴシック" charset="-128"/>
              </a:rPr>
              <a:t> (</a:t>
            </a:r>
            <a:r>
              <a:rPr lang="pt-PT" altLang="ja-JP" sz="5400" b="1" dirty="0" err="1" smtClean="0">
                <a:ea typeface="ＭＳ Ｐゴシック" charset="-128"/>
              </a:rPr>
              <a:t>Eight</a:t>
            </a:r>
            <a:r>
              <a:rPr lang="pt-PT" altLang="ja-JP" sz="5400" b="1" dirty="0" smtClean="0">
                <a:ea typeface="ＭＳ Ｐゴシック" charset="-128"/>
              </a:rPr>
              <a:t> Disciplines)</a:t>
            </a:r>
            <a:endParaRPr lang="pt-PT" sz="5400" b="1" dirty="0" smtClean="0"/>
          </a:p>
        </p:txBody>
      </p:sp>
      <p:sp>
        <p:nvSpPr>
          <p:cNvPr id="108547" name="Rectangle 3"/>
          <p:cNvSpPr>
            <a:spLocks noGrp="1" noChangeArrowheads="1"/>
          </p:cNvSpPr>
          <p:nvPr>
            <p:ph idx="1"/>
          </p:nvPr>
        </p:nvSpPr>
        <p:spPr/>
        <p:txBody>
          <a:bodyPr>
            <a:normAutofit/>
          </a:bodyPr>
          <a:lstStyle/>
          <a:p>
            <a:pPr eaLnBrk="1" hangingPunct="1">
              <a:lnSpc>
                <a:spcPct val="80000"/>
              </a:lnSpc>
            </a:pPr>
            <a:r>
              <a:rPr lang="pt-PT" altLang="pt-PT" sz="2000" b="1" dirty="0" err="1" smtClean="0"/>
              <a:t>Strengths</a:t>
            </a:r>
            <a:r>
              <a:rPr lang="pt-PT" altLang="pt-PT" sz="2000" b="1" dirty="0" smtClean="0"/>
              <a:t> </a:t>
            </a:r>
            <a:r>
              <a:rPr lang="pt-PT" altLang="pt-PT" sz="2000" b="1" dirty="0" err="1" smtClean="0"/>
              <a:t>of</a:t>
            </a:r>
            <a:r>
              <a:rPr lang="pt-PT" altLang="pt-PT" sz="2000" b="1" dirty="0" smtClean="0"/>
              <a:t> </a:t>
            </a:r>
            <a:r>
              <a:rPr lang="pt-PT" altLang="pt-PT" sz="2000" b="1" dirty="0" err="1" smtClean="0"/>
              <a:t>the</a:t>
            </a:r>
            <a:r>
              <a:rPr lang="pt-PT" altLang="pt-PT" sz="2000" b="1" dirty="0" smtClean="0"/>
              <a:t> 8D </a:t>
            </a:r>
            <a:r>
              <a:rPr lang="pt-PT" altLang="pt-PT" sz="2000" b="1" dirty="0" err="1" smtClean="0"/>
              <a:t>Problem</a:t>
            </a:r>
            <a:r>
              <a:rPr lang="pt-PT" altLang="pt-PT" sz="2000" b="1" dirty="0" smtClean="0"/>
              <a:t> </a:t>
            </a:r>
            <a:r>
              <a:rPr lang="pt-PT" altLang="pt-PT" sz="2000" b="1" dirty="0" err="1" smtClean="0"/>
              <a:t>Solving</a:t>
            </a:r>
            <a:r>
              <a:rPr lang="pt-PT" altLang="pt-PT" sz="2000" b="1" dirty="0" smtClean="0"/>
              <a:t> </a:t>
            </a:r>
            <a:r>
              <a:rPr lang="pt-PT" altLang="pt-PT" sz="2000" b="1" dirty="0" err="1" smtClean="0"/>
              <a:t>Method</a:t>
            </a:r>
            <a:r>
              <a:rPr lang="pt-PT" altLang="pt-PT" sz="2000" b="1" dirty="0" smtClean="0"/>
              <a:t>. </a:t>
            </a:r>
            <a:r>
              <a:rPr lang="pt-PT" altLang="pt-PT" sz="2000" b="1" dirty="0" err="1" smtClean="0"/>
              <a:t>Benefits</a:t>
            </a:r>
            <a:endParaRPr lang="pt-PT" altLang="pt-PT" sz="2000" b="1" dirty="0" smtClean="0"/>
          </a:p>
          <a:p>
            <a:pPr eaLnBrk="1" hangingPunct="1">
              <a:lnSpc>
                <a:spcPct val="80000"/>
              </a:lnSpc>
            </a:pPr>
            <a:r>
              <a:rPr lang="pt-PT" altLang="pt-PT" sz="2000" dirty="0" err="1" smtClean="0"/>
              <a:t>Effective</a:t>
            </a:r>
            <a:r>
              <a:rPr lang="pt-PT" altLang="pt-PT" sz="2000" dirty="0" smtClean="0"/>
              <a:t> </a:t>
            </a:r>
            <a:r>
              <a:rPr lang="pt-PT" altLang="pt-PT" sz="2000" dirty="0" err="1" smtClean="0"/>
              <a:t>approach</a:t>
            </a:r>
            <a:r>
              <a:rPr lang="pt-PT" altLang="pt-PT" sz="2000" dirty="0" smtClean="0"/>
              <a:t> </a:t>
            </a:r>
            <a:r>
              <a:rPr lang="pt-PT" altLang="pt-PT" sz="2000" dirty="0" err="1" smtClean="0"/>
              <a:t>at</a:t>
            </a:r>
            <a:r>
              <a:rPr lang="pt-PT" altLang="pt-PT" sz="2000" dirty="0" smtClean="0"/>
              <a:t> </a:t>
            </a:r>
            <a:r>
              <a:rPr lang="pt-PT" altLang="pt-PT" sz="2000" dirty="0" err="1" smtClean="0"/>
              <a:t>finding</a:t>
            </a:r>
            <a:r>
              <a:rPr lang="pt-PT" altLang="pt-PT" sz="2000" dirty="0" smtClean="0"/>
              <a:t> a </a:t>
            </a:r>
            <a:r>
              <a:rPr lang="pt-PT" altLang="pt-PT" sz="2000" dirty="0" err="1" smtClean="0"/>
              <a:t>root</a:t>
            </a:r>
            <a:r>
              <a:rPr lang="pt-PT" altLang="pt-PT" sz="2000" dirty="0" smtClean="0"/>
              <a:t> cause, </a:t>
            </a:r>
            <a:r>
              <a:rPr lang="pt-PT" altLang="pt-PT" sz="2000" dirty="0" err="1" smtClean="0"/>
              <a:t>developing</a:t>
            </a:r>
            <a:r>
              <a:rPr lang="pt-PT" altLang="pt-PT" sz="2000" dirty="0" smtClean="0"/>
              <a:t> </a:t>
            </a:r>
            <a:r>
              <a:rPr lang="pt-PT" altLang="pt-PT" sz="2000" dirty="0" err="1" smtClean="0"/>
              <a:t>proper</a:t>
            </a:r>
            <a:r>
              <a:rPr lang="pt-PT" altLang="pt-PT" sz="2000" dirty="0" smtClean="0"/>
              <a:t> </a:t>
            </a:r>
            <a:r>
              <a:rPr lang="pt-PT" altLang="pt-PT" sz="2000" dirty="0" err="1" smtClean="0"/>
              <a:t>actions</a:t>
            </a:r>
            <a:r>
              <a:rPr lang="pt-PT" altLang="pt-PT" sz="2000" dirty="0" smtClean="0"/>
              <a:t> to </a:t>
            </a:r>
            <a:r>
              <a:rPr lang="pt-PT" altLang="pt-PT" sz="2000" dirty="0" err="1" smtClean="0"/>
              <a:t>eliminate</a:t>
            </a:r>
            <a:r>
              <a:rPr lang="pt-PT" altLang="pt-PT" sz="2000" dirty="0" smtClean="0"/>
              <a:t> </a:t>
            </a:r>
            <a:r>
              <a:rPr lang="pt-PT" altLang="pt-PT" sz="2000" dirty="0" err="1" smtClean="0"/>
              <a:t>root</a:t>
            </a:r>
            <a:r>
              <a:rPr lang="pt-PT" altLang="pt-PT" sz="2000" dirty="0" smtClean="0"/>
              <a:t> causes, </a:t>
            </a:r>
            <a:r>
              <a:rPr lang="pt-PT" altLang="pt-PT" sz="2000" dirty="0" err="1" smtClean="0"/>
              <a:t>and</a:t>
            </a:r>
            <a:r>
              <a:rPr lang="pt-PT" altLang="pt-PT" sz="2000" dirty="0" smtClean="0"/>
              <a:t> </a:t>
            </a:r>
            <a:r>
              <a:rPr lang="pt-PT" altLang="pt-PT" sz="2000" dirty="0" err="1" smtClean="0"/>
              <a:t>implementing</a:t>
            </a:r>
            <a:r>
              <a:rPr lang="pt-PT" altLang="pt-PT" sz="2000" dirty="0" smtClean="0"/>
              <a:t> </a:t>
            </a:r>
            <a:r>
              <a:rPr lang="pt-PT" altLang="pt-PT" sz="2000" dirty="0" err="1" smtClean="0"/>
              <a:t>the</a:t>
            </a:r>
            <a:r>
              <a:rPr lang="pt-PT" altLang="pt-PT" sz="2000" dirty="0" smtClean="0"/>
              <a:t> </a:t>
            </a:r>
            <a:r>
              <a:rPr lang="pt-PT" altLang="pt-PT" sz="2000" dirty="0" err="1" smtClean="0"/>
              <a:t>permanent</a:t>
            </a:r>
            <a:r>
              <a:rPr lang="pt-PT" altLang="pt-PT" sz="2000" dirty="0" smtClean="0"/>
              <a:t> </a:t>
            </a:r>
            <a:r>
              <a:rPr lang="pt-PT" altLang="pt-PT" sz="2000" dirty="0" err="1" smtClean="0"/>
              <a:t>corrective</a:t>
            </a:r>
            <a:r>
              <a:rPr lang="pt-PT" altLang="pt-PT" sz="2000" dirty="0" smtClean="0"/>
              <a:t> </a:t>
            </a:r>
            <a:r>
              <a:rPr lang="pt-PT" altLang="pt-PT" sz="2000" dirty="0" err="1" smtClean="0"/>
              <a:t>action</a:t>
            </a:r>
            <a:r>
              <a:rPr lang="pt-PT" altLang="pt-PT" sz="2000" dirty="0" smtClean="0"/>
              <a:t>.</a:t>
            </a:r>
          </a:p>
          <a:p>
            <a:pPr eaLnBrk="1" hangingPunct="1">
              <a:lnSpc>
                <a:spcPct val="80000"/>
              </a:lnSpc>
            </a:pPr>
            <a:r>
              <a:rPr lang="pt-PT" altLang="pt-PT" sz="2000" dirty="0" err="1" smtClean="0"/>
              <a:t>Helps</a:t>
            </a:r>
            <a:r>
              <a:rPr lang="pt-PT" altLang="pt-PT" sz="2000" dirty="0" smtClean="0"/>
              <a:t> to explore </a:t>
            </a:r>
            <a:r>
              <a:rPr lang="pt-PT" altLang="pt-PT" sz="2000" dirty="0" err="1" smtClean="0"/>
              <a:t>the</a:t>
            </a:r>
            <a:r>
              <a:rPr lang="pt-PT" altLang="pt-PT" sz="2000" dirty="0" smtClean="0"/>
              <a:t> </a:t>
            </a:r>
            <a:r>
              <a:rPr lang="pt-PT" altLang="pt-PT" sz="2000" dirty="0" err="1" smtClean="0"/>
              <a:t>Control</a:t>
            </a:r>
            <a:r>
              <a:rPr lang="pt-PT" altLang="pt-PT" sz="2000" dirty="0" smtClean="0"/>
              <a:t> </a:t>
            </a:r>
            <a:r>
              <a:rPr lang="pt-PT" altLang="pt-PT" sz="2000" dirty="0" err="1" smtClean="0"/>
              <a:t>System</a:t>
            </a:r>
            <a:r>
              <a:rPr lang="pt-PT" altLang="pt-PT" sz="2000" dirty="0" smtClean="0"/>
              <a:t> </a:t>
            </a:r>
            <a:r>
              <a:rPr lang="pt-PT" altLang="pt-PT" sz="2000" dirty="0" err="1" smtClean="0"/>
              <a:t>that</a:t>
            </a:r>
            <a:r>
              <a:rPr lang="pt-PT" altLang="pt-PT" sz="2000" dirty="0" smtClean="0"/>
              <a:t> </a:t>
            </a:r>
            <a:r>
              <a:rPr lang="pt-PT" altLang="pt-PT" sz="2000" dirty="0" err="1" smtClean="0"/>
              <a:t>allowed</a:t>
            </a:r>
            <a:r>
              <a:rPr lang="pt-PT" altLang="pt-PT" sz="2000" dirty="0" smtClean="0"/>
              <a:t> </a:t>
            </a:r>
            <a:r>
              <a:rPr lang="pt-PT" altLang="pt-PT" sz="2000" dirty="0" err="1" smtClean="0"/>
              <a:t>the</a:t>
            </a:r>
            <a:r>
              <a:rPr lang="pt-PT" altLang="pt-PT" sz="2000" dirty="0" smtClean="0"/>
              <a:t> </a:t>
            </a:r>
            <a:r>
              <a:rPr lang="pt-PT" altLang="pt-PT" sz="2000" dirty="0" err="1" smtClean="0"/>
              <a:t>problem</a:t>
            </a:r>
            <a:r>
              <a:rPr lang="pt-PT" altLang="pt-PT" sz="2000" dirty="0" smtClean="0"/>
              <a:t> to escape. </a:t>
            </a:r>
            <a:r>
              <a:rPr lang="pt-PT" altLang="pt-PT" sz="2000" dirty="0" err="1" smtClean="0"/>
              <a:t>The</a:t>
            </a:r>
            <a:r>
              <a:rPr lang="pt-PT" altLang="pt-PT" sz="2000" dirty="0" smtClean="0"/>
              <a:t> Escape </a:t>
            </a:r>
            <a:r>
              <a:rPr lang="pt-PT" altLang="pt-PT" sz="2000" dirty="0" err="1" smtClean="0"/>
              <a:t>Point</a:t>
            </a:r>
            <a:r>
              <a:rPr lang="pt-PT" altLang="pt-PT" sz="2000" dirty="0" smtClean="0"/>
              <a:t> </a:t>
            </a:r>
            <a:r>
              <a:rPr lang="pt-PT" altLang="pt-PT" sz="2000" dirty="0" err="1" smtClean="0"/>
              <a:t>is</a:t>
            </a:r>
            <a:r>
              <a:rPr lang="pt-PT" altLang="pt-PT" sz="2000" dirty="0" smtClean="0"/>
              <a:t> </a:t>
            </a:r>
            <a:r>
              <a:rPr lang="pt-PT" altLang="pt-PT" sz="2000" dirty="0" err="1" smtClean="0"/>
              <a:t>studied</a:t>
            </a:r>
            <a:r>
              <a:rPr lang="pt-PT" altLang="pt-PT" sz="2000" dirty="0" smtClean="0"/>
              <a:t> for </a:t>
            </a:r>
            <a:r>
              <a:rPr lang="pt-PT" altLang="pt-PT" sz="2000" dirty="0" err="1" smtClean="0"/>
              <a:t>the</a:t>
            </a:r>
            <a:r>
              <a:rPr lang="pt-PT" altLang="pt-PT" sz="2000" dirty="0" smtClean="0"/>
              <a:t> </a:t>
            </a:r>
            <a:r>
              <a:rPr lang="pt-PT" altLang="pt-PT" sz="2000" dirty="0" err="1" smtClean="0"/>
              <a:t>purpose</a:t>
            </a:r>
            <a:r>
              <a:rPr lang="pt-PT" altLang="pt-PT" sz="2000" dirty="0" smtClean="0"/>
              <a:t> </a:t>
            </a:r>
            <a:r>
              <a:rPr lang="pt-PT" altLang="pt-PT" sz="2000" dirty="0" err="1" smtClean="0"/>
              <a:t>of</a:t>
            </a:r>
            <a:r>
              <a:rPr lang="pt-PT" altLang="pt-PT" sz="2000" dirty="0" smtClean="0"/>
              <a:t> </a:t>
            </a:r>
            <a:r>
              <a:rPr lang="pt-PT" altLang="pt-PT" sz="2000" dirty="0" err="1" smtClean="0"/>
              <a:t>improving</a:t>
            </a:r>
            <a:r>
              <a:rPr lang="pt-PT" altLang="pt-PT" sz="2000" dirty="0" smtClean="0"/>
              <a:t> </a:t>
            </a:r>
            <a:r>
              <a:rPr lang="pt-PT" altLang="pt-PT" sz="2000" dirty="0" err="1" smtClean="0"/>
              <a:t>the</a:t>
            </a:r>
            <a:r>
              <a:rPr lang="pt-PT" altLang="pt-PT" sz="2000" dirty="0" smtClean="0"/>
              <a:t> </a:t>
            </a:r>
            <a:r>
              <a:rPr lang="pt-PT" altLang="pt-PT" sz="2000" dirty="0" err="1" smtClean="0"/>
              <a:t>ability</a:t>
            </a:r>
            <a:r>
              <a:rPr lang="pt-PT" altLang="pt-PT" sz="2000" dirty="0" smtClean="0"/>
              <a:t> </a:t>
            </a:r>
            <a:r>
              <a:rPr lang="pt-PT" altLang="pt-PT" sz="2000" dirty="0" err="1" smtClean="0"/>
              <a:t>of</a:t>
            </a:r>
            <a:r>
              <a:rPr lang="pt-PT" altLang="pt-PT" sz="2000" dirty="0" smtClean="0"/>
              <a:t> </a:t>
            </a:r>
            <a:r>
              <a:rPr lang="pt-PT" altLang="pt-PT" sz="2000" dirty="0" err="1" smtClean="0"/>
              <a:t>the</a:t>
            </a:r>
            <a:r>
              <a:rPr lang="pt-PT" altLang="pt-PT" sz="2000" dirty="0" smtClean="0"/>
              <a:t> </a:t>
            </a:r>
            <a:r>
              <a:rPr lang="pt-PT" altLang="pt-PT" sz="2000" dirty="0" err="1" smtClean="0"/>
              <a:t>Control</a:t>
            </a:r>
            <a:r>
              <a:rPr lang="pt-PT" altLang="pt-PT" sz="2000" dirty="0" smtClean="0"/>
              <a:t> </a:t>
            </a:r>
            <a:r>
              <a:rPr lang="pt-PT" altLang="pt-PT" sz="2000" dirty="0" err="1" smtClean="0"/>
              <a:t>System</a:t>
            </a:r>
            <a:r>
              <a:rPr lang="pt-PT" altLang="pt-PT" sz="2000" dirty="0" smtClean="0"/>
              <a:t> to </a:t>
            </a:r>
            <a:r>
              <a:rPr lang="pt-PT" altLang="pt-PT" sz="2000" dirty="0" err="1" smtClean="0"/>
              <a:t>detect</a:t>
            </a:r>
            <a:r>
              <a:rPr lang="pt-PT" altLang="pt-PT" sz="2000" dirty="0" smtClean="0"/>
              <a:t> </a:t>
            </a:r>
            <a:r>
              <a:rPr lang="pt-PT" altLang="pt-PT" sz="2000" dirty="0" err="1" smtClean="0"/>
              <a:t>the</a:t>
            </a:r>
            <a:r>
              <a:rPr lang="pt-PT" altLang="pt-PT" sz="2000" dirty="0" smtClean="0"/>
              <a:t> </a:t>
            </a:r>
            <a:r>
              <a:rPr lang="pt-PT" altLang="pt-PT" sz="2000" dirty="0" err="1" smtClean="0"/>
              <a:t>failure</a:t>
            </a:r>
            <a:r>
              <a:rPr lang="pt-PT" altLang="pt-PT" sz="2000" dirty="0" smtClean="0"/>
              <a:t> </a:t>
            </a:r>
            <a:r>
              <a:rPr lang="pt-PT" altLang="pt-PT" sz="2000" dirty="0" err="1" smtClean="0"/>
              <a:t>or</a:t>
            </a:r>
            <a:r>
              <a:rPr lang="pt-PT" altLang="pt-PT" sz="2000" dirty="0" smtClean="0"/>
              <a:t> cause </a:t>
            </a:r>
            <a:r>
              <a:rPr lang="pt-PT" altLang="pt-PT" sz="2000" dirty="0" err="1" smtClean="0"/>
              <a:t>when</a:t>
            </a:r>
            <a:r>
              <a:rPr lang="pt-PT" altLang="pt-PT" sz="2000" dirty="0" smtClean="0"/>
              <a:t> </a:t>
            </a:r>
            <a:r>
              <a:rPr lang="pt-PT" altLang="pt-PT" sz="2000" dirty="0" err="1" smtClean="0"/>
              <a:t>and</a:t>
            </a:r>
            <a:r>
              <a:rPr lang="pt-PT" altLang="pt-PT" sz="2000" dirty="0" smtClean="0"/>
              <a:t> </a:t>
            </a:r>
            <a:r>
              <a:rPr lang="pt-PT" altLang="pt-PT" sz="2000" dirty="0" err="1" smtClean="0"/>
              <a:t>if</a:t>
            </a:r>
            <a:r>
              <a:rPr lang="pt-PT" altLang="pt-PT" sz="2000" dirty="0" smtClean="0"/>
              <a:t> </a:t>
            </a:r>
            <a:r>
              <a:rPr lang="pt-PT" altLang="pt-PT" sz="2000" dirty="0" err="1" smtClean="0"/>
              <a:t>it</a:t>
            </a:r>
            <a:r>
              <a:rPr lang="pt-PT" altLang="pt-PT" sz="2000" dirty="0" smtClean="0"/>
              <a:t> </a:t>
            </a:r>
            <a:r>
              <a:rPr lang="pt-PT" altLang="pt-PT" sz="2000" dirty="0" err="1" smtClean="0"/>
              <a:t>should</a:t>
            </a:r>
            <a:r>
              <a:rPr lang="pt-PT" altLang="pt-PT" sz="2000" dirty="0" smtClean="0"/>
              <a:t> </a:t>
            </a:r>
            <a:r>
              <a:rPr lang="pt-PT" altLang="pt-PT" sz="2000" dirty="0" err="1" smtClean="0"/>
              <a:t>occur</a:t>
            </a:r>
            <a:r>
              <a:rPr lang="pt-PT" altLang="pt-PT" sz="2000" dirty="0" smtClean="0"/>
              <a:t> </a:t>
            </a:r>
            <a:r>
              <a:rPr lang="pt-PT" altLang="pt-PT" sz="2000" dirty="0" err="1" smtClean="0"/>
              <a:t>again</a:t>
            </a:r>
            <a:r>
              <a:rPr lang="pt-PT" altLang="pt-PT" sz="2000" dirty="0" smtClean="0"/>
              <a:t>.</a:t>
            </a:r>
          </a:p>
          <a:p>
            <a:pPr eaLnBrk="1" hangingPunct="1">
              <a:lnSpc>
                <a:spcPct val="80000"/>
              </a:lnSpc>
            </a:pPr>
            <a:r>
              <a:rPr lang="pt-PT" altLang="pt-PT" sz="2000" dirty="0" err="1" smtClean="0"/>
              <a:t>The</a:t>
            </a:r>
            <a:r>
              <a:rPr lang="pt-PT" altLang="pt-PT" sz="2000" dirty="0" smtClean="0"/>
              <a:t> </a:t>
            </a:r>
            <a:r>
              <a:rPr lang="pt-PT" altLang="pt-PT" sz="2000" dirty="0" err="1" smtClean="0"/>
              <a:t>Prevention</a:t>
            </a:r>
            <a:r>
              <a:rPr lang="pt-PT" altLang="pt-PT" sz="2000" dirty="0" smtClean="0"/>
              <a:t> </a:t>
            </a:r>
            <a:r>
              <a:rPr lang="pt-PT" altLang="pt-PT" sz="2000" dirty="0" err="1" smtClean="0"/>
              <a:t>Loop</a:t>
            </a:r>
            <a:r>
              <a:rPr lang="pt-PT" altLang="pt-PT" sz="2000" dirty="0" smtClean="0"/>
              <a:t> explores </a:t>
            </a:r>
            <a:r>
              <a:rPr lang="pt-PT" altLang="pt-PT" sz="2000" dirty="0" err="1" smtClean="0"/>
              <a:t>the</a:t>
            </a:r>
            <a:r>
              <a:rPr lang="pt-PT" altLang="pt-PT" sz="2000" dirty="0" smtClean="0"/>
              <a:t> </a:t>
            </a:r>
            <a:r>
              <a:rPr lang="pt-PT" altLang="pt-PT" sz="2000" dirty="0" err="1" smtClean="0"/>
              <a:t>systems</a:t>
            </a:r>
            <a:r>
              <a:rPr lang="pt-PT" altLang="pt-PT" sz="2000" dirty="0" smtClean="0"/>
              <a:t> </a:t>
            </a:r>
            <a:r>
              <a:rPr lang="pt-PT" altLang="pt-PT" sz="2000" dirty="0" err="1" smtClean="0"/>
              <a:t>that</a:t>
            </a:r>
            <a:r>
              <a:rPr lang="pt-PT" altLang="pt-PT" sz="2000" dirty="0" smtClean="0"/>
              <a:t> </a:t>
            </a:r>
            <a:r>
              <a:rPr lang="pt-PT" altLang="pt-PT" sz="2000" dirty="0" err="1" smtClean="0"/>
              <a:t>permitted</a:t>
            </a:r>
            <a:r>
              <a:rPr lang="pt-PT" altLang="pt-PT" sz="2000" dirty="0" smtClean="0"/>
              <a:t> </a:t>
            </a:r>
            <a:r>
              <a:rPr lang="pt-PT" altLang="pt-PT" sz="2000" dirty="0" err="1" smtClean="0"/>
              <a:t>the</a:t>
            </a:r>
            <a:r>
              <a:rPr lang="pt-PT" altLang="pt-PT" sz="2000" dirty="0" smtClean="0"/>
              <a:t> </a:t>
            </a:r>
            <a:r>
              <a:rPr lang="pt-PT" altLang="pt-PT" sz="2000" dirty="0" err="1" smtClean="0"/>
              <a:t>condition</a:t>
            </a:r>
            <a:r>
              <a:rPr lang="pt-PT" altLang="pt-PT" sz="2000" dirty="0" smtClean="0"/>
              <a:t> </a:t>
            </a:r>
            <a:r>
              <a:rPr lang="pt-PT" altLang="pt-PT" sz="2000" dirty="0" err="1" smtClean="0"/>
              <a:t>that</a:t>
            </a:r>
            <a:r>
              <a:rPr lang="pt-PT" altLang="pt-PT" sz="2000" dirty="0" smtClean="0"/>
              <a:t> </a:t>
            </a:r>
            <a:r>
              <a:rPr lang="pt-PT" altLang="pt-PT" sz="2000" dirty="0" err="1" smtClean="0"/>
              <a:t>allowed</a:t>
            </a:r>
            <a:r>
              <a:rPr lang="pt-PT" altLang="pt-PT" sz="2000" dirty="0" smtClean="0"/>
              <a:t> </a:t>
            </a:r>
            <a:r>
              <a:rPr lang="pt-PT" altLang="pt-PT" sz="2000" dirty="0" err="1" smtClean="0"/>
              <a:t>the</a:t>
            </a:r>
            <a:r>
              <a:rPr lang="pt-PT" altLang="pt-PT" sz="2000" dirty="0" smtClean="0"/>
              <a:t> </a:t>
            </a:r>
            <a:r>
              <a:rPr lang="pt-PT" altLang="pt-PT" sz="2000" dirty="0" err="1" smtClean="0"/>
              <a:t>Failure</a:t>
            </a:r>
            <a:r>
              <a:rPr lang="pt-PT" altLang="pt-PT" sz="2000" dirty="0" smtClean="0"/>
              <a:t> </a:t>
            </a:r>
            <a:r>
              <a:rPr lang="pt-PT" altLang="pt-PT" sz="2000" dirty="0" err="1" smtClean="0"/>
              <a:t>and</a:t>
            </a:r>
            <a:r>
              <a:rPr lang="pt-PT" altLang="pt-PT" sz="2000" dirty="0" smtClean="0"/>
              <a:t> Cause </a:t>
            </a:r>
            <a:r>
              <a:rPr lang="pt-PT" altLang="pt-PT" sz="2000" dirty="0" err="1" smtClean="0"/>
              <a:t>Mechanism</a:t>
            </a:r>
            <a:r>
              <a:rPr lang="pt-PT" altLang="pt-PT" sz="2000" dirty="0" smtClean="0"/>
              <a:t> to </a:t>
            </a:r>
            <a:r>
              <a:rPr lang="pt-PT" altLang="pt-PT" sz="2000" dirty="0" err="1" smtClean="0"/>
              <a:t>exist</a:t>
            </a:r>
            <a:r>
              <a:rPr lang="pt-PT" altLang="pt-PT" sz="2000" dirty="0" smtClean="0"/>
              <a:t> in </a:t>
            </a:r>
            <a:r>
              <a:rPr lang="pt-PT" altLang="pt-PT" sz="2000" dirty="0" err="1" smtClean="0"/>
              <a:t>the</a:t>
            </a:r>
            <a:r>
              <a:rPr lang="pt-PT" altLang="pt-PT" sz="2000" dirty="0" smtClean="0"/>
              <a:t> </a:t>
            </a:r>
            <a:r>
              <a:rPr lang="pt-PT" altLang="pt-PT" sz="2000" dirty="0" err="1" smtClean="0"/>
              <a:t>first</a:t>
            </a:r>
            <a:r>
              <a:rPr lang="pt-PT" altLang="pt-PT" sz="2000" dirty="0" smtClean="0"/>
              <a:t> </a:t>
            </a:r>
            <a:r>
              <a:rPr lang="pt-PT" altLang="pt-PT" sz="2000" dirty="0" err="1" smtClean="0"/>
              <a:t>place</a:t>
            </a:r>
            <a:r>
              <a:rPr lang="pt-PT" altLang="pt-PT" sz="2000" dirty="0" smtClean="0"/>
              <a:t>.</a:t>
            </a:r>
            <a:endParaRPr lang="pt-PT" altLang="pt-PT" sz="2000" b="1" dirty="0" smtClean="0"/>
          </a:p>
        </p:txBody>
      </p:sp>
    </p:spTree>
    <p:extLst>
      <p:ext uri="{BB962C8B-B14F-4D97-AF65-F5344CB8AC3E}">
        <p14:creationId xmlns:p14="http://schemas.microsoft.com/office/powerpoint/2010/main" val="27882239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a:bodyPr>
          <a:lstStyle/>
          <a:p>
            <a:pPr algn="ctr" eaLnBrk="1" hangingPunct="1">
              <a:defRPr/>
            </a:pPr>
            <a:r>
              <a:rPr lang="pt-PT" sz="5400" b="1" dirty="0" smtClean="0"/>
              <a:t>7 S FRAMEWORK</a:t>
            </a:r>
          </a:p>
        </p:txBody>
      </p:sp>
      <p:sp>
        <p:nvSpPr>
          <p:cNvPr id="12291" name="Rectangle 3"/>
          <p:cNvSpPr>
            <a:spLocks noGrp="1" noChangeArrowheads="1"/>
          </p:cNvSpPr>
          <p:nvPr>
            <p:ph idx="1"/>
          </p:nvPr>
        </p:nvSpPr>
        <p:spPr/>
        <p:txBody>
          <a:bodyPr>
            <a:normAutofit fontScale="25000" lnSpcReduction="20000"/>
          </a:bodyPr>
          <a:lstStyle/>
          <a:p>
            <a:pPr eaLnBrk="1" hangingPunct="1">
              <a:lnSpc>
                <a:spcPct val="80000"/>
              </a:lnSpc>
              <a:buFontTx/>
              <a:buNone/>
            </a:pPr>
            <a:r>
              <a:rPr lang="en-GB" altLang="pt-PT" sz="1800" dirty="0" smtClean="0"/>
              <a:t> </a:t>
            </a:r>
          </a:p>
          <a:p>
            <a:pPr algn="just" eaLnBrk="1" hangingPunct="1">
              <a:lnSpc>
                <a:spcPct val="80000"/>
              </a:lnSpc>
            </a:pPr>
            <a:r>
              <a:rPr lang="en-GB" altLang="pt-PT" sz="9600" b="1" dirty="0" smtClean="0"/>
              <a:t>Strategy</a:t>
            </a:r>
          </a:p>
          <a:p>
            <a:pPr algn="just" eaLnBrk="1" hangingPunct="1">
              <a:lnSpc>
                <a:spcPct val="80000"/>
              </a:lnSpc>
              <a:buFontTx/>
              <a:buNone/>
            </a:pPr>
            <a:r>
              <a:rPr lang="en-GB" altLang="pt-PT" sz="9600" dirty="0" smtClean="0"/>
              <a:t>	Plans for the allocation of a firms scarce resources, over time, to reach identified goals. Environment, competition, customers.</a:t>
            </a:r>
          </a:p>
          <a:p>
            <a:pPr algn="just" eaLnBrk="1" hangingPunct="1">
              <a:lnSpc>
                <a:spcPct val="80000"/>
              </a:lnSpc>
              <a:buFontTx/>
              <a:buNone/>
            </a:pPr>
            <a:r>
              <a:rPr lang="en-GB" altLang="pt-PT" sz="9600" dirty="0" smtClean="0"/>
              <a:t> </a:t>
            </a:r>
            <a:r>
              <a:rPr lang="en-GB" altLang="pt-PT" sz="9600" b="1" dirty="0" smtClean="0"/>
              <a:t>Structure</a:t>
            </a:r>
          </a:p>
          <a:p>
            <a:pPr algn="just" eaLnBrk="1" hangingPunct="1">
              <a:lnSpc>
                <a:spcPct val="80000"/>
              </a:lnSpc>
              <a:buFontTx/>
              <a:buNone/>
            </a:pPr>
            <a:r>
              <a:rPr lang="en-GB" altLang="pt-PT" sz="9600" dirty="0" smtClean="0"/>
              <a:t>	The way in which the organization's units relate to each other: centralized, functional divisions (top-down); decentralized; a matrix, a network, a holding, etc.</a:t>
            </a:r>
          </a:p>
          <a:p>
            <a:pPr algn="just">
              <a:lnSpc>
                <a:spcPct val="80000"/>
              </a:lnSpc>
            </a:pPr>
            <a:r>
              <a:rPr lang="en-GB" altLang="pt-PT" sz="9600" b="1" dirty="0"/>
              <a:t>Systems</a:t>
            </a:r>
          </a:p>
          <a:p>
            <a:pPr algn="just">
              <a:lnSpc>
                <a:spcPct val="80000"/>
              </a:lnSpc>
              <a:buNone/>
            </a:pPr>
            <a:r>
              <a:rPr lang="en-GB" altLang="pt-PT" sz="9600" dirty="0"/>
              <a:t>	The procedures, processes and routines that characterize how the work should be done: financial systems; recruiting, promotion and performance appraisal systems; information systems.</a:t>
            </a:r>
          </a:p>
          <a:p>
            <a:pPr eaLnBrk="1" hangingPunct="1">
              <a:lnSpc>
                <a:spcPct val="80000"/>
              </a:lnSpc>
              <a:buFontTx/>
              <a:buNone/>
            </a:pPr>
            <a:endParaRPr lang="en-GB" altLang="pt-PT" sz="7400" dirty="0" smtClean="0"/>
          </a:p>
          <a:p>
            <a:pPr eaLnBrk="1" hangingPunct="1">
              <a:lnSpc>
                <a:spcPct val="80000"/>
              </a:lnSpc>
              <a:buFontTx/>
              <a:buNone/>
            </a:pPr>
            <a:r>
              <a:rPr lang="en-GB" altLang="pt-PT" sz="1800" dirty="0" smtClean="0"/>
              <a:t> </a:t>
            </a:r>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t-PT" altLang="ja-JP" b="1" dirty="0">
                <a:ea typeface="ＭＳ Ｐゴシック" charset="-128"/>
              </a:rPr>
              <a:t>8D </a:t>
            </a:r>
            <a:r>
              <a:rPr lang="pt-PT" altLang="ja-JP" b="1" dirty="0" err="1">
                <a:ea typeface="ＭＳ Ｐゴシック" charset="-128"/>
              </a:rPr>
              <a:t>Problem</a:t>
            </a:r>
            <a:r>
              <a:rPr lang="pt-PT" altLang="ja-JP" b="1" dirty="0">
                <a:ea typeface="ＭＳ Ｐゴシック" charset="-128"/>
              </a:rPr>
              <a:t> </a:t>
            </a:r>
            <a:r>
              <a:rPr lang="pt-PT" altLang="ja-JP" b="1" dirty="0" err="1">
                <a:ea typeface="ＭＳ Ｐゴシック" charset="-128"/>
              </a:rPr>
              <a:t>Solving</a:t>
            </a:r>
            <a:r>
              <a:rPr lang="pt-PT" altLang="ja-JP" b="1" dirty="0">
                <a:ea typeface="ＭＳ Ｐゴシック" charset="-128"/>
              </a:rPr>
              <a:t> (</a:t>
            </a:r>
            <a:r>
              <a:rPr lang="pt-PT" altLang="ja-JP" b="1" dirty="0" err="1">
                <a:ea typeface="ＭＳ Ｐゴシック" charset="-128"/>
              </a:rPr>
              <a:t>Eight</a:t>
            </a:r>
            <a:r>
              <a:rPr lang="pt-PT" altLang="ja-JP" b="1" dirty="0">
                <a:ea typeface="ＭＳ Ｐゴシック" charset="-128"/>
              </a:rPr>
              <a:t> Disciplines)</a:t>
            </a:r>
            <a:endParaRPr lang="pt-PT" dirty="0"/>
          </a:p>
        </p:txBody>
      </p:sp>
      <p:sp>
        <p:nvSpPr>
          <p:cNvPr id="3" name="Content Placeholder 2"/>
          <p:cNvSpPr>
            <a:spLocks noGrp="1"/>
          </p:cNvSpPr>
          <p:nvPr>
            <p:ph idx="1"/>
          </p:nvPr>
        </p:nvSpPr>
        <p:spPr/>
        <p:txBody>
          <a:bodyPr/>
          <a:lstStyle/>
          <a:p>
            <a:pPr algn="just">
              <a:lnSpc>
                <a:spcPct val="80000"/>
              </a:lnSpc>
            </a:pPr>
            <a:r>
              <a:rPr lang="pt-PT" altLang="pt-PT" sz="2800" b="1" dirty="0" err="1"/>
              <a:t>Limitations</a:t>
            </a:r>
            <a:r>
              <a:rPr lang="pt-PT" altLang="pt-PT" sz="2800" b="1" dirty="0"/>
              <a:t> </a:t>
            </a:r>
            <a:r>
              <a:rPr lang="pt-PT" altLang="pt-PT" sz="2800" b="1" dirty="0" err="1"/>
              <a:t>of</a:t>
            </a:r>
            <a:r>
              <a:rPr lang="pt-PT" altLang="pt-PT" sz="2800" b="1" dirty="0"/>
              <a:t> </a:t>
            </a:r>
            <a:r>
              <a:rPr lang="pt-PT" altLang="pt-PT" sz="2800" b="1" dirty="0" err="1"/>
              <a:t>the</a:t>
            </a:r>
            <a:r>
              <a:rPr lang="pt-PT" altLang="pt-PT" sz="2800" b="1" dirty="0"/>
              <a:t> 8D </a:t>
            </a:r>
            <a:r>
              <a:rPr lang="pt-PT" altLang="pt-PT" sz="2800" b="1" dirty="0" err="1"/>
              <a:t>Problem</a:t>
            </a:r>
            <a:r>
              <a:rPr lang="pt-PT" altLang="pt-PT" sz="2800" b="1" dirty="0"/>
              <a:t> </a:t>
            </a:r>
            <a:r>
              <a:rPr lang="pt-PT" altLang="pt-PT" sz="2800" b="1" dirty="0" err="1"/>
              <a:t>Solving</a:t>
            </a:r>
            <a:r>
              <a:rPr lang="pt-PT" altLang="pt-PT" sz="2800" b="1" dirty="0"/>
              <a:t> </a:t>
            </a:r>
            <a:r>
              <a:rPr lang="pt-PT" altLang="pt-PT" sz="2800" b="1" dirty="0" err="1"/>
              <a:t>framework</a:t>
            </a:r>
            <a:r>
              <a:rPr lang="pt-PT" altLang="pt-PT" sz="2800" b="1" dirty="0"/>
              <a:t>. </a:t>
            </a:r>
            <a:r>
              <a:rPr lang="pt-PT" altLang="pt-PT" sz="2800" b="1" dirty="0" err="1"/>
              <a:t>Disadvantages</a:t>
            </a:r>
            <a:endParaRPr lang="pt-PT" altLang="pt-PT" sz="2800" b="1" dirty="0"/>
          </a:p>
          <a:p>
            <a:pPr algn="just">
              <a:lnSpc>
                <a:spcPct val="80000"/>
              </a:lnSpc>
            </a:pPr>
            <a:r>
              <a:rPr lang="pt-PT" altLang="pt-PT" sz="2800" dirty="0"/>
              <a:t>8D training can </a:t>
            </a:r>
            <a:r>
              <a:rPr lang="pt-PT" altLang="pt-PT" sz="2800" dirty="0" err="1"/>
              <a:t>be</a:t>
            </a:r>
            <a:r>
              <a:rPr lang="pt-PT" altLang="pt-PT" sz="2800" dirty="0"/>
              <a:t> time </a:t>
            </a:r>
            <a:r>
              <a:rPr lang="pt-PT" altLang="pt-PT" sz="2800" dirty="0" err="1"/>
              <a:t>consuming</a:t>
            </a:r>
            <a:r>
              <a:rPr lang="pt-PT" altLang="pt-PT" sz="2800" dirty="0"/>
              <a:t> </a:t>
            </a:r>
            <a:r>
              <a:rPr lang="pt-PT" altLang="pt-PT" sz="2800" dirty="0" err="1"/>
              <a:t>and</a:t>
            </a:r>
            <a:r>
              <a:rPr lang="pt-PT" altLang="pt-PT" sz="2800" dirty="0"/>
              <a:t> </a:t>
            </a:r>
            <a:r>
              <a:rPr lang="pt-PT" altLang="pt-PT" sz="2800" dirty="0" err="1"/>
              <a:t>difficult</a:t>
            </a:r>
            <a:r>
              <a:rPr lang="pt-PT" altLang="pt-PT" sz="2800" dirty="0"/>
              <a:t> to </a:t>
            </a:r>
            <a:r>
              <a:rPr lang="pt-PT" altLang="pt-PT" sz="2800" dirty="0" err="1"/>
              <a:t>develop</a:t>
            </a:r>
            <a:r>
              <a:rPr lang="pt-PT" altLang="pt-PT" sz="2800" dirty="0"/>
              <a:t>. </a:t>
            </a:r>
          </a:p>
          <a:p>
            <a:pPr algn="just">
              <a:lnSpc>
                <a:spcPct val="80000"/>
              </a:lnSpc>
            </a:pPr>
            <a:r>
              <a:rPr lang="pt-PT" altLang="pt-PT" sz="2800" dirty="0" err="1"/>
              <a:t>Requires</a:t>
            </a:r>
            <a:r>
              <a:rPr lang="pt-PT" altLang="pt-PT" sz="2800" dirty="0"/>
              <a:t> training in </a:t>
            </a:r>
            <a:r>
              <a:rPr lang="pt-PT" altLang="pt-PT" sz="2800" dirty="0" err="1"/>
              <a:t>the</a:t>
            </a:r>
            <a:r>
              <a:rPr lang="pt-PT" altLang="pt-PT" sz="2800" dirty="0"/>
              <a:t> 8D </a:t>
            </a:r>
            <a:r>
              <a:rPr lang="pt-PT" altLang="pt-PT" sz="2800" dirty="0" err="1"/>
              <a:t>problem-solving</a:t>
            </a:r>
            <a:r>
              <a:rPr lang="pt-PT" altLang="pt-PT" sz="2800" dirty="0"/>
              <a:t> </a:t>
            </a:r>
            <a:r>
              <a:rPr lang="pt-PT" altLang="pt-PT" sz="2800" dirty="0" err="1"/>
              <a:t>process</a:t>
            </a:r>
            <a:r>
              <a:rPr lang="pt-PT" altLang="pt-PT" sz="2800" dirty="0"/>
              <a:t> as </a:t>
            </a:r>
            <a:r>
              <a:rPr lang="pt-PT" altLang="pt-PT" sz="2800" dirty="0" err="1"/>
              <a:t>well</a:t>
            </a:r>
            <a:r>
              <a:rPr lang="pt-PT" altLang="pt-PT" sz="2800" dirty="0"/>
              <a:t> as data </a:t>
            </a:r>
            <a:r>
              <a:rPr lang="pt-PT" altLang="pt-PT" sz="2800" dirty="0" err="1"/>
              <a:t>collection</a:t>
            </a:r>
            <a:r>
              <a:rPr lang="pt-PT" altLang="pt-PT" sz="2800" dirty="0"/>
              <a:t> </a:t>
            </a:r>
            <a:r>
              <a:rPr lang="pt-PT" altLang="pt-PT" sz="2800" dirty="0" err="1"/>
              <a:t>and</a:t>
            </a:r>
            <a:r>
              <a:rPr lang="pt-PT" altLang="pt-PT" sz="2800" dirty="0"/>
              <a:t> </a:t>
            </a:r>
            <a:r>
              <a:rPr lang="pt-PT" altLang="pt-PT" sz="2800" dirty="0" err="1"/>
              <a:t>analysis</a:t>
            </a:r>
            <a:r>
              <a:rPr lang="pt-PT" altLang="pt-PT" sz="2800" dirty="0"/>
              <a:t> </a:t>
            </a:r>
            <a:r>
              <a:rPr lang="pt-PT" altLang="pt-PT" sz="2800" dirty="0" err="1"/>
              <a:t>tools</a:t>
            </a:r>
            <a:r>
              <a:rPr lang="pt-PT" altLang="pt-PT" sz="2800" dirty="0"/>
              <a:t> </a:t>
            </a:r>
            <a:r>
              <a:rPr lang="pt-PT" altLang="pt-PT" sz="2800" dirty="0" err="1"/>
              <a:t>such</a:t>
            </a:r>
            <a:r>
              <a:rPr lang="pt-PT" altLang="pt-PT" sz="2800" dirty="0"/>
              <a:t> as </a:t>
            </a:r>
            <a:r>
              <a:rPr lang="pt-PT" altLang="pt-PT" sz="2800" dirty="0" err="1"/>
              <a:t>Pareto</a:t>
            </a:r>
            <a:r>
              <a:rPr lang="pt-PT" altLang="pt-PT" sz="2800" dirty="0"/>
              <a:t> </a:t>
            </a:r>
            <a:r>
              <a:rPr lang="pt-PT" altLang="pt-PT" sz="2800" dirty="0" err="1"/>
              <a:t>diagrams</a:t>
            </a:r>
            <a:r>
              <a:rPr lang="pt-PT" altLang="pt-PT" sz="2800" dirty="0"/>
              <a:t>, </a:t>
            </a:r>
            <a:r>
              <a:rPr lang="pt-PT" altLang="pt-PT" sz="2800" dirty="0" err="1" smtClean="0"/>
              <a:t>Fishbone</a:t>
            </a:r>
            <a:r>
              <a:rPr lang="pt-PT" altLang="pt-PT" sz="2800" dirty="0" smtClean="0"/>
              <a:t> </a:t>
            </a:r>
            <a:r>
              <a:rPr lang="pt-PT" altLang="pt-PT" sz="2800" dirty="0" err="1" smtClean="0"/>
              <a:t>Diagrams</a:t>
            </a:r>
            <a:r>
              <a:rPr lang="pt-PT" altLang="pt-PT" sz="2800" dirty="0" smtClean="0"/>
              <a:t>, </a:t>
            </a:r>
            <a:r>
              <a:rPr lang="pt-PT" altLang="pt-PT" sz="2800" dirty="0" err="1"/>
              <a:t>and</a:t>
            </a:r>
            <a:r>
              <a:rPr lang="pt-PT" altLang="pt-PT" sz="2800" dirty="0"/>
              <a:t> </a:t>
            </a:r>
            <a:r>
              <a:rPr lang="pt-PT" altLang="pt-PT" sz="2800" dirty="0" err="1"/>
              <a:t>flowcharts</a:t>
            </a:r>
            <a:r>
              <a:rPr lang="pt-PT" altLang="pt-PT" sz="2800" dirty="0"/>
              <a:t> to </a:t>
            </a:r>
            <a:r>
              <a:rPr lang="pt-PT" altLang="pt-PT" sz="2800" dirty="0" err="1"/>
              <a:t>name</a:t>
            </a:r>
            <a:r>
              <a:rPr lang="pt-PT" altLang="pt-PT" sz="2800" dirty="0"/>
              <a:t> </a:t>
            </a:r>
            <a:r>
              <a:rPr lang="pt-PT" altLang="pt-PT" sz="2800" dirty="0" err="1"/>
              <a:t>just</a:t>
            </a:r>
            <a:r>
              <a:rPr lang="pt-PT" altLang="pt-PT" sz="2800" dirty="0"/>
              <a:t> a </a:t>
            </a:r>
            <a:r>
              <a:rPr lang="pt-PT" altLang="pt-PT" sz="2800" dirty="0" err="1"/>
              <a:t>few</a:t>
            </a:r>
            <a:r>
              <a:rPr lang="pt-PT" altLang="pt-PT" sz="2800" dirty="0"/>
              <a:t>.</a:t>
            </a:r>
          </a:p>
          <a:p>
            <a:endParaRPr lang="pt-PT" dirty="0"/>
          </a:p>
        </p:txBody>
      </p:sp>
    </p:spTree>
    <p:extLst>
      <p:ext uri="{BB962C8B-B14F-4D97-AF65-F5344CB8AC3E}">
        <p14:creationId xmlns:p14="http://schemas.microsoft.com/office/powerpoint/2010/main" val="2196198393"/>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p:txBody>
          <a:bodyPr>
            <a:noAutofit/>
          </a:bodyPr>
          <a:lstStyle/>
          <a:p>
            <a:pPr algn="ctr" eaLnBrk="1" hangingPunct="1">
              <a:defRPr/>
            </a:pPr>
            <a:r>
              <a:rPr lang="pt-PT" altLang="ja-JP" sz="5400" b="1" dirty="0" smtClean="0">
                <a:ea typeface="ＭＳ Ｐゴシック" charset="-128"/>
              </a:rPr>
              <a:t>8D </a:t>
            </a:r>
            <a:r>
              <a:rPr lang="pt-PT" altLang="ja-JP" sz="5400" b="1" dirty="0" err="1" smtClean="0">
                <a:ea typeface="ＭＳ Ｐゴシック" charset="-128"/>
              </a:rPr>
              <a:t>Problem</a:t>
            </a:r>
            <a:r>
              <a:rPr lang="pt-PT" altLang="ja-JP" sz="5400" b="1" dirty="0" smtClean="0">
                <a:ea typeface="ＭＳ Ｐゴシック" charset="-128"/>
              </a:rPr>
              <a:t> </a:t>
            </a:r>
            <a:r>
              <a:rPr lang="pt-PT" altLang="ja-JP" sz="5400" b="1" dirty="0" err="1" smtClean="0">
                <a:ea typeface="ＭＳ Ｐゴシック" charset="-128"/>
              </a:rPr>
              <a:t>Solving</a:t>
            </a:r>
            <a:r>
              <a:rPr lang="pt-PT" altLang="ja-JP" sz="5400" b="1" dirty="0" smtClean="0">
                <a:ea typeface="ＭＳ Ｐゴシック" charset="-128"/>
              </a:rPr>
              <a:t> (</a:t>
            </a:r>
            <a:r>
              <a:rPr lang="pt-PT" altLang="ja-JP" sz="5400" b="1" dirty="0" err="1" smtClean="0">
                <a:ea typeface="ＭＳ Ｐゴシック" charset="-128"/>
              </a:rPr>
              <a:t>Eight</a:t>
            </a:r>
            <a:r>
              <a:rPr lang="pt-PT" altLang="ja-JP" sz="5400" b="1" dirty="0" smtClean="0">
                <a:ea typeface="ＭＳ Ｐゴシック" charset="-128"/>
              </a:rPr>
              <a:t> Disciplines)</a:t>
            </a:r>
            <a:endParaRPr lang="pt-PT" sz="5400" b="1" dirty="0" smtClean="0"/>
          </a:p>
        </p:txBody>
      </p:sp>
      <p:pic>
        <p:nvPicPr>
          <p:cNvPr id="109571" name="Picture 4" descr="8D Problem Solving (Eight Disciplines)"/>
          <p:cNvPicPr>
            <a:picLocks noGrp="1" noChangeAspect="1" noChangeArrowheads="1"/>
          </p:cNvPicPr>
          <p:nvPr>
            <p:ph idx="1"/>
          </p:nvPr>
        </p:nvPicPr>
        <p:blipFill>
          <a:blip r:link="rId3">
            <a:extLst>
              <a:ext uri="{28A0092B-C50C-407E-A947-70E740481C1C}">
                <a14:useLocalDpi xmlns:a14="http://schemas.microsoft.com/office/drawing/2010/main" val="0"/>
              </a:ext>
            </a:extLst>
          </a:blip>
          <a:srcRect/>
          <a:stretch>
            <a:fillRect/>
          </a:stretch>
        </p:blipFill>
        <p:spPr>
          <a:xfrm>
            <a:off x="250825" y="1844824"/>
            <a:ext cx="8497888" cy="4824264"/>
          </a:xfrm>
          <a:solidFill>
            <a:srgbClr val="FF0000"/>
          </a:solidFill>
        </p:spPr>
      </p:pic>
    </p:spTree>
    <p:extLst>
      <p:ext uri="{BB962C8B-B14F-4D97-AF65-F5344CB8AC3E}">
        <p14:creationId xmlns:p14="http://schemas.microsoft.com/office/powerpoint/2010/main" val="3298284875"/>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Autofit/>
          </a:bodyPr>
          <a:lstStyle/>
          <a:p>
            <a:pPr algn="ctr" eaLnBrk="1" hangingPunct="1">
              <a:defRPr/>
            </a:pPr>
            <a:r>
              <a:rPr lang="en-GB" altLang="ja-JP" sz="5400" b="1" dirty="0" err="1" smtClean="0">
                <a:ea typeface="ＭＳ Ｐゴシック" charset="-128"/>
              </a:rPr>
              <a:t>Icek</a:t>
            </a:r>
            <a:r>
              <a:rPr lang="en-GB" altLang="ja-JP" sz="5400" b="1" dirty="0" smtClean="0">
                <a:ea typeface="ＭＳ Ｐゴシック" charset="-128"/>
              </a:rPr>
              <a:t> </a:t>
            </a:r>
            <a:r>
              <a:rPr lang="en-GB" altLang="ja-JP" sz="5400" b="1" dirty="0" err="1" smtClean="0">
                <a:ea typeface="ＭＳ Ｐゴシック" charset="-128"/>
              </a:rPr>
              <a:t>Ajzen’s</a:t>
            </a:r>
            <a:r>
              <a:rPr lang="en-GB" altLang="ja-JP" sz="5400" b="1" dirty="0" smtClean="0">
                <a:ea typeface="ＭＳ Ｐゴシック" charset="-128"/>
              </a:rPr>
              <a:t> Theory of Planned </a:t>
            </a:r>
            <a:r>
              <a:rPr lang="en-GB" altLang="ja-JP" sz="5400" b="1" dirty="0" err="1" smtClean="0">
                <a:ea typeface="ＭＳ Ｐゴシック" charset="-128"/>
              </a:rPr>
              <a:t>Behavior</a:t>
            </a:r>
            <a:r>
              <a:rPr lang="en-GB" altLang="ja-JP" sz="5400" b="1" dirty="0" smtClean="0">
                <a:ea typeface="ＭＳ Ｐゴシック" charset="-128"/>
              </a:rPr>
              <a:t> </a:t>
            </a:r>
            <a:r>
              <a:rPr lang="pt-PT" altLang="ja-JP" sz="5400" b="1" dirty="0" smtClean="0">
                <a:ea typeface="ＭＳ Ｐゴシック" charset="-128"/>
              </a:rPr>
              <a:t> </a:t>
            </a:r>
            <a:endParaRPr lang="pt-PT" sz="5400" b="1" dirty="0" smtClean="0"/>
          </a:p>
        </p:txBody>
      </p:sp>
      <p:sp>
        <p:nvSpPr>
          <p:cNvPr id="20483" name="Rectangle 3"/>
          <p:cNvSpPr>
            <a:spLocks noGrp="1" noChangeArrowheads="1"/>
          </p:cNvSpPr>
          <p:nvPr>
            <p:ph idx="1"/>
          </p:nvPr>
        </p:nvSpPr>
        <p:spPr>
          <a:xfrm>
            <a:off x="822959" y="1845734"/>
            <a:ext cx="7543801" cy="4247562"/>
          </a:xfrm>
        </p:spPr>
        <p:txBody>
          <a:bodyPr>
            <a:normAutofit/>
          </a:bodyPr>
          <a:lstStyle/>
          <a:p>
            <a:pPr algn="just" eaLnBrk="1" hangingPunct="1">
              <a:lnSpc>
                <a:spcPct val="80000"/>
              </a:lnSpc>
            </a:pPr>
            <a:r>
              <a:rPr lang="en-GB" altLang="pt-PT" sz="2600" dirty="0" smtClean="0"/>
              <a:t>The Theory of Planned </a:t>
            </a:r>
            <a:r>
              <a:rPr lang="en-GB" altLang="pt-PT" sz="2600" dirty="0" err="1" smtClean="0"/>
              <a:t>Behavior</a:t>
            </a:r>
            <a:r>
              <a:rPr lang="en-GB" altLang="pt-PT" sz="2600" dirty="0" smtClean="0"/>
              <a:t> (TPB) of </a:t>
            </a:r>
            <a:r>
              <a:rPr lang="en-GB" altLang="pt-PT" sz="2600" dirty="0" err="1" smtClean="0"/>
              <a:t>Icek</a:t>
            </a:r>
            <a:r>
              <a:rPr lang="en-GB" altLang="pt-PT" sz="2600" dirty="0" smtClean="0"/>
              <a:t> </a:t>
            </a:r>
            <a:r>
              <a:rPr lang="en-GB" altLang="pt-PT" sz="2600" dirty="0" err="1" smtClean="0"/>
              <a:t>Ajzen</a:t>
            </a:r>
            <a:r>
              <a:rPr lang="en-GB" altLang="pt-PT" sz="2600" dirty="0" smtClean="0"/>
              <a:t> (1988, 1991) helps to understand how we can change the </a:t>
            </a:r>
            <a:r>
              <a:rPr lang="en-GB" altLang="pt-PT" sz="2600" dirty="0" err="1" smtClean="0"/>
              <a:t>behavior</a:t>
            </a:r>
            <a:r>
              <a:rPr lang="en-GB" altLang="pt-PT" sz="2600" dirty="0" smtClean="0"/>
              <a:t> of people. The TPB is a theory which predicts deliberate </a:t>
            </a:r>
            <a:r>
              <a:rPr lang="en-GB" altLang="pt-PT" sz="2600" dirty="0" err="1" smtClean="0"/>
              <a:t>behavior</a:t>
            </a:r>
            <a:r>
              <a:rPr lang="en-GB" altLang="pt-PT" sz="2600" dirty="0" smtClean="0"/>
              <a:t>, because </a:t>
            </a:r>
            <a:r>
              <a:rPr lang="en-GB" altLang="pt-PT" sz="2600" dirty="0" err="1" smtClean="0"/>
              <a:t>behavior</a:t>
            </a:r>
            <a:r>
              <a:rPr lang="en-GB" altLang="pt-PT" sz="2600" dirty="0" smtClean="0"/>
              <a:t> can be planned.</a:t>
            </a:r>
          </a:p>
          <a:p>
            <a:pPr algn="just" eaLnBrk="1" hangingPunct="1">
              <a:lnSpc>
                <a:spcPct val="80000"/>
              </a:lnSpc>
              <a:buFontTx/>
              <a:buNone/>
            </a:pPr>
            <a:r>
              <a:rPr lang="en-GB" altLang="pt-PT" sz="2600" dirty="0" smtClean="0"/>
              <a:t> TPB is the successor of the similar </a:t>
            </a:r>
            <a:r>
              <a:rPr lang="en-GB" altLang="pt-PT" sz="2600" b="1" dirty="0" smtClean="0"/>
              <a:t>Theory of Reasoned Action</a:t>
            </a:r>
            <a:r>
              <a:rPr lang="en-GB" altLang="pt-PT" sz="2600" dirty="0" smtClean="0"/>
              <a:t> of </a:t>
            </a:r>
            <a:r>
              <a:rPr lang="en-GB" altLang="pt-PT" sz="2600" dirty="0" err="1" smtClean="0"/>
              <a:t>Ajzen</a:t>
            </a:r>
            <a:r>
              <a:rPr lang="en-GB" altLang="pt-PT" sz="2600" dirty="0" smtClean="0"/>
              <a:t> and </a:t>
            </a:r>
            <a:r>
              <a:rPr lang="en-GB" altLang="pt-PT" sz="2600" dirty="0" err="1" smtClean="0"/>
              <a:t>Fishbein</a:t>
            </a:r>
            <a:r>
              <a:rPr lang="en-GB" altLang="pt-PT" sz="2600" dirty="0" smtClean="0"/>
              <a:t> (1975, 1980). The succession was the result of the discovery that </a:t>
            </a:r>
            <a:r>
              <a:rPr lang="en-GB" altLang="pt-PT" sz="2600" dirty="0" err="1" smtClean="0"/>
              <a:t>behavior</a:t>
            </a:r>
            <a:r>
              <a:rPr lang="en-GB" altLang="pt-PT" sz="2600" dirty="0" smtClean="0"/>
              <a:t> appeared to be not 100% voluntary and under control. This resulted in the addition of perceived </a:t>
            </a:r>
            <a:r>
              <a:rPr lang="en-GB" altLang="pt-PT" sz="2600" dirty="0" err="1" smtClean="0"/>
              <a:t>behavioral</a:t>
            </a:r>
            <a:r>
              <a:rPr lang="en-GB" altLang="pt-PT" sz="2600" dirty="0" smtClean="0"/>
              <a:t> control. With this addition the theory was called the Theory of Planned </a:t>
            </a:r>
            <a:r>
              <a:rPr lang="en-GB" altLang="pt-PT" sz="2600" dirty="0" err="1" smtClean="0"/>
              <a:t>Behavior</a:t>
            </a:r>
            <a:r>
              <a:rPr lang="en-GB" altLang="pt-PT" sz="2600" dirty="0" smtClean="0"/>
              <a:t>. </a:t>
            </a:r>
          </a:p>
          <a:p>
            <a:pPr eaLnBrk="1" hangingPunct="1">
              <a:lnSpc>
                <a:spcPct val="80000"/>
              </a:lnSpc>
              <a:buFontTx/>
              <a:buNone/>
            </a:pPr>
            <a:endParaRPr lang="en-GB" altLang="pt-PT" sz="2400" b="1" dirty="0" smtClean="0"/>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p:cNvSpPr>
            <a:spLocks noGrp="1" noChangeArrowheads="1"/>
          </p:cNvSpPr>
          <p:nvPr>
            <p:ph type="title"/>
          </p:nvPr>
        </p:nvSpPr>
        <p:spPr/>
        <p:txBody>
          <a:bodyPr>
            <a:noAutofit/>
          </a:bodyPr>
          <a:lstStyle/>
          <a:p>
            <a:pPr algn="ctr" eaLnBrk="1" hangingPunct="1">
              <a:defRPr/>
            </a:pPr>
            <a:r>
              <a:rPr lang="en-GB" altLang="ja-JP" sz="5400" b="1" dirty="0" err="1" smtClean="0">
                <a:ea typeface="ＭＳ Ｐゴシック" charset="-128"/>
              </a:rPr>
              <a:t>Icek</a:t>
            </a:r>
            <a:r>
              <a:rPr lang="en-GB" altLang="ja-JP" sz="5400" b="1" dirty="0" smtClean="0">
                <a:ea typeface="ＭＳ Ｐゴシック" charset="-128"/>
              </a:rPr>
              <a:t> </a:t>
            </a:r>
            <a:r>
              <a:rPr lang="en-GB" altLang="ja-JP" sz="5400" b="1" dirty="0" err="1" smtClean="0">
                <a:ea typeface="ＭＳ Ｐゴシック" charset="-128"/>
              </a:rPr>
              <a:t>Ajzen’s</a:t>
            </a:r>
            <a:r>
              <a:rPr lang="en-GB" altLang="ja-JP" sz="5400" b="1" dirty="0" smtClean="0">
                <a:ea typeface="ＭＳ Ｐゴシック" charset="-128"/>
              </a:rPr>
              <a:t> Theory of Planned </a:t>
            </a:r>
            <a:r>
              <a:rPr lang="en-GB" altLang="ja-JP" sz="5400" b="1" dirty="0" err="1" smtClean="0">
                <a:ea typeface="ＭＳ Ｐゴシック" charset="-128"/>
              </a:rPr>
              <a:t>Behavior</a:t>
            </a:r>
            <a:endParaRPr lang="pt-PT" sz="5400" b="1" dirty="0" smtClean="0">
              <a:ea typeface="ＭＳ Ｐゴシック" charset="-128"/>
            </a:endParaRPr>
          </a:p>
        </p:txBody>
      </p:sp>
      <p:sp>
        <p:nvSpPr>
          <p:cNvPr id="21507" name="Rectangle 3"/>
          <p:cNvSpPr>
            <a:spLocks noGrp="1" noChangeArrowheads="1"/>
          </p:cNvSpPr>
          <p:nvPr>
            <p:ph idx="1"/>
          </p:nvPr>
        </p:nvSpPr>
        <p:spPr/>
        <p:txBody>
          <a:bodyPr>
            <a:normAutofit/>
          </a:bodyPr>
          <a:lstStyle/>
          <a:p>
            <a:pPr eaLnBrk="1" hangingPunct="1">
              <a:lnSpc>
                <a:spcPct val="80000"/>
              </a:lnSpc>
            </a:pPr>
            <a:r>
              <a:rPr lang="en-GB" altLang="pt-PT" sz="2800" b="1" dirty="0" smtClean="0"/>
              <a:t>THE THREE CONSIDERATIONS OF THE THEORY OF PLANNED BEHAVIOR</a:t>
            </a:r>
            <a:r>
              <a:rPr lang="en-GB" altLang="pt-PT" sz="2800" dirty="0" smtClean="0"/>
              <a:t>: </a:t>
            </a:r>
            <a:endParaRPr lang="en-GB" altLang="pt-PT" sz="2800" b="1" dirty="0" smtClean="0"/>
          </a:p>
          <a:p>
            <a:pPr algn="just" eaLnBrk="1" hangingPunct="1">
              <a:lnSpc>
                <a:spcPct val="80000"/>
              </a:lnSpc>
            </a:pPr>
            <a:r>
              <a:rPr lang="en-GB" altLang="pt-PT" sz="2800" b="1" dirty="0" err="1" smtClean="0"/>
              <a:t>Behavioral</a:t>
            </a:r>
            <a:r>
              <a:rPr lang="en-GB" altLang="pt-PT" sz="2800" b="1" dirty="0" smtClean="0"/>
              <a:t> Beliefs</a:t>
            </a:r>
            <a:r>
              <a:rPr lang="en-GB" altLang="pt-PT" sz="2800" dirty="0" smtClean="0"/>
              <a:t>. These are beliefs about the likely consequences of the </a:t>
            </a:r>
            <a:r>
              <a:rPr lang="en-GB" altLang="pt-PT" sz="2800" dirty="0" err="1" smtClean="0"/>
              <a:t>behavior</a:t>
            </a:r>
            <a:r>
              <a:rPr lang="en-GB" altLang="pt-PT" sz="2800" dirty="0" smtClean="0"/>
              <a:t>.</a:t>
            </a:r>
            <a:endParaRPr lang="en-GB" altLang="pt-PT" sz="2800" b="1" dirty="0" smtClean="0"/>
          </a:p>
          <a:p>
            <a:pPr algn="just" eaLnBrk="1" hangingPunct="1">
              <a:lnSpc>
                <a:spcPct val="80000"/>
              </a:lnSpc>
            </a:pPr>
            <a:r>
              <a:rPr lang="en-GB" altLang="pt-PT" sz="2800" b="1" dirty="0" smtClean="0"/>
              <a:t>Normative Beliefs</a:t>
            </a:r>
            <a:r>
              <a:rPr lang="en-GB" altLang="pt-PT" sz="2800" dirty="0" smtClean="0"/>
              <a:t>. These are beliefs about the normative expectations of others.</a:t>
            </a:r>
            <a:endParaRPr lang="en-GB" altLang="pt-PT" sz="2800" b="1" dirty="0" smtClean="0"/>
          </a:p>
          <a:p>
            <a:pPr algn="just" eaLnBrk="1" hangingPunct="1">
              <a:lnSpc>
                <a:spcPct val="80000"/>
              </a:lnSpc>
            </a:pPr>
            <a:r>
              <a:rPr lang="en-GB" altLang="pt-PT" sz="2800" b="1" dirty="0" smtClean="0"/>
              <a:t>Control Beliefs</a:t>
            </a:r>
            <a:r>
              <a:rPr lang="en-GB" altLang="pt-PT" sz="2800" dirty="0" smtClean="0"/>
              <a:t>. These are beliefs about the presence of factors that may facilitate, or may impede, the performance of the </a:t>
            </a:r>
            <a:r>
              <a:rPr lang="en-GB" altLang="pt-PT" sz="2800" dirty="0" err="1" smtClean="0"/>
              <a:t>behavior</a:t>
            </a:r>
            <a:r>
              <a:rPr lang="en-GB" altLang="pt-PT" sz="2800" dirty="0" smtClean="0"/>
              <a:t>. </a:t>
            </a:r>
            <a:endParaRPr lang="pt-PT" altLang="pt-PT" sz="2800" dirty="0" smtClean="0"/>
          </a:p>
          <a:p>
            <a:pPr eaLnBrk="1" hangingPunct="1">
              <a:lnSpc>
                <a:spcPct val="80000"/>
              </a:lnSpc>
            </a:pPr>
            <a:endParaRPr lang="pt-PT" altLang="pt-PT" sz="2800" dirty="0" smtClean="0"/>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Autofit/>
          </a:bodyPr>
          <a:lstStyle/>
          <a:p>
            <a:pPr algn="ctr" eaLnBrk="1" hangingPunct="1">
              <a:defRPr/>
            </a:pPr>
            <a:r>
              <a:rPr lang="en-GB" altLang="ja-JP" sz="5400" b="1" dirty="0" err="1" smtClean="0">
                <a:ea typeface="ＭＳ Ｐゴシック" charset="-128"/>
              </a:rPr>
              <a:t>Icek</a:t>
            </a:r>
            <a:r>
              <a:rPr lang="en-GB" altLang="ja-JP" sz="5400" b="1" dirty="0" smtClean="0">
                <a:ea typeface="ＭＳ Ｐゴシック" charset="-128"/>
              </a:rPr>
              <a:t> </a:t>
            </a:r>
            <a:r>
              <a:rPr lang="en-GB" altLang="ja-JP" sz="5400" b="1" dirty="0" err="1" smtClean="0">
                <a:ea typeface="ＭＳ Ｐゴシック" charset="-128"/>
              </a:rPr>
              <a:t>Ajzen’s</a:t>
            </a:r>
            <a:r>
              <a:rPr lang="en-GB" altLang="ja-JP" sz="5400" b="1" dirty="0" smtClean="0">
                <a:ea typeface="ＭＳ Ｐゴシック" charset="-128"/>
              </a:rPr>
              <a:t> Theory of Planned </a:t>
            </a:r>
            <a:r>
              <a:rPr lang="en-GB" altLang="ja-JP" sz="5400" b="1" dirty="0" err="1" smtClean="0">
                <a:ea typeface="ＭＳ Ｐゴシック" charset="-128"/>
              </a:rPr>
              <a:t>Behavior</a:t>
            </a:r>
            <a:endParaRPr lang="pt-PT" sz="5400" b="1" dirty="0" smtClean="0"/>
          </a:p>
        </p:txBody>
      </p:sp>
      <p:pic>
        <p:nvPicPr>
          <p:cNvPr id="22531" name="Picture 4" descr="Ajzen Theory of Planned Behavior TPB"/>
          <p:cNvPicPr>
            <a:picLocks noGrp="1" noChangeAspect="1" noChangeArrowheads="1"/>
          </p:cNvPicPr>
          <p:nvPr>
            <p:ph idx="1"/>
          </p:nvPr>
        </p:nvPicPr>
        <p:blipFill>
          <a:blip r:link="rId3">
            <a:extLst>
              <a:ext uri="{28A0092B-C50C-407E-A947-70E740481C1C}">
                <a14:useLocalDpi xmlns:a14="http://schemas.microsoft.com/office/drawing/2010/main" val="0"/>
              </a:ext>
            </a:extLst>
          </a:blip>
          <a:srcRect/>
          <a:stretch>
            <a:fillRect/>
          </a:stretch>
        </p:blipFill>
        <p:spPr>
          <a:xfrm>
            <a:off x="467544" y="1737361"/>
            <a:ext cx="8280920" cy="4444364"/>
          </a:xfrm>
          <a:solidFill>
            <a:srgbClr val="FF0000"/>
          </a:solidFill>
        </p:spPr>
      </p:pic>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noAutofit/>
          </a:bodyPr>
          <a:lstStyle/>
          <a:p>
            <a:pPr algn="ctr" eaLnBrk="1" hangingPunct="1">
              <a:defRPr/>
            </a:pPr>
            <a:r>
              <a:rPr lang="en-GB" altLang="ja-JP" sz="5400" b="1" dirty="0" err="1" smtClean="0">
                <a:ea typeface="ＭＳ Ｐゴシック" charset="-128"/>
              </a:rPr>
              <a:t>Icek</a:t>
            </a:r>
            <a:r>
              <a:rPr lang="en-GB" altLang="ja-JP" sz="5400" b="1" dirty="0" smtClean="0">
                <a:ea typeface="ＭＳ Ｐゴシック" charset="-128"/>
              </a:rPr>
              <a:t> </a:t>
            </a:r>
            <a:r>
              <a:rPr lang="en-GB" altLang="ja-JP" sz="5400" b="1" dirty="0" err="1" smtClean="0">
                <a:ea typeface="ＭＳ Ｐゴシック" charset="-128"/>
              </a:rPr>
              <a:t>Ajzen’s</a:t>
            </a:r>
            <a:r>
              <a:rPr lang="en-GB" altLang="ja-JP" sz="5400" b="1" dirty="0" smtClean="0">
                <a:ea typeface="ＭＳ Ｐゴシック" charset="-128"/>
              </a:rPr>
              <a:t> Theory of Planned </a:t>
            </a:r>
            <a:r>
              <a:rPr lang="en-GB" altLang="ja-JP" sz="5400" b="1" dirty="0" err="1" smtClean="0">
                <a:ea typeface="ＭＳ Ｐゴシック" charset="-128"/>
              </a:rPr>
              <a:t>Behavior</a:t>
            </a:r>
            <a:endParaRPr lang="pt-PT" sz="5400" b="1" dirty="0" smtClean="0"/>
          </a:p>
        </p:txBody>
      </p:sp>
      <p:sp>
        <p:nvSpPr>
          <p:cNvPr id="23555" name="Rectangle 3"/>
          <p:cNvSpPr>
            <a:spLocks noGrp="1" noChangeArrowheads="1"/>
          </p:cNvSpPr>
          <p:nvPr>
            <p:ph idx="1"/>
          </p:nvPr>
        </p:nvSpPr>
        <p:spPr>
          <a:xfrm>
            <a:off x="467545" y="1845734"/>
            <a:ext cx="8280920" cy="4391578"/>
          </a:xfrm>
        </p:spPr>
        <p:txBody>
          <a:bodyPr>
            <a:normAutofit lnSpcReduction="10000"/>
          </a:bodyPr>
          <a:lstStyle/>
          <a:p>
            <a:pPr eaLnBrk="1" hangingPunct="1">
              <a:lnSpc>
                <a:spcPct val="80000"/>
              </a:lnSpc>
            </a:pPr>
            <a:endParaRPr lang="pt-PT" altLang="pt-PT" sz="2000" dirty="0" smtClean="0"/>
          </a:p>
          <a:p>
            <a:pPr algn="just" eaLnBrk="1" hangingPunct="1">
              <a:lnSpc>
                <a:spcPct val="80000"/>
              </a:lnSpc>
            </a:pPr>
            <a:r>
              <a:rPr lang="pt-PT" altLang="pt-PT" sz="2400" dirty="0" err="1" smtClean="0"/>
              <a:t>The</a:t>
            </a:r>
            <a:r>
              <a:rPr lang="pt-PT" altLang="pt-PT" sz="2400" dirty="0" smtClean="0"/>
              <a:t> </a:t>
            </a:r>
            <a:r>
              <a:rPr lang="pt-PT" altLang="pt-PT" sz="2400" dirty="0" err="1" smtClean="0"/>
              <a:t>three</a:t>
            </a:r>
            <a:r>
              <a:rPr lang="pt-PT" altLang="pt-PT" sz="2400" dirty="0" smtClean="0"/>
              <a:t> </a:t>
            </a:r>
            <a:r>
              <a:rPr lang="pt-PT" altLang="pt-PT" sz="2400" dirty="0" err="1" smtClean="0"/>
              <a:t>considerations</a:t>
            </a:r>
            <a:r>
              <a:rPr lang="pt-PT" altLang="pt-PT" sz="2400" dirty="0" smtClean="0"/>
              <a:t> </a:t>
            </a:r>
            <a:r>
              <a:rPr lang="pt-PT" altLang="pt-PT" sz="2400" dirty="0" err="1" smtClean="0"/>
              <a:t>of</a:t>
            </a:r>
            <a:r>
              <a:rPr lang="pt-PT" altLang="pt-PT" sz="2400" dirty="0" smtClean="0"/>
              <a:t> </a:t>
            </a:r>
            <a:r>
              <a:rPr lang="pt-PT" altLang="pt-PT" sz="2400" dirty="0" err="1" smtClean="0"/>
              <a:t>Ajzen</a:t>
            </a:r>
            <a:r>
              <a:rPr lang="pt-PT" altLang="pt-PT" sz="2400" dirty="0" smtClean="0"/>
              <a:t> are crucial in </a:t>
            </a:r>
            <a:r>
              <a:rPr lang="pt-PT" altLang="pt-PT" sz="2400" dirty="0" err="1" smtClean="0"/>
              <a:t>circumstances</a:t>
            </a:r>
            <a:r>
              <a:rPr lang="pt-PT" altLang="pt-PT" sz="2400" dirty="0" smtClean="0"/>
              <a:t> / </a:t>
            </a:r>
            <a:r>
              <a:rPr lang="pt-PT" altLang="pt-PT" sz="2400" dirty="0" err="1" smtClean="0"/>
              <a:t>projects</a:t>
            </a:r>
            <a:r>
              <a:rPr lang="pt-PT" altLang="pt-PT" sz="2400" dirty="0" smtClean="0"/>
              <a:t> / </a:t>
            </a:r>
            <a:r>
              <a:rPr lang="pt-PT" altLang="pt-PT" sz="2400" dirty="0" err="1" smtClean="0"/>
              <a:t>programs</a:t>
            </a:r>
            <a:r>
              <a:rPr lang="pt-PT" altLang="pt-PT" sz="2400" dirty="0" smtClean="0"/>
              <a:t> </a:t>
            </a:r>
            <a:r>
              <a:rPr lang="pt-PT" altLang="pt-PT" sz="2400" dirty="0" err="1" smtClean="0"/>
              <a:t>when</a:t>
            </a:r>
            <a:r>
              <a:rPr lang="pt-PT" altLang="pt-PT" sz="2400" dirty="0" smtClean="0"/>
              <a:t> </a:t>
            </a:r>
            <a:r>
              <a:rPr lang="pt-PT" altLang="pt-PT" sz="2400" dirty="0" err="1" smtClean="0"/>
              <a:t>the</a:t>
            </a:r>
            <a:r>
              <a:rPr lang="pt-PT" altLang="pt-PT" sz="2400" dirty="0" smtClean="0"/>
              <a:t> </a:t>
            </a:r>
            <a:r>
              <a:rPr lang="pt-PT" altLang="pt-PT" sz="2400" dirty="0" err="1" smtClean="0"/>
              <a:t>behavior</a:t>
            </a:r>
            <a:r>
              <a:rPr lang="pt-PT" altLang="pt-PT" sz="2400" dirty="0" smtClean="0"/>
              <a:t> </a:t>
            </a:r>
            <a:r>
              <a:rPr lang="pt-PT" altLang="pt-PT" sz="2400" dirty="0" err="1" smtClean="0"/>
              <a:t>of</a:t>
            </a:r>
            <a:r>
              <a:rPr lang="pt-PT" altLang="pt-PT" sz="2400" dirty="0" smtClean="0"/>
              <a:t> </a:t>
            </a:r>
            <a:r>
              <a:rPr lang="pt-PT" altLang="pt-PT" sz="2400" dirty="0" err="1" smtClean="0"/>
              <a:t>people</a:t>
            </a:r>
            <a:r>
              <a:rPr lang="pt-PT" altLang="pt-PT" sz="2400" dirty="0" smtClean="0"/>
              <a:t> </a:t>
            </a:r>
            <a:r>
              <a:rPr lang="pt-PT" altLang="pt-PT" sz="2400" dirty="0" err="1" smtClean="0"/>
              <a:t>needs</a:t>
            </a:r>
            <a:r>
              <a:rPr lang="pt-PT" altLang="pt-PT" sz="2400" dirty="0" smtClean="0"/>
              <a:t> to </a:t>
            </a:r>
            <a:r>
              <a:rPr lang="pt-PT" altLang="pt-PT" sz="2400" dirty="0" err="1" smtClean="0"/>
              <a:t>be</a:t>
            </a:r>
            <a:r>
              <a:rPr lang="pt-PT" altLang="pt-PT" sz="2400" dirty="0" smtClean="0"/>
              <a:t> </a:t>
            </a:r>
            <a:r>
              <a:rPr lang="pt-PT" altLang="pt-PT" sz="2400" dirty="0" err="1" smtClean="0"/>
              <a:t>changed</a:t>
            </a:r>
            <a:r>
              <a:rPr lang="pt-PT" altLang="pt-PT" sz="2400" dirty="0" smtClean="0"/>
              <a:t>.</a:t>
            </a:r>
          </a:p>
          <a:p>
            <a:pPr algn="just" eaLnBrk="1" hangingPunct="1">
              <a:lnSpc>
                <a:spcPct val="80000"/>
              </a:lnSpc>
              <a:buFontTx/>
              <a:buNone/>
            </a:pPr>
            <a:r>
              <a:rPr lang="pt-PT" altLang="pt-PT" sz="2400" dirty="0"/>
              <a:t>	</a:t>
            </a:r>
            <a:r>
              <a:rPr lang="pt-PT" altLang="pt-PT" sz="2400" dirty="0" smtClean="0"/>
              <a:t>In </a:t>
            </a:r>
            <a:r>
              <a:rPr lang="pt-PT" altLang="pt-PT" sz="2400" dirty="0" err="1" smtClean="0"/>
              <a:t>their</a:t>
            </a:r>
            <a:r>
              <a:rPr lang="pt-PT" altLang="pt-PT" sz="2400" dirty="0" smtClean="0"/>
              <a:t> </a:t>
            </a:r>
            <a:r>
              <a:rPr lang="pt-PT" altLang="pt-PT" sz="2400" dirty="0" err="1" smtClean="0"/>
              <a:t>respective</a:t>
            </a:r>
            <a:r>
              <a:rPr lang="pt-PT" altLang="pt-PT" sz="2400" dirty="0" smtClean="0"/>
              <a:t> </a:t>
            </a:r>
            <a:r>
              <a:rPr lang="pt-PT" altLang="pt-PT" sz="2400" dirty="0" err="1" smtClean="0"/>
              <a:t>aggregates</a:t>
            </a:r>
            <a:r>
              <a:rPr lang="pt-PT" altLang="pt-PT" sz="2400" dirty="0" smtClean="0"/>
              <a:t>, </a:t>
            </a:r>
            <a:r>
              <a:rPr lang="pt-PT" altLang="pt-PT" sz="2400" dirty="0" err="1" smtClean="0"/>
              <a:t>behavioral</a:t>
            </a:r>
            <a:r>
              <a:rPr lang="pt-PT" altLang="pt-PT" sz="2400" dirty="0" smtClean="0"/>
              <a:t> </a:t>
            </a:r>
            <a:r>
              <a:rPr lang="pt-PT" altLang="pt-PT" sz="2400" dirty="0" err="1" smtClean="0"/>
              <a:t>beliefs</a:t>
            </a:r>
            <a:r>
              <a:rPr lang="pt-PT" altLang="pt-PT" sz="2400" dirty="0" smtClean="0"/>
              <a:t> </a:t>
            </a:r>
            <a:r>
              <a:rPr lang="pt-PT" altLang="pt-PT" sz="2400" dirty="0" err="1" smtClean="0"/>
              <a:t>produce</a:t>
            </a:r>
            <a:r>
              <a:rPr lang="pt-PT" altLang="pt-PT" sz="2400" dirty="0" smtClean="0"/>
              <a:t> a </a:t>
            </a:r>
            <a:r>
              <a:rPr lang="pt-PT" altLang="pt-PT" sz="2400" dirty="0" err="1" smtClean="0"/>
              <a:t>favorable</a:t>
            </a:r>
            <a:r>
              <a:rPr lang="pt-PT" altLang="pt-PT" sz="2400" dirty="0" smtClean="0"/>
              <a:t> </a:t>
            </a:r>
            <a:r>
              <a:rPr lang="pt-PT" altLang="pt-PT" sz="2400" dirty="0" err="1" smtClean="0"/>
              <a:t>or</a:t>
            </a:r>
            <a:r>
              <a:rPr lang="pt-PT" altLang="pt-PT" sz="2400" dirty="0" smtClean="0"/>
              <a:t> </a:t>
            </a:r>
            <a:r>
              <a:rPr lang="pt-PT" altLang="pt-PT" sz="2400" dirty="0" err="1" smtClean="0"/>
              <a:t>unfavorable</a:t>
            </a:r>
            <a:r>
              <a:rPr lang="pt-PT" altLang="pt-PT" sz="2400" dirty="0" smtClean="0"/>
              <a:t> </a:t>
            </a:r>
            <a:r>
              <a:rPr lang="pt-PT" altLang="pt-PT" sz="2400" dirty="0" err="1" smtClean="0"/>
              <a:t>attitude</a:t>
            </a:r>
            <a:r>
              <a:rPr lang="pt-PT" altLang="pt-PT" sz="2400" dirty="0" smtClean="0"/>
              <a:t> </a:t>
            </a:r>
            <a:r>
              <a:rPr lang="pt-PT" altLang="pt-PT" sz="2400" dirty="0" err="1" smtClean="0"/>
              <a:t>toward</a:t>
            </a:r>
            <a:r>
              <a:rPr lang="pt-PT" altLang="pt-PT" sz="2400" dirty="0" smtClean="0"/>
              <a:t> </a:t>
            </a:r>
            <a:r>
              <a:rPr lang="pt-PT" altLang="pt-PT" sz="2400" dirty="0" err="1" smtClean="0"/>
              <a:t>the</a:t>
            </a:r>
            <a:r>
              <a:rPr lang="pt-PT" altLang="pt-PT" sz="2400" dirty="0" smtClean="0"/>
              <a:t> </a:t>
            </a:r>
            <a:r>
              <a:rPr lang="pt-PT" altLang="pt-PT" sz="2400" dirty="0" err="1" smtClean="0"/>
              <a:t>behavior</a:t>
            </a:r>
            <a:r>
              <a:rPr lang="pt-PT" altLang="pt-PT" sz="2400" dirty="0" smtClean="0"/>
              <a:t>, </a:t>
            </a:r>
            <a:r>
              <a:rPr lang="pt-PT" altLang="pt-PT" sz="2400" dirty="0" err="1" smtClean="0"/>
              <a:t>normative</a:t>
            </a:r>
            <a:r>
              <a:rPr lang="pt-PT" altLang="pt-PT" sz="2400" dirty="0" smtClean="0"/>
              <a:t> </a:t>
            </a:r>
            <a:r>
              <a:rPr lang="pt-PT" altLang="pt-PT" sz="2400" dirty="0" err="1" smtClean="0"/>
              <a:t>beliefs</a:t>
            </a:r>
            <a:r>
              <a:rPr lang="pt-PT" altLang="pt-PT" sz="2400" dirty="0" smtClean="0"/>
              <a:t> </a:t>
            </a:r>
            <a:r>
              <a:rPr lang="pt-PT" altLang="pt-PT" sz="2400" dirty="0" err="1" smtClean="0"/>
              <a:t>result</a:t>
            </a:r>
            <a:r>
              <a:rPr lang="pt-PT" altLang="pt-PT" sz="2400" dirty="0" smtClean="0"/>
              <a:t> in </a:t>
            </a:r>
            <a:r>
              <a:rPr lang="pt-PT" altLang="pt-PT" sz="2400" dirty="0" err="1" smtClean="0"/>
              <a:t>perceived</a:t>
            </a:r>
            <a:r>
              <a:rPr lang="pt-PT" altLang="pt-PT" sz="2400" dirty="0" smtClean="0"/>
              <a:t> social </a:t>
            </a:r>
            <a:r>
              <a:rPr lang="pt-PT" altLang="pt-PT" sz="2400" dirty="0" err="1" smtClean="0"/>
              <a:t>pressure</a:t>
            </a:r>
            <a:r>
              <a:rPr lang="pt-PT" altLang="pt-PT" sz="2400" dirty="0" smtClean="0"/>
              <a:t> </a:t>
            </a:r>
            <a:r>
              <a:rPr lang="pt-PT" altLang="pt-PT" sz="2400" dirty="0" err="1" smtClean="0"/>
              <a:t>or</a:t>
            </a:r>
            <a:r>
              <a:rPr lang="pt-PT" altLang="pt-PT" sz="2400" dirty="0" smtClean="0"/>
              <a:t> </a:t>
            </a:r>
            <a:r>
              <a:rPr lang="pt-PT" altLang="pt-PT" sz="2400" dirty="0" err="1" smtClean="0"/>
              <a:t>subjective</a:t>
            </a:r>
            <a:r>
              <a:rPr lang="pt-PT" altLang="pt-PT" sz="2400" dirty="0" smtClean="0"/>
              <a:t> </a:t>
            </a:r>
            <a:r>
              <a:rPr lang="pt-PT" altLang="pt-PT" sz="2400" dirty="0" err="1" smtClean="0"/>
              <a:t>norm</a:t>
            </a:r>
            <a:r>
              <a:rPr lang="pt-PT" altLang="pt-PT" sz="2400" dirty="0" smtClean="0"/>
              <a:t>, </a:t>
            </a:r>
            <a:r>
              <a:rPr lang="pt-PT" altLang="pt-PT" sz="2400" dirty="0" err="1" smtClean="0"/>
              <a:t>and</a:t>
            </a:r>
            <a:r>
              <a:rPr lang="pt-PT" altLang="pt-PT" sz="2400" dirty="0" smtClean="0"/>
              <a:t> </a:t>
            </a:r>
            <a:r>
              <a:rPr lang="pt-PT" altLang="pt-PT" sz="2400" dirty="0" err="1" smtClean="0"/>
              <a:t>control</a:t>
            </a:r>
            <a:r>
              <a:rPr lang="pt-PT" altLang="pt-PT" sz="2400" dirty="0" smtClean="0"/>
              <a:t> </a:t>
            </a:r>
            <a:r>
              <a:rPr lang="pt-PT" altLang="pt-PT" sz="2400" dirty="0" err="1" smtClean="0"/>
              <a:t>beliefs</a:t>
            </a:r>
            <a:r>
              <a:rPr lang="pt-PT" altLang="pt-PT" sz="2400" dirty="0" smtClean="0"/>
              <a:t> </a:t>
            </a:r>
            <a:r>
              <a:rPr lang="pt-PT" altLang="pt-PT" sz="2400" dirty="0" err="1" smtClean="0"/>
              <a:t>give</a:t>
            </a:r>
            <a:r>
              <a:rPr lang="pt-PT" altLang="pt-PT" sz="2400" dirty="0" smtClean="0"/>
              <a:t> </a:t>
            </a:r>
            <a:r>
              <a:rPr lang="pt-PT" altLang="pt-PT" sz="2400" dirty="0" err="1" smtClean="0"/>
              <a:t>rise</a:t>
            </a:r>
            <a:r>
              <a:rPr lang="pt-PT" altLang="pt-PT" sz="2400" dirty="0" smtClean="0"/>
              <a:t> to </a:t>
            </a:r>
            <a:r>
              <a:rPr lang="pt-PT" altLang="pt-PT" sz="2400" dirty="0" err="1" smtClean="0"/>
              <a:t>perceived</a:t>
            </a:r>
            <a:r>
              <a:rPr lang="pt-PT" altLang="pt-PT" sz="2400" dirty="0" smtClean="0"/>
              <a:t> </a:t>
            </a:r>
            <a:r>
              <a:rPr lang="pt-PT" altLang="pt-PT" sz="2400" dirty="0" err="1" smtClean="0"/>
              <a:t>behavioral</a:t>
            </a:r>
            <a:r>
              <a:rPr lang="pt-PT" altLang="pt-PT" sz="2400" dirty="0" smtClean="0"/>
              <a:t> </a:t>
            </a:r>
            <a:r>
              <a:rPr lang="pt-PT" altLang="pt-PT" sz="2400" dirty="0" err="1" smtClean="0"/>
              <a:t>control</a:t>
            </a:r>
            <a:r>
              <a:rPr lang="pt-PT" altLang="pt-PT" sz="2400" dirty="0" smtClean="0"/>
              <a:t>. In </a:t>
            </a:r>
            <a:r>
              <a:rPr lang="pt-PT" altLang="pt-PT" sz="2400" dirty="0" err="1" smtClean="0"/>
              <a:t>combination</a:t>
            </a:r>
            <a:r>
              <a:rPr lang="pt-PT" altLang="pt-PT" sz="2400" dirty="0" smtClean="0"/>
              <a:t>, </a:t>
            </a:r>
            <a:r>
              <a:rPr lang="pt-PT" altLang="pt-PT" sz="2400" dirty="0" err="1" smtClean="0"/>
              <a:t>the</a:t>
            </a:r>
            <a:r>
              <a:rPr lang="pt-PT" altLang="pt-PT" sz="2400" dirty="0" smtClean="0"/>
              <a:t> </a:t>
            </a:r>
            <a:r>
              <a:rPr lang="pt-PT" altLang="pt-PT" sz="2400" dirty="0" err="1" smtClean="0"/>
              <a:t>attitude</a:t>
            </a:r>
            <a:r>
              <a:rPr lang="pt-PT" altLang="pt-PT" sz="2400" dirty="0" smtClean="0"/>
              <a:t> </a:t>
            </a:r>
            <a:r>
              <a:rPr lang="pt-PT" altLang="pt-PT" sz="2400" dirty="0" err="1" smtClean="0"/>
              <a:t>toward</a:t>
            </a:r>
            <a:r>
              <a:rPr lang="pt-PT" altLang="pt-PT" sz="2400" dirty="0" smtClean="0"/>
              <a:t> </a:t>
            </a:r>
            <a:r>
              <a:rPr lang="pt-PT" altLang="pt-PT" sz="2400" dirty="0" err="1" smtClean="0"/>
              <a:t>the</a:t>
            </a:r>
            <a:r>
              <a:rPr lang="pt-PT" altLang="pt-PT" sz="2400" dirty="0" smtClean="0"/>
              <a:t> </a:t>
            </a:r>
            <a:r>
              <a:rPr lang="pt-PT" altLang="pt-PT" sz="2400" dirty="0" err="1" smtClean="0"/>
              <a:t>behavior</a:t>
            </a:r>
            <a:r>
              <a:rPr lang="pt-PT" altLang="pt-PT" sz="2400" dirty="0" smtClean="0"/>
              <a:t>, </a:t>
            </a:r>
            <a:r>
              <a:rPr lang="pt-PT" altLang="pt-PT" sz="2400" dirty="0" err="1" smtClean="0"/>
              <a:t>subjective</a:t>
            </a:r>
            <a:r>
              <a:rPr lang="pt-PT" altLang="pt-PT" sz="2400" dirty="0" smtClean="0"/>
              <a:t> </a:t>
            </a:r>
            <a:r>
              <a:rPr lang="pt-PT" altLang="pt-PT" sz="2400" dirty="0" err="1" smtClean="0"/>
              <a:t>norm</a:t>
            </a:r>
            <a:r>
              <a:rPr lang="pt-PT" altLang="pt-PT" sz="2400" dirty="0" smtClean="0"/>
              <a:t>, </a:t>
            </a:r>
            <a:r>
              <a:rPr lang="pt-PT" altLang="pt-PT" sz="2400" dirty="0" err="1" smtClean="0"/>
              <a:t>and</a:t>
            </a:r>
            <a:r>
              <a:rPr lang="pt-PT" altLang="pt-PT" sz="2400" dirty="0" smtClean="0"/>
              <a:t> </a:t>
            </a:r>
            <a:r>
              <a:rPr lang="pt-PT" altLang="pt-PT" sz="2400" dirty="0" err="1" smtClean="0"/>
              <a:t>perception</a:t>
            </a:r>
            <a:r>
              <a:rPr lang="pt-PT" altLang="pt-PT" sz="2400" dirty="0" smtClean="0"/>
              <a:t> </a:t>
            </a:r>
            <a:r>
              <a:rPr lang="pt-PT" altLang="pt-PT" sz="2400" dirty="0" err="1" smtClean="0"/>
              <a:t>of</a:t>
            </a:r>
            <a:r>
              <a:rPr lang="pt-PT" altLang="pt-PT" sz="2400" dirty="0" smtClean="0"/>
              <a:t> </a:t>
            </a:r>
            <a:r>
              <a:rPr lang="pt-PT" altLang="pt-PT" sz="2400" dirty="0" err="1" smtClean="0"/>
              <a:t>behavioral</a:t>
            </a:r>
            <a:r>
              <a:rPr lang="pt-PT" altLang="pt-PT" sz="2400" dirty="0" smtClean="0"/>
              <a:t> </a:t>
            </a:r>
            <a:r>
              <a:rPr lang="pt-PT" altLang="pt-PT" sz="2400" dirty="0" err="1" smtClean="0"/>
              <a:t>control</a:t>
            </a:r>
            <a:r>
              <a:rPr lang="pt-PT" altLang="pt-PT" sz="2400" dirty="0" smtClean="0"/>
              <a:t>, lead to </a:t>
            </a:r>
            <a:r>
              <a:rPr lang="pt-PT" altLang="pt-PT" sz="2400" dirty="0" err="1" smtClean="0"/>
              <a:t>the</a:t>
            </a:r>
            <a:r>
              <a:rPr lang="pt-PT" altLang="pt-PT" sz="2400" dirty="0" smtClean="0"/>
              <a:t> </a:t>
            </a:r>
            <a:r>
              <a:rPr lang="pt-PT" altLang="pt-PT" sz="2400" dirty="0" err="1" smtClean="0"/>
              <a:t>formation</a:t>
            </a:r>
            <a:r>
              <a:rPr lang="pt-PT" altLang="pt-PT" sz="2400" dirty="0" smtClean="0"/>
              <a:t> </a:t>
            </a:r>
            <a:r>
              <a:rPr lang="pt-PT" altLang="pt-PT" sz="2400" dirty="0" err="1" smtClean="0"/>
              <a:t>of</a:t>
            </a:r>
            <a:r>
              <a:rPr lang="pt-PT" altLang="pt-PT" sz="2400" dirty="0" smtClean="0"/>
              <a:t> a </a:t>
            </a:r>
            <a:r>
              <a:rPr lang="pt-PT" altLang="pt-PT" sz="2400" dirty="0" err="1" smtClean="0"/>
              <a:t>behavioral</a:t>
            </a:r>
            <a:r>
              <a:rPr lang="pt-PT" altLang="pt-PT" sz="2400" dirty="0" smtClean="0"/>
              <a:t> </a:t>
            </a:r>
            <a:r>
              <a:rPr lang="pt-PT" altLang="pt-PT" sz="2400" dirty="0" err="1" smtClean="0"/>
              <a:t>intention</a:t>
            </a:r>
            <a:r>
              <a:rPr lang="pt-PT" altLang="pt-PT" sz="2400" dirty="0" smtClean="0"/>
              <a:t>. As a general rule, </a:t>
            </a:r>
            <a:r>
              <a:rPr lang="pt-PT" altLang="pt-PT" sz="2400" dirty="0" err="1" smtClean="0"/>
              <a:t>if</a:t>
            </a:r>
            <a:r>
              <a:rPr lang="pt-PT" altLang="pt-PT" sz="2400" dirty="0" smtClean="0"/>
              <a:t> </a:t>
            </a:r>
            <a:r>
              <a:rPr lang="pt-PT" altLang="pt-PT" sz="2400" dirty="0" err="1" smtClean="0"/>
              <a:t>the</a:t>
            </a:r>
            <a:r>
              <a:rPr lang="pt-PT" altLang="pt-PT" sz="2400" dirty="0" smtClean="0"/>
              <a:t> </a:t>
            </a:r>
            <a:r>
              <a:rPr lang="pt-PT" altLang="pt-PT" sz="2400" dirty="0" err="1" smtClean="0"/>
              <a:t>attitude</a:t>
            </a:r>
            <a:r>
              <a:rPr lang="pt-PT" altLang="pt-PT" sz="2400" dirty="0" smtClean="0"/>
              <a:t> </a:t>
            </a:r>
            <a:r>
              <a:rPr lang="pt-PT" altLang="pt-PT" sz="2400" dirty="0" err="1" smtClean="0"/>
              <a:t>and</a:t>
            </a:r>
            <a:r>
              <a:rPr lang="pt-PT" altLang="pt-PT" sz="2400" dirty="0" smtClean="0"/>
              <a:t> </a:t>
            </a:r>
            <a:r>
              <a:rPr lang="pt-PT" altLang="pt-PT" sz="2400" dirty="0" err="1" smtClean="0"/>
              <a:t>subjective</a:t>
            </a:r>
            <a:r>
              <a:rPr lang="pt-PT" altLang="pt-PT" sz="2400" dirty="0" smtClean="0"/>
              <a:t> </a:t>
            </a:r>
            <a:r>
              <a:rPr lang="pt-PT" altLang="pt-PT" sz="2400" dirty="0" err="1" smtClean="0"/>
              <a:t>norm</a:t>
            </a:r>
            <a:r>
              <a:rPr lang="pt-PT" altLang="pt-PT" sz="2400" dirty="0" smtClean="0"/>
              <a:t> are more </a:t>
            </a:r>
            <a:r>
              <a:rPr lang="pt-PT" altLang="pt-PT" sz="2400" dirty="0" err="1" smtClean="0"/>
              <a:t>favorable</a:t>
            </a:r>
            <a:r>
              <a:rPr lang="pt-PT" altLang="pt-PT" sz="2400" dirty="0" smtClean="0"/>
              <a:t>, </a:t>
            </a:r>
            <a:r>
              <a:rPr lang="pt-PT" altLang="pt-PT" sz="2400" dirty="0" err="1" smtClean="0"/>
              <a:t>the</a:t>
            </a:r>
            <a:r>
              <a:rPr lang="pt-PT" altLang="pt-PT" sz="2400" dirty="0" smtClean="0"/>
              <a:t> </a:t>
            </a:r>
            <a:r>
              <a:rPr lang="pt-PT" altLang="pt-PT" sz="2400" dirty="0" err="1" smtClean="0"/>
              <a:t>perceived</a:t>
            </a:r>
            <a:r>
              <a:rPr lang="pt-PT" altLang="pt-PT" sz="2400" dirty="0" smtClean="0"/>
              <a:t> </a:t>
            </a:r>
            <a:r>
              <a:rPr lang="pt-PT" altLang="pt-PT" sz="2400" dirty="0" err="1" smtClean="0"/>
              <a:t>control</a:t>
            </a:r>
            <a:r>
              <a:rPr lang="pt-PT" altLang="pt-PT" sz="2400" dirty="0" smtClean="0"/>
              <a:t> </a:t>
            </a:r>
            <a:r>
              <a:rPr lang="pt-PT" altLang="pt-PT" sz="2400" dirty="0" err="1" smtClean="0"/>
              <a:t>will</a:t>
            </a:r>
            <a:r>
              <a:rPr lang="pt-PT" altLang="pt-PT" sz="2400" dirty="0" smtClean="0"/>
              <a:t> </a:t>
            </a:r>
            <a:r>
              <a:rPr lang="pt-PT" altLang="pt-PT" sz="2400" dirty="0" err="1" smtClean="0"/>
              <a:t>be</a:t>
            </a:r>
            <a:r>
              <a:rPr lang="pt-PT" altLang="pt-PT" sz="2400" dirty="0" smtClean="0"/>
              <a:t> </a:t>
            </a:r>
            <a:r>
              <a:rPr lang="pt-PT" altLang="pt-PT" sz="2400" dirty="0" err="1" smtClean="0"/>
              <a:t>greater</a:t>
            </a:r>
            <a:r>
              <a:rPr lang="pt-PT" altLang="pt-PT" sz="2400" dirty="0" smtClean="0"/>
              <a:t>, </a:t>
            </a:r>
            <a:r>
              <a:rPr lang="pt-PT" altLang="pt-PT" sz="2400" dirty="0" err="1" smtClean="0"/>
              <a:t>and</a:t>
            </a:r>
            <a:r>
              <a:rPr lang="pt-PT" altLang="pt-PT" sz="2400" dirty="0" smtClean="0"/>
              <a:t> </a:t>
            </a:r>
            <a:r>
              <a:rPr lang="pt-PT" altLang="pt-PT" sz="2400" dirty="0" err="1" smtClean="0"/>
              <a:t>the</a:t>
            </a:r>
            <a:r>
              <a:rPr lang="pt-PT" altLang="pt-PT" sz="2400" dirty="0" smtClean="0"/>
              <a:t> </a:t>
            </a:r>
            <a:r>
              <a:rPr lang="pt-PT" altLang="pt-PT" sz="2400" dirty="0" err="1" smtClean="0"/>
              <a:t>person's</a:t>
            </a:r>
            <a:r>
              <a:rPr lang="pt-PT" altLang="pt-PT" sz="2400" dirty="0" smtClean="0"/>
              <a:t> </a:t>
            </a:r>
            <a:r>
              <a:rPr lang="pt-PT" altLang="pt-PT" sz="2400" dirty="0" err="1" smtClean="0"/>
              <a:t>intention</a:t>
            </a:r>
            <a:r>
              <a:rPr lang="pt-PT" altLang="pt-PT" sz="2400" dirty="0" smtClean="0"/>
              <a:t> to </a:t>
            </a:r>
            <a:r>
              <a:rPr lang="pt-PT" altLang="pt-PT" sz="2400" dirty="0" err="1" smtClean="0"/>
              <a:t>perform</a:t>
            </a:r>
            <a:r>
              <a:rPr lang="pt-PT" altLang="pt-PT" sz="2400" dirty="0" smtClean="0"/>
              <a:t> </a:t>
            </a:r>
            <a:r>
              <a:rPr lang="pt-PT" altLang="pt-PT" sz="2400" dirty="0" err="1" smtClean="0"/>
              <a:t>the</a:t>
            </a:r>
            <a:r>
              <a:rPr lang="pt-PT" altLang="pt-PT" sz="2400" dirty="0" smtClean="0"/>
              <a:t> </a:t>
            </a:r>
            <a:r>
              <a:rPr lang="pt-PT" altLang="pt-PT" sz="2400" dirty="0" err="1" smtClean="0"/>
              <a:t>behavior</a:t>
            </a:r>
            <a:r>
              <a:rPr lang="pt-PT" altLang="pt-PT" sz="2400" dirty="0" smtClean="0"/>
              <a:t> in </a:t>
            </a:r>
            <a:r>
              <a:rPr lang="pt-PT" altLang="pt-PT" sz="2400" dirty="0" err="1" smtClean="0"/>
              <a:t>question</a:t>
            </a:r>
            <a:r>
              <a:rPr lang="pt-PT" altLang="pt-PT" sz="2400" dirty="0" smtClean="0"/>
              <a:t> </a:t>
            </a:r>
            <a:r>
              <a:rPr lang="pt-PT" altLang="pt-PT" sz="2400" dirty="0" err="1" smtClean="0"/>
              <a:t>should</a:t>
            </a:r>
            <a:r>
              <a:rPr lang="pt-PT" altLang="pt-PT" sz="2400" dirty="0" smtClean="0"/>
              <a:t> </a:t>
            </a:r>
            <a:r>
              <a:rPr lang="pt-PT" altLang="pt-PT" sz="2400" dirty="0" err="1" smtClean="0"/>
              <a:t>be</a:t>
            </a:r>
            <a:r>
              <a:rPr lang="pt-PT" altLang="pt-PT" sz="2400" dirty="0" smtClean="0"/>
              <a:t> </a:t>
            </a:r>
            <a:r>
              <a:rPr lang="pt-PT" altLang="pt-PT" sz="2400" dirty="0" err="1" smtClean="0"/>
              <a:t>stronger</a:t>
            </a:r>
            <a:r>
              <a:rPr lang="pt-PT" altLang="pt-PT" sz="2400" dirty="0" smtClean="0"/>
              <a:t>. </a:t>
            </a:r>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noAutofit/>
          </a:bodyPr>
          <a:lstStyle/>
          <a:p>
            <a:pPr algn="ctr" eaLnBrk="1" hangingPunct="1">
              <a:defRPr/>
            </a:pPr>
            <a:r>
              <a:rPr lang="en-GB" altLang="ja-JP" sz="5400" b="1" dirty="0" err="1" smtClean="0">
                <a:ea typeface="ＭＳ Ｐゴシック" charset="-128"/>
              </a:rPr>
              <a:t>Icek</a:t>
            </a:r>
            <a:r>
              <a:rPr lang="en-GB" altLang="ja-JP" sz="5400" b="1" dirty="0" smtClean="0">
                <a:ea typeface="ＭＳ Ｐゴシック" charset="-128"/>
              </a:rPr>
              <a:t> </a:t>
            </a:r>
            <a:r>
              <a:rPr lang="en-GB" altLang="ja-JP" sz="5400" b="1" dirty="0" err="1" smtClean="0">
                <a:ea typeface="ＭＳ Ｐゴシック" charset="-128"/>
              </a:rPr>
              <a:t>Ajzen’s</a:t>
            </a:r>
            <a:r>
              <a:rPr lang="en-GB" altLang="ja-JP" sz="5400" b="1" dirty="0" smtClean="0">
                <a:ea typeface="ＭＳ Ｐゴシック" charset="-128"/>
              </a:rPr>
              <a:t> Theory of Planned </a:t>
            </a:r>
            <a:r>
              <a:rPr lang="en-GB" altLang="ja-JP" sz="5400" b="1" dirty="0" err="1" smtClean="0">
                <a:ea typeface="ＭＳ Ｐゴシック" charset="-128"/>
              </a:rPr>
              <a:t>Behavior</a:t>
            </a:r>
            <a:endParaRPr lang="pt-PT" sz="5400" b="1" dirty="0" smtClean="0"/>
          </a:p>
        </p:txBody>
      </p:sp>
      <p:sp>
        <p:nvSpPr>
          <p:cNvPr id="24579" name="Rectangle 3"/>
          <p:cNvSpPr>
            <a:spLocks noGrp="1" noChangeArrowheads="1"/>
          </p:cNvSpPr>
          <p:nvPr>
            <p:ph idx="1"/>
          </p:nvPr>
        </p:nvSpPr>
        <p:spPr>
          <a:xfrm>
            <a:off x="539552" y="1845734"/>
            <a:ext cx="8208911" cy="4247562"/>
          </a:xfrm>
        </p:spPr>
        <p:txBody>
          <a:bodyPr>
            <a:normAutofit fontScale="92500" lnSpcReduction="10000"/>
          </a:bodyPr>
          <a:lstStyle/>
          <a:p>
            <a:pPr algn="just" eaLnBrk="1" hangingPunct="1">
              <a:lnSpc>
                <a:spcPct val="80000"/>
              </a:lnSpc>
            </a:pPr>
            <a:r>
              <a:rPr lang="pt-PT" altLang="pt-PT" sz="2600" b="1" dirty="0" smtClean="0"/>
              <a:t>Residual </a:t>
            </a:r>
            <a:r>
              <a:rPr lang="pt-PT" altLang="pt-PT" sz="2600" b="1" dirty="0" err="1" smtClean="0"/>
              <a:t>Effects</a:t>
            </a:r>
            <a:r>
              <a:rPr lang="pt-PT" altLang="pt-PT" sz="2600" b="1" dirty="0" smtClean="0"/>
              <a:t> </a:t>
            </a:r>
            <a:r>
              <a:rPr lang="pt-PT" altLang="pt-PT" sz="2600" b="1" dirty="0" err="1" smtClean="0"/>
              <a:t>of</a:t>
            </a:r>
            <a:r>
              <a:rPr lang="pt-PT" altLang="pt-PT" sz="2600" b="1" dirty="0" smtClean="0"/>
              <a:t> </a:t>
            </a:r>
            <a:r>
              <a:rPr lang="pt-PT" altLang="pt-PT" sz="2600" b="1" dirty="0" err="1" smtClean="0"/>
              <a:t>Past</a:t>
            </a:r>
            <a:r>
              <a:rPr lang="pt-PT" altLang="pt-PT" sz="2600" b="1" dirty="0" smtClean="0"/>
              <a:t> </a:t>
            </a:r>
            <a:r>
              <a:rPr lang="pt-PT" altLang="pt-PT" sz="2600" b="1" dirty="0" err="1" smtClean="0"/>
              <a:t>on</a:t>
            </a:r>
            <a:r>
              <a:rPr lang="pt-PT" altLang="pt-PT" sz="2600" b="1" dirty="0" smtClean="0"/>
              <a:t> Later </a:t>
            </a:r>
            <a:r>
              <a:rPr lang="pt-PT" altLang="pt-PT" sz="2600" b="1" dirty="0" err="1" smtClean="0"/>
              <a:t>Behavior</a:t>
            </a:r>
            <a:endParaRPr lang="pt-PT" altLang="pt-PT" sz="2600" b="1" dirty="0" smtClean="0"/>
          </a:p>
          <a:p>
            <a:pPr algn="just" eaLnBrk="1" hangingPunct="1">
              <a:lnSpc>
                <a:spcPct val="80000"/>
              </a:lnSpc>
            </a:pPr>
            <a:r>
              <a:rPr lang="pt-PT" altLang="pt-PT" sz="2600" dirty="0" smtClean="0"/>
              <a:t>In 2002, </a:t>
            </a:r>
            <a:r>
              <a:rPr lang="pt-PT" altLang="pt-PT" sz="2600" dirty="0" err="1" smtClean="0"/>
              <a:t>Ajzen</a:t>
            </a:r>
            <a:r>
              <a:rPr lang="pt-PT" altLang="pt-PT" sz="2600" dirty="0" smtClean="0"/>
              <a:t> </a:t>
            </a:r>
            <a:r>
              <a:rPr lang="pt-PT" altLang="pt-PT" sz="2600" dirty="0" err="1" smtClean="0"/>
              <a:t>investigated</a:t>
            </a:r>
            <a:r>
              <a:rPr lang="pt-PT" altLang="pt-PT" sz="2600" dirty="0" smtClean="0"/>
              <a:t> residual </a:t>
            </a:r>
            <a:r>
              <a:rPr lang="pt-PT" altLang="pt-PT" sz="2600" dirty="0" err="1" smtClean="0"/>
              <a:t>effects</a:t>
            </a:r>
            <a:r>
              <a:rPr lang="pt-PT" altLang="pt-PT" sz="2600" dirty="0" smtClean="0"/>
              <a:t> </a:t>
            </a:r>
            <a:r>
              <a:rPr lang="pt-PT" altLang="pt-PT" sz="2600" dirty="0" err="1" smtClean="0"/>
              <a:t>of</a:t>
            </a:r>
            <a:r>
              <a:rPr lang="pt-PT" altLang="pt-PT" sz="2600" dirty="0" smtClean="0"/>
              <a:t> </a:t>
            </a:r>
            <a:r>
              <a:rPr lang="pt-PT" altLang="pt-PT" sz="2600" dirty="0" err="1" smtClean="0"/>
              <a:t>past</a:t>
            </a:r>
            <a:r>
              <a:rPr lang="pt-PT" altLang="pt-PT" sz="2600" dirty="0" smtClean="0"/>
              <a:t> </a:t>
            </a:r>
            <a:r>
              <a:rPr lang="pt-PT" altLang="pt-PT" sz="2600" dirty="0" err="1" smtClean="0"/>
              <a:t>on</a:t>
            </a:r>
            <a:r>
              <a:rPr lang="pt-PT" altLang="pt-PT" sz="2600" dirty="0" smtClean="0"/>
              <a:t> later </a:t>
            </a:r>
            <a:r>
              <a:rPr lang="pt-PT" altLang="pt-PT" sz="2600" dirty="0" err="1" smtClean="0"/>
              <a:t>behavior</a:t>
            </a:r>
            <a:r>
              <a:rPr lang="pt-PT" altLang="pt-PT" sz="2600" dirty="0" smtClean="0"/>
              <a:t>. </a:t>
            </a:r>
            <a:r>
              <a:rPr lang="pt-PT" altLang="pt-PT" sz="2600" dirty="0" err="1" smtClean="0"/>
              <a:t>He</a:t>
            </a:r>
            <a:r>
              <a:rPr lang="pt-PT" altLang="pt-PT" sz="2600" dirty="0" smtClean="0"/>
              <a:t> came to </a:t>
            </a:r>
            <a:r>
              <a:rPr lang="pt-PT" altLang="pt-PT" sz="2600" dirty="0" err="1" smtClean="0"/>
              <a:t>the</a:t>
            </a:r>
            <a:r>
              <a:rPr lang="pt-PT" altLang="pt-PT" sz="2600" dirty="0" smtClean="0"/>
              <a:t> </a:t>
            </a:r>
            <a:r>
              <a:rPr lang="pt-PT" altLang="pt-PT" sz="2600" dirty="0" err="1" smtClean="0"/>
              <a:t>conclusion</a:t>
            </a:r>
            <a:r>
              <a:rPr lang="pt-PT" altLang="pt-PT" sz="2600" dirty="0" smtClean="0"/>
              <a:t> </a:t>
            </a:r>
            <a:r>
              <a:rPr lang="pt-PT" altLang="pt-PT" sz="2600" dirty="0" err="1" smtClean="0"/>
              <a:t>that</a:t>
            </a:r>
            <a:r>
              <a:rPr lang="pt-PT" altLang="pt-PT" sz="2600" dirty="0" smtClean="0"/>
              <a:t> </a:t>
            </a:r>
            <a:r>
              <a:rPr lang="pt-PT" altLang="pt-PT" sz="2600" dirty="0" err="1" smtClean="0"/>
              <a:t>this</a:t>
            </a:r>
            <a:r>
              <a:rPr lang="pt-PT" altLang="pt-PT" sz="2600" dirty="0" smtClean="0"/>
              <a:t> </a:t>
            </a:r>
            <a:r>
              <a:rPr lang="pt-PT" altLang="pt-PT" sz="2600" dirty="0" err="1" smtClean="0"/>
              <a:t>factor</a:t>
            </a:r>
            <a:r>
              <a:rPr lang="pt-PT" altLang="pt-PT" sz="2600" dirty="0" smtClean="0"/>
              <a:t> </a:t>
            </a:r>
            <a:r>
              <a:rPr lang="pt-PT" altLang="pt-PT" sz="2600" dirty="0" err="1" smtClean="0"/>
              <a:t>indeed</a:t>
            </a:r>
            <a:r>
              <a:rPr lang="pt-PT" altLang="pt-PT" sz="2600" dirty="0" smtClean="0"/>
              <a:t> </a:t>
            </a:r>
            <a:r>
              <a:rPr lang="pt-PT" altLang="pt-PT" sz="2600" dirty="0" err="1" smtClean="0"/>
              <a:t>exists</a:t>
            </a:r>
            <a:r>
              <a:rPr lang="pt-PT" altLang="pt-PT" sz="2600" dirty="0" smtClean="0"/>
              <a:t>, </a:t>
            </a:r>
            <a:r>
              <a:rPr lang="pt-PT" altLang="pt-PT" sz="2600" dirty="0" err="1" smtClean="0"/>
              <a:t>but</a:t>
            </a:r>
            <a:r>
              <a:rPr lang="pt-PT" altLang="pt-PT" sz="2600" dirty="0" smtClean="0"/>
              <a:t> </a:t>
            </a:r>
            <a:r>
              <a:rPr lang="pt-PT" altLang="pt-PT" sz="2600" dirty="0" err="1" smtClean="0"/>
              <a:t>cannot</a:t>
            </a:r>
            <a:r>
              <a:rPr lang="pt-PT" altLang="pt-PT" sz="2600" dirty="0" smtClean="0"/>
              <a:t> </a:t>
            </a:r>
            <a:r>
              <a:rPr lang="pt-PT" altLang="pt-PT" sz="2600" dirty="0" err="1" smtClean="0"/>
              <a:t>be</a:t>
            </a:r>
            <a:r>
              <a:rPr lang="pt-PT" altLang="pt-PT" sz="2600" dirty="0" smtClean="0"/>
              <a:t> </a:t>
            </a:r>
            <a:r>
              <a:rPr lang="pt-PT" altLang="pt-PT" sz="2600" dirty="0" err="1" smtClean="0"/>
              <a:t>described</a:t>
            </a:r>
            <a:r>
              <a:rPr lang="pt-PT" altLang="pt-PT" sz="2600" dirty="0" smtClean="0"/>
              <a:t> to </a:t>
            </a:r>
            <a:r>
              <a:rPr lang="pt-PT" altLang="pt-PT" sz="2600" dirty="0" err="1" smtClean="0"/>
              <a:t>habituation</a:t>
            </a:r>
            <a:r>
              <a:rPr lang="pt-PT" altLang="pt-PT" sz="2600" dirty="0" smtClean="0"/>
              <a:t>, </a:t>
            </a:r>
            <a:r>
              <a:rPr lang="pt-PT" altLang="pt-PT" sz="2600" dirty="0" err="1" smtClean="0"/>
              <a:t>such</a:t>
            </a:r>
            <a:r>
              <a:rPr lang="pt-PT" altLang="pt-PT" sz="2600" dirty="0" smtClean="0"/>
              <a:t> as </a:t>
            </a:r>
            <a:r>
              <a:rPr lang="pt-PT" altLang="pt-PT" sz="2600" dirty="0" err="1" smtClean="0"/>
              <a:t>many</a:t>
            </a:r>
            <a:r>
              <a:rPr lang="pt-PT" altLang="pt-PT" sz="2600" dirty="0" smtClean="0"/>
              <a:t> </a:t>
            </a:r>
            <a:r>
              <a:rPr lang="pt-PT" altLang="pt-PT" sz="2600" dirty="0" err="1" smtClean="0"/>
              <a:t>people</a:t>
            </a:r>
            <a:r>
              <a:rPr lang="pt-PT" altLang="pt-PT" sz="2600" dirty="0" smtClean="0"/>
              <a:t> are </a:t>
            </a:r>
            <a:r>
              <a:rPr lang="pt-PT" altLang="pt-PT" sz="2600" dirty="0" err="1" smtClean="0"/>
              <a:t>thinking</a:t>
            </a:r>
            <a:r>
              <a:rPr lang="pt-PT" altLang="pt-PT" sz="2600" dirty="0" smtClean="0"/>
              <a:t>. A </a:t>
            </a:r>
            <a:r>
              <a:rPr lang="pt-PT" altLang="pt-PT" sz="2600" dirty="0" err="1" smtClean="0"/>
              <a:t>review</a:t>
            </a:r>
            <a:r>
              <a:rPr lang="pt-PT" altLang="pt-PT" sz="2600" dirty="0" smtClean="0"/>
              <a:t> </a:t>
            </a:r>
            <a:r>
              <a:rPr lang="pt-PT" altLang="pt-PT" sz="2600" dirty="0" err="1" smtClean="0"/>
              <a:t>of</a:t>
            </a:r>
            <a:r>
              <a:rPr lang="pt-PT" altLang="pt-PT" sz="2600" dirty="0" smtClean="0"/>
              <a:t> </a:t>
            </a:r>
            <a:r>
              <a:rPr lang="pt-PT" altLang="pt-PT" sz="2600" dirty="0" err="1" smtClean="0"/>
              <a:t>existing</a:t>
            </a:r>
            <a:r>
              <a:rPr lang="pt-PT" altLang="pt-PT" sz="2600" dirty="0" smtClean="0"/>
              <a:t> </a:t>
            </a:r>
            <a:r>
              <a:rPr lang="pt-PT" altLang="pt-PT" sz="2600" dirty="0" err="1" smtClean="0"/>
              <a:t>evidence</a:t>
            </a:r>
            <a:r>
              <a:rPr lang="pt-PT" altLang="pt-PT" sz="2600" dirty="0" smtClean="0"/>
              <a:t> </a:t>
            </a:r>
            <a:r>
              <a:rPr lang="pt-PT" altLang="pt-PT" sz="2600" dirty="0" err="1" smtClean="0"/>
              <a:t>suggests</a:t>
            </a:r>
            <a:r>
              <a:rPr lang="pt-PT" altLang="pt-PT" sz="2600" dirty="0" smtClean="0"/>
              <a:t> </a:t>
            </a:r>
            <a:r>
              <a:rPr lang="pt-PT" altLang="pt-PT" sz="2600" dirty="0" err="1" smtClean="0"/>
              <a:t>that</a:t>
            </a:r>
            <a:r>
              <a:rPr lang="pt-PT" altLang="pt-PT" sz="2600" dirty="0" smtClean="0"/>
              <a:t> </a:t>
            </a:r>
            <a:r>
              <a:rPr lang="pt-PT" altLang="pt-PT" sz="2600" dirty="0" err="1" smtClean="0"/>
              <a:t>the</a:t>
            </a:r>
            <a:r>
              <a:rPr lang="pt-PT" altLang="pt-PT" sz="2600" dirty="0" smtClean="0"/>
              <a:t> residual </a:t>
            </a:r>
            <a:r>
              <a:rPr lang="pt-PT" altLang="pt-PT" sz="2600" dirty="0" err="1" smtClean="0"/>
              <a:t>impact</a:t>
            </a:r>
            <a:r>
              <a:rPr lang="pt-PT" altLang="pt-PT" sz="2600" dirty="0" smtClean="0"/>
              <a:t> </a:t>
            </a:r>
            <a:r>
              <a:rPr lang="pt-PT" altLang="pt-PT" sz="2600" dirty="0" err="1" smtClean="0"/>
              <a:t>of</a:t>
            </a:r>
            <a:r>
              <a:rPr lang="pt-PT" altLang="pt-PT" sz="2600" dirty="0" smtClean="0"/>
              <a:t> </a:t>
            </a:r>
            <a:r>
              <a:rPr lang="pt-PT" altLang="pt-PT" sz="2600" dirty="0" err="1" smtClean="0"/>
              <a:t>past</a:t>
            </a:r>
            <a:r>
              <a:rPr lang="pt-PT" altLang="pt-PT" sz="2600" dirty="0" smtClean="0"/>
              <a:t> </a:t>
            </a:r>
            <a:r>
              <a:rPr lang="pt-PT" altLang="pt-PT" sz="2600" dirty="0" err="1" smtClean="0"/>
              <a:t>behavior</a:t>
            </a:r>
            <a:r>
              <a:rPr lang="pt-PT" altLang="pt-PT" sz="2600" dirty="0" smtClean="0"/>
              <a:t> </a:t>
            </a:r>
            <a:r>
              <a:rPr lang="pt-PT" altLang="pt-PT" sz="2600" dirty="0" err="1" smtClean="0"/>
              <a:t>is</a:t>
            </a:r>
            <a:r>
              <a:rPr lang="pt-PT" altLang="pt-PT" sz="2600" dirty="0" smtClean="0"/>
              <a:t> </a:t>
            </a:r>
            <a:r>
              <a:rPr lang="pt-PT" altLang="pt-PT" sz="2600" dirty="0" err="1" smtClean="0"/>
              <a:t>attenuated</a:t>
            </a:r>
            <a:r>
              <a:rPr lang="pt-PT" altLang="pt-PT" sz="2600" dirty="0" smtClean="0"/>
              <a:t>, </a:t>
            </a:r>
            <a:r>
              <a:rPr lang="pt-PT" altLang="pt-PT" sz="2600" dirty="0" err="1" smtClean="0"/>
              <a:t>when</a:t>
            </a:r>
            <a:r>
              <a:rPr lang="pt-PT" altLang="pt-PT" sz="2600" dirty="0" smtClean="0"/>
              <a:t> </a:t>
            </a:r>
            <a:r>
              <a:rPr lang="pt-PT" altLang="pt-PT" sz="2600" dirty="0" err="1" smtClean="0"/>
              <a:t>measures</a:t>
            </a:r>
            <a:r>
              <a:rPr lang="pt-PT" altLang="pt-PT" sz="2600" dirty="0" smtClean="0"/>
              <a:t> </a:t>
            </a:r>
            <a:r>
              <a:rPr lang="pt-PT" altLang="pt-PT" sz="2600" dirty="0" err="1" smtClean="0"/>
              <a:t>of</a:t>
            </a:r>
            <a:r>
              <a:rPr lang="pt-PT" altLang="pt-PT" sz="2600" dirty="0" smtClean="0"/>
              <a:t> </a:t>
            </a:r>
            <a:r>
              <a:rPr lang="pt-PT" altLang="pt-PT" sz="2600" dirty="0" err="1" smtClean="0"/>
              <a:t>intention</a:t>
            </a:r>
            <a:r>
              <a:rPr lang="pt-PT" altLang="pt-PT" sz="2600" dirty="0" smtClean="0"/>
              <a:t> </a:t>
            </a:r>
            <a:r>
              <a:rPr lang="pt-PT" altLang="pt-PT" sz="2600" dirty="0" err="1" smtClean="0"/>
              <a:t>and</a:t>
            </a:r>
            <a:r>
              <a:rPr lang="pt-PT" altLang="pt-PT" sz="2600" dirty="0" smtClean="0"/>
              <a:t> </a:t>
            </a:r>
            <a:r>
              <a:rPr lang="pt-PT" altLang="pt-PT" sz="2600" dirty="0" err="1" smtClean="0"/>
              <a:t>behavior</a:t>
            </a:r>
            <a:r>
              <a:rPr lang="pt-PT" altLang="pt-PT" sz="2600" dirty="0" smtClean="0"/>
              <a:t> are </a:t>
            </a:r>
            <a:r>
              <a:rPr lang="pt-PT" altLang="pt-PT" sz="2600" dirty="0" err="1" smtClean="0"/>
              <a:t>compatible</a:t>
            </a:r>
            <a:r>
              <a:rPr lang="pt-PT" altLang="pt-PT" sz="2600" dirty="0" smtClean="0"/>
              <a:t>. </a:t>
            </a:r>
            <a:r>
              <a:rPr lang="pt-PT" altLang="pt-PT" sz="2600" dirty="0" err="1" smtClean="0"/>
              <a:t>And</a:t>
            </a:r>
            <a:r>
              <a:rPr lang="pt-PT" altLang="pt-PT" sz="2600" dirty="0" smtClean="0"/>
              <a:t> </a:t>
            </a:r>
            <a:r>
              <a:rPr lang="pt-PT" altLang="pt-PT" sz="2600" dirty="0" err="1" smtClean="0"/>
              <a:t>the</a:t>
            </a:r>
            <a:r>
              <a:rPr lang="pt-PT" altLang="pt-PT" sz="2600" dirty="0" smtClean="0"/>
              <a:t> </a:t>
            </a:r>
            <a:r>
              <a:rPr lang="pt-PT" altLang="pt-PT" sz="2600" dirty="0" err="1" smtClean="0"/>
              <a:t>impact</a:t>
            </a:r>
            <a:r>
              <a:rPr lang="pt-PT" altLang="pt-PT" sz="2600" dirty="0" smtClean="0"/>
              <a:t> </a:t>
            </a:r>
            <a:r>
              <a:rPr lang="pt-PT" altLang="pt-PT" sz="2600" dirty="0" err="1" smtClean="0"/>
              <a:t>vanishes</a:t>
            </a:r>
            <a:r>
              <a:rPr lang="pt-PT" altLang="pt-PT" sz="2600" dirty="0" smtClean="0"/>
              <a:t> </a:t>
            </a:r>
            <a:r>
              <a:rPr lang="pt-PT" altLang="pt-PT" sz="2600" dirty="0" err="1" smtClean="0"/>
              <a:t>when</a:t>
            </a:r>
            <a:r>
              <a:rPr lang="pt-PT" altLang="pt-PT" sz="2600" dirty="0" smtClean="0"/>
              <a:t> </a:t>
            </a:r>
            <a:r>
              <a:rPr lang="pt-PT" altLang="pt-PT" sz="2600" dirty="0" err="1" smtClean="0"/>
              <a:t>intentions</a:t>
            </a:r>
            <a:r>
              <a:rPr lang="pt-PT" altLang="pt-PT" sz="2600" dirty="0" smtClean="0"/>
              <a:t> are </a:t>
            </a:r>
            <a:r>
              <a:rPr lang="pt-PT" altLang="pt-PT" sz="2600" dirty="0" err="1" smtClean="0"/>
              <a:t>strong</a:t>
            </a:r>
            <a:r>
              <a:rPr lang="pt-PT" altLang="pt-PT" sz="2600" dirty="0" smtClean="0"/>
              <a:t> </a:t>
            </a:r>
            <a:r>
              <a:rPr lang="pt-PT" altLang="pt-PT" sz="2600" dirty="0" err="1" smtClean="0"/>
              <a:t>and</a:t>
            </a:r>
            <a:r>
              <a:rPr lang="pt-PT" altLang="pt-PT" sz="2600" dirty="0" smtClean="0"/>
              <a:t> </a:t>
            </a:r>
            <a:r>
              <a:rPr lang="pt-PT" altLang="pt-PT" sz="2600" dirty="0" err="1" smtClean="0"/>
              <a:t>well</a:t>
            </a:r>
            <a:r>
              <a:rPr lang="pt-PT" altLang="pt-PT" sz="2600" dirty="0" smtClean="0"/>
              <a:t> </a:t>
            </a:r>
            <a:r>
              <a:rPr lang="pt-PT" altLang="pt-PT" sz="2600" dirty="0" err="1" smtClean="0"/>
              <a:t>formed</a:t>
            </a:r>
            <a:r>
              <a:rPr lang="pt-PT" altLang="pt-PT" sz="2600" dirty="0" smtClean="0"/>
              <a:t>, </a:t>
            </a:r>
            <a:r>
              <a:rPr lang="pt-PT" altLang="pt-PT" sz="2600" dirty="0" err="1" smtClean="0"/>
              <a:t>expectations</a:t>
            </a:r>
            <a:r>
              <a:rPr lang="pt-PT" altLang="pt-PT" sz="2600" dirty="0" smtClean="0"/>
              <a:t> are </a:t>
            </a:r>
            <a:r>
              <a:rPr lang="pt-PT" altLang="pt-PT" sz="2600" dirty="0" err="1" smtClean="0"/>
              <a:t>realistic</a:t>
            </a:r>
            <a:r>
              <a:rPr lang="pt-PT" altLang="pt-PT" sz="2600" dirty="0" smtClean="0"/>
              <a:t>, </a:t>
            </a:r>
            <a:r>
              <a:rPr lang="pt-PT" altLang="pt-PT" sz="2600" dirty="0" err="1" smtClean="0"/>
              <a:t>and</a:t>
            </a:r>
            <a:r>
              <a:rPr lang="pt-PT" altLang="pt-PT" sz="2600" dirty="0" smtClean="0"/>
              <a:t> </a:t>
            </a:r>
            <a:r>
              <a:rPr lang="pt-PT" altLang="pt-PT" sz="2600" dirty="0" err="1" smtClean="0"/>
              <a:t>specific</a:t>
            </a:r>
            <a:r>
              <a:rPr lang="pt-PT" altLang="pt-PT" sz="2600" dirty="0" smtClean="0"/>
              <a:t> </a:t>
            </a:r>
            <a:r>
              <a:rPr lang="pt-PT" altLang="pt-PT" sz="2600" dirty="0" err="1" smtClean="0"/>
              <a:t>plans</a:t>
            </a:r>
            <a:r>
              <a:rPr lang="pt-PT" altLang="pt-PT" sz="2600" dirty="0" smtClean="0"/>
              <a:t> for </a:t>
            </a:r>
            <a:r>
              <a:rPr lang="pt-PT" altLang="pt-PT" sz="2600" dirty="0" err="1" smtClean="0"/>
              <a:t>intention</a:t>
            </a:r>
            <a:r>
              <a:rPr lang="pt-PT" altLang="pt-PT" sz="2600" dirty="0" smtClean="0"/>
              <a:t> </a:t>
            </a:r>
            <a:r>
              <a:rPr lang="pt-PT" altLang="pt-PT" sz="2600" dirty="0" err="1" smtClean="0"/>
              <a:t>implementation</a:t>
            </a:r>
            <a:r>
              <a:rPr lang="pt-PT" altLang="pt-PT" sz="2600" dirty="0" smtClean="0"/>
              <a:t> </a:t>
            </a:r>
            <a:r>
              <a:rPr lang="pt-PT" altLang="pt-PT" sz="2600" dirty="0" err="1" smtClean="0"/>
              <a:t>have</a:t>
            </a:r>
            <a:r>
              <a:rPr lang="pt-PT" altLang="pt-PT" sz="2600" dirty="0" smtClean="0"/>
              <a:t> </a:t>
            </a:r>
            <a:r>
              <a:rPr lang="pt-PT" altLang="pt-PT" sz="2600" dirty="0" err="1" smtClean="0"/>
              <a:t>been</a:t>
            </a:r>
            <a:r>
              <a:rPr lang="pt-PT" altLang="pt-PT" sz="2600" dirty="0" smtClean="0"/>
              <a:t> </a:t>
            </a:r>
            <a:r>
              <a:rPr lang="pt-PT" altLang="pt-PT" sz="2600" dirty="0" err="1" smtClean="0"/>
              <a:t>developed</a:t>
            </a:r>
            <a:r>
              <a:rPr lang="pt-PT" altLang="pt-PT" sz="2600" dirty="0" smtClean="0"/>
              <a:t>.</a:t>
            </a:r>
          </a:p>
          <a:p>
            <a:pPr algn="just" eaLnBrk="1" hangingPunct="1">
              <a:lnSpc>
                <a:spcPct val="80000"/>
              </a:lnSpc>
            </a:pPr>
            <a:r>
              <a:rPr lang="pt-PT" altLang="pt-PT" sz="2600" dirty="0" smtClean="0"/>
              <a:t>A research </a:t>
            </a:r>
            <a:r>
              <a:rPr lang="pt-PT" altLang="pt-PT" sz="2600" dirty="0" err="1" smtClean="0"/>
              <a:t>project</a:t>
            </a:r>
            <a:r>
              <a:rPr lang="pt-PT" altLang="pt-PT" sz="2600" dirty="0" smtClean="0"/>
              <a:t> in </a:t>
            </a:r>
            <a:r>
              <a:rPr lang="pt-PT" altLang="pt-PT" sz="2600" dirty="0" err="1" smtClean="0"/>
              <a:t>the</a:t>
            </a:r>
            <a:r>
              <a:rPr lang="pt-PT" altLang="pt-PT" sz="2600" dirty="0" smtClean="0"/>
              <a:t> </a:t>
            </a:r>
            <a:r>
              <a:rPr lang="pt-PT" altLang="pt-PT" sz="2600" dirty="0" err="1" smtClean="0"/>
              <a:t>travel</a:t>
            </a:r>
            <a:r>
              <a:rPr lang="pt-PT" altLang="pt-PT" sz="2600" dirty="0" smtClean="0"/>
              <a:t> </a:t>
            </a:r>
            <a:r>
              <a:rPr lang="pt-PT" altLang="pt-PT" sz="2600" dirty="0" err="1" smtClean="0"/>
              <a:t>industry</a:t>
            </a:r>
            <a:r>
              <a:rPr lang="pt-PT" altLang="pt-PT" sz="2600" dirty="0" smtClean="0"/>
              <a:t> </a:t>
            </a:r>
            <a:r>
              <a:rPr lang="pt-PT" altLang="pt-PT" sz="2600" dirty="0" err="1" smtClean="0"/>
              <a:t>resulted</a:t>
            </a:r>
            <a:r>
              <a:rPr lang="pt-PT" altLang="pt-PT" sz="2600" dirty="0" smtClean="0"/>
              <a:t> in </a:t>
            </a:r>
            <a:r>
              <a:rPr lang="pt-PT" altLang="pt-PT" sz="2600" dirty="0" err="1" smtClean="0"/>
              <a:t>the</a:t>
            </a:r>
            <a:r>
              <a:rPr lang="pt-PT" altLang="pt-PT" sz="2600" dirty="0" smtClean="0"/>
              <a:t> </a:t>
            </a:r>
            <a:r>
              <a:rPr lang="pt-PT" altLang="pt-PT" sz="2600" dirty="0" err="1" smtClean="0"/>
              <a:t>conclusion</a:t>
            </a:r>
            <a:r>
              <a:rPr lang="pt-PT" altLang="pt-PT" sz="2600" dirty="0" smtClean="0"/>
              <a:t> </a:t>
            </a:r>
            <a:r>
              <a:rPr lang="pt-PT" altLang="pt-PT" sz="2600" dirty="0" err="1" smtClean="0"/>
              <a:t>that</a:t>
            </a:r>
            <a:r>
              <a:rPr lang="pt-PT" altLang="pt-PT" sz="2600" dirty="0" smtClean="0"/>
              <a:t> </a:t>
            </a:r>
            <a:r>
              <a:rPr lang="pt-PT" altLang="pt-PT" sz="2600" dirty="0" err="1" smtClean="0"/>
              <a:t>past</a:t>
            </a:r>
            <a:r>
              <a:rPr lang="pt-PT" altLang="pt-PT" sz="2600" dirty="0" smtClean="0"/>
              <a:t> </a:t>
            </a:r>
            <a:r>
              <a:rPr lang="pt-PT" altLang="pt-PT" sz="2600" dirty="0" err="1" smtClean="0"/>
              <a:t>travel</a:t>
            </a:r>
            <a:r>
              <a:rPr lang="pt-PT" altLang="pt-PT" sz="2600" dirty="0" smtClean="0"/>
              <a:t> </a:t>
            </a:r>
            <a:r>
              <a:rPr lang="pt-PT" altLang="pt-PT" sz="2600" dirty="0" err="1" smtClean="0"/>
              <a:t>choice</a:t>
            </a:r>
            <a:r>
              <a:rPr lang="pt-PT" altLang="pt-PT" sz="2600" dirty="0" smtClean="0"/>
              <a:t> </a:t>
            </a:r>
            <a:r>
              <a:rPr lang="pt-PT" altLang="pt-PT" sz="2600" dirty="0" err="1" smtClean="0"/>
              <a:t>only</a:t>
            </a:r>
            <a:r>
              <a:rPr lang="pt-PT" altLang="pt-PT" sz="2600" dirty="0" smtClean="0"/>
              <a:t> </a:t>
            </a:r>
            <a:r>
              <a:rPr lang="pt-PT" altLang="pt-PT" sz="2600" dirty="0" err="1" smtClean="0"/>
              <a:t>contributes</a:t>
            </a:r>
            <a:r>
              <a:rPr lang="pt-PT" altLang="pt-PT" sz="2600" dirty="0" smtClean="0"/>
              <a:t> to </a:t>
            </a:r>
            <a:r>
              <a:rPr lang="pt-PT" altLang="pt-PT" sz="2600" dirty="0" err="1" smtClean="0"/>
              <a:t>the</a:t>
            </a:r>
            <a:r>
              <a:rPr lang="pt-PT" altLang="pt-PT" sz="2600" dirty="0" smtClean="0"/>
              <a:t> </a:t>
            </a:r>
            <a:r>
              <a:rPr lang="pt-PT" altLang="pt-PT" sz="2600" dirty="0" err="1" smtClean="0"/>
              <a:t>prediction</a:t>
            </a:r>
            <a:r>
              <a:rPr lang="pt-PT" altLang="pt-PT" sz="2600" dirty="0" smtClean="0"/>
              <a:t> </a:t>
            </a:r>
            <a:r>
              <a:rPr lang="pt-PT" altLang="pt-PT" sz="2600" dirty="0" err="1" smtClean="0"/>
              <a:t>of</a:t>
            </a:r>
            <a:r>
              <a:rPr lang="pt-PT" altLang="pt-PT" sz="2600" dirty="0" smtClean="0"/>
              <a:t> later </a:t>
            </a:r>
            <a:r>
              <a:rPr lang="pt-PT" altLang="pt-PT" sz="2600" dirty="0" err="1" smtClean="0"/>
              <a:t>behavior</a:t>
            </a:r>
            <a:r>
              <a:rPr lang="pt-PT" altLang="pt-PT" sz="2600" dirty="0" smtClean="0"/>
              <a:t> </a:t>
            </a:r>
            <a:r>
              <a:rPr lang="pt-PT" altLang="pt-PT" sz="2600" dirty="0" err="1" smtClean="0"/>
              <a:t>if</a:t>
            </a:r>
            <a:r>
              <a:rPr lang="pt-PT" altLang="pt-PT" sz="2600" dirty="0" smtClean="0"/>
              <a:t> </a:t>
            </a:r>
            <a:r>
              <a:rPr lang="pt-PT" altLang="pt-PT" sz="2600" dirty="0" err="1" smtClean="0"/>
              <a:t>circumstances</a:t>
            </a:r>
            <a:r>
              <a:rPr lang="pt-PT" altLang="pt-PT" sz="2600" dirty="0" smtClean="0"/>
              <a:t> </a:t>
            </a:r>
            <a:r>
              <a:rPr lang="pt-PT" altLang="pt-PT" sz="2600" dirty="0" err="1" smtClean="0"/>
              <a:t>remain</a:t>
            </a:r>
            <a:r>
              <a:rPr lang="pt-PT" altLang="pt-PT" sz="2600" dirty="0" smtClean="0"/>
              <a:t> </a:t>
            </a:r>
            <a:r>
              <a:rPr lang="pt-PT" altLang="pt-PT" sz="2600" dirty="0" err="1" smtClean="0"/>
              <a:t>relatively</a:t>
            </a:r>
            <a:r>
              <a:rPr lang="pt-PT" altLang="pt-PT" sz="2600" dirty="0" smtClean="0"/>
              <a:t> </a:t>
            </a:r>
            <a:r>
              <a:rPr lang="pt-PT" altLang="pt-PT" sz="2600" dirty="0" err="1" smtClean="0"/>
              <a:t>stable</a:t>
            </a:r>
            <a:r>
              <a:rPr lang="pt-PT" altLang="pt-PT" sz="2600" dirty="0" smtClean="0"/>
              <a:t>.</a:t>
            </a:r>
          </a:p>
          <a:p>
            <a:pPr eaLnBrk="1" hangingPunct="1">
              <a:lnSpc>
                <a:spcPct val="80000"/>
              </a:lnSpc>
              <a:buFontTx/>
              <a:buNone/>
            </a:pPr>
            <a:endParaRPr lang="pt-PT" altLang="pt-PT" sz="2000" dirty="0" smtClean="0"/>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ChangeArrowheads="1"/>
          </p:cNvSpPr>
          <p:nvPr>
            <p:ph type="title"/>
          </p:nvPr>
        </p:nvSpPr>
        <p:spPr/>
        <p:txBody>
          <a:bodyPr>
            <a:normAutofit/>
          </a:bodyPr>
          <a:lstStyle/>
          <a:p>
            <a:pPr algn="ctr" eaLnBrk="1" hangingPunct="1">
              <a:defRPr/>
            </a:pPr>
            <a:r>
              <a:rPr lang="en-GB" altLang="ja-JP" sz="4400" b="1" dirty="0" err="1" smtClean="0">
                <a:ea typeface="ＭＳ Ｐゴシック" charset="-128"/>
              </a:rPr>
              <a:t>Icek</a:t>
            </a:r>
            <a:r>
              <a:rPr lang="en-GB" altLang="ja-JP" sz="4400" b="1" dirty="0" smtClean="0">
                <a:ea typeface="ＭＳ Ｐゴシック" charset="-128"/>
              </a:rPr>
              <a:t> </a:t>
            </a:r>
            <a:r>
              <a:rPr lang="en-GB" altLang="ja-JP" sz="4400" b="1" dirty="0" err="1" smtClean="0">
                <a:ea typeface="ＭＳ Ｐゴシック" charset="-128"/>
              </a:rPr>
              <a:t>Ajzen’s</a:t>
            </a:r>
            <a:r>
              <a:rPr lang="en-GB" altLang="ja-JP" sz="4400" b="1" dirty="0" smtClean="0">
                <a:ea typeface="ＭＳ Ｐゴシック" charset="-128"/>
              </a:rPr>
              <a:t> Theory of Planned </a:t>
            </a:r>
            <a:r>
              <a:rPr lang="en-GB" altLang="ja-JP" sz="4400" b="1" dirty="0" err="1" smtClean="0">
                <a:ea typeface="ＭＳ Ｐゴシック" charset="-128"/>
              </a:rPr>
              <a:t>Behavior</a:t>
            </a:r>
            <a:endParaRPr lang="pt-PT" sz="4400" b="1" dirty="0" smtClean="0">
              <a:ea typeface="ＭＳ Ｐゴシック" charset="-128"/>
            </a:endParaRPr>
          </a:p>
        </p:txBody>
      </p:sp>
      <p:sp>
        <p:nvSpPr>
          <p:cNvPr id="239619" name="Rectangle 3"/>
          <p:cNvSpPr>
            <a:spLocks noGrp="1" noChangeArrowheads="1"/>
          </p:cNvSpPr>
          <p:nvPr>
            <p:ph idx="1"/>
          </p:nvPr>
        </p:nvSpPr>
        <p:spPr>
          <a:xfrm>
            <a:off x="822959" y="1845734"/>
            <a:ext cx="7543801" cy="4247562"/>
          </a:xfrm>
        </p:spPr>
        <p:txBody>
          <a:bodyPr>
            <a:normAutofit lnSpcReduction="10000"/>
          </a:bodyPr>
          <a:lstStyle/>
          <a:p>
            <a:pPr algn="just" eaLnBrk="1" hangingPunct="1">
              <a:lnSpc>
                <a:spcPct val="80000"/>
              </a:lnSpc>
              <a:defRPr/>
            </a:pPr>
            <a:r>
              <a:rPr lang="pt-PT" sz="2600" dirty="0" err="1" smtClean="0"/>
              <a:t>Example</a:t>
            </a:r>
            <a:r>
              <a:rPr lang="pt-PT" sz="2600" dirty="0" smtClean="0"/>
              <a:t>: </a:t>
            </a:r>
            <a:r>
              <a:rPr lang="pt-PT" sz="2600" dirty="0" err="1" smtClean="0"/>
              <a:t>The</a:t>
            </a:r>
            <a:r>
              <a:rPr lang="pt-PT" sz="2600" dirty="0" smtClean="0"/>
              <a:t> </a:t>
            </a:r>
            <a:r>
              <a:rPr lang="pt-PT" sz="2600" dirty="0" err="1" smtClean="0"/>
              <a:t>Theory</a:t>
            </a:r>
            <a:r>
              <a:rPr lang="pt-PT" sz="2600" dirty="0" smtClean="0"/>
              <a:t> </a:t>
            </a:r>
            <a:r>
              <a:rPr lang="pt-PT" sz="2600" dirty="0" err="1" smtClean="0"/>
              <a:t>of</a:t>
            </a:r>
            <a:r>
              <a:rPr lang="pt-PT" sz="2600" dirty="0" smtClean="0"/>
              <a:t> </a:t>
            </a:r>
            <a:r>
              <a:rPr lang="pt-PT" sz="2600" dirty="0" err="1" smtClean="0"/>
              <a:t>Planned</a:t>
            </a:r>
            <a:r>
              <a:rPr lang="pt-PT" sz="2600" dirty="0" smtClean="0"/>
              <a:t> </a:t>
            </a:r>
            <a:r>
              <a:rPr lang="pt-PT" sz="2600" dirty="0" err="1" smtClean="0"/>
              <a:t>Behavior</a:t>
            </a:r>
            <a:r>
              <a:rPr lang="pt-PT" sz="2600" dirty="0" smtClean="0"/>
              <a:t> </a:t>
            </a:r>
            <a:r>
              <a:rPr lang="pt-PT" sz="2600" dirty="0" err="1" smtClean="0"/>
              <a:t>of</a:t>
            </a:r>
            <a:r>
              <a:rPr lang="pt-PT" sz="2600" dirty="0" smtClean="0"/>
              <a:t> </a:t>
            </a:r>
            <a:r>
              <a:rPr lang="pt-PT" sz="2600" dirty="0" err="1" smtClean="0"/>
              <a:t>Ajzen</a:t>
            </a:r>
            <a:r>
              <a:rPr lang="pt-PT" sz="2600" dirty="0" smtClean="0"/>
              <a:t> can </a:t>
            </a:r>
            <a:r>
              <a:rPr lang="pt-PT" sz="2600" dirty="0" err="1" smtClean="0"/>
              <a:t>help</a:t>
            </a:r>
            <a:r>
              <a:rPr lang="pt-PT" sz="2600" dirty="0" smtClean="0"/>
              <a:t> to </a:t>
            </a:r>
            <a:r>
              <a:rPr lang="pt-PT" sz="2600" dirty="0" err="1" smtClean="0"/>
              <a:t>explain</a:t>
            </a:r>
            <a:r>
              <a:rPr lang="pt-PT" sz="2600" dirty="0" smtClean="0"/>
              <a:t> </a:t>
            </a:r>
            <a:r>
              <a:rPr lang="pt-PT" sz="2600" dirty="0" err="1" smtClean="0"/>
              <a:t>why</a:t>
            </a:r>
            <a:r>
              <a:rPr lang="pt-PT" sz="2600" dirty="0" smtClean="0"/>
              <a:t> </a:t>
            </a:r>
            <a:r>
              <a:rPr lang="pt-PT" sz="2600" dirty="0" err="1" smtClean="0"/>
              <a:t>advertising</a:t>
            </a:r>
            <a:r>
              <a:rPr lang="pt-PT" sz="2600" dirty="0" smtClean="0"/>
              <a:t> </a:t>
            </a:r>
            <a:r>
              <a:rPr lang="pt-PT" sz="2600" dirty="0" err="1" smtClean="0"/>
              <a:t>campaigns</a:t>
            </a:r>
            <a:r>
              <a:rPr lang="pt-PT" sz="2600" dirty="0" smtClean="0"/>
              <a:t> </a:t>
            </a:r>
            <a:r>
              <a:rPr lang="pt-PT" sz="2600" dirty="0" err="1" smtClean="0"/>
              <a:t>merely</a:t>
            </a:r>
            <a:r>
              <a:rPr lang="pt-PT" sz="2600" dirty="0" smtClean="0"/>
              <a:t> </a:t>
            </a:r>
            <a:r>
              <a:rPr lang="pt-PT" sz="2600" dirty="0" err="1" smtClean="0"/>
              <a:t>providing</a:t>
            </a:r>
            <a:r>
              <a:rPr lang="pt-PT" sz="2600" dirty="0" smtClean="0"/>
              <a:t> </a:t>
            </a:r>
            <a:r>
              <a:rPr lang="pt-PT" sz="2600" dirty="0" err="1" smtClean="0"/>
              <a:t>information</a:t>
            </a:r>
            <a:r>
              <a:rPr lang="pt-PT" sz="2600" dirty="0" smtClean="0"/>
              <a:t> do </a:t>
            </a:r>
            <a:r>
              <a:rPr lang="pt-PT" sz="2600" dirty="0" err="1" smtClean="0"/>
              <a:t>not</a:t>
            </a:r>
            <a:r>
              <a:rPr lang="pt-PT" sz="2600" dirty="0" smtClean="0"/>
              <a:t> </a:t>
            </a:r>
            <a:r>
              <a:rPr lang="pt-PT" sz="2600" dirty="0" err="1" smtClean="0"/>
              <a:t>work</a:t>
            </a:r>
            <a:r>
              <a:rPr lang="pt-PT" sz="2600" dirty="0" smtClean="0"/>
              <a:t>. To </a:t>
            </a:r>
            <a:r>
              <a:rPr lang="pt-PT" sz="2600" dirty="0" err="1" smtClean="0"/>
              <a:t>only</a:t>
            </a:r>
            <a:r>
              <a:rPr lang="pt-PT" sz="2600" dirty="0" smtClean="0"/>
              <a:t> </a:t>
            </a:r>
            <a:r>
              <a:rPr lang="pt-PT" sz="2600" dirty="0" err="1" smtClean="0"/>
              <a:t>increase</a:t>
            </a:r>
            <a:r>
              <a:rPr lang="pt-PT" sz="2600" dirty="0" smtClean="0"/>
              <a:t> </a:t>
            </a:r>
            <a:r>
              <a:rPr lang="pt-PT" sz="2600" dirty="0" err="1" smtClean="0"/>
              <a:t>the</a:t>
            </a:r>
            <a:r>
              <a:rPr lang="pt-PT" sz="2600" dirty="0" smtClean="0"/>
              <a:t> </a:t>
            </a:r>
            <a:r>
              <a:rPr lang="pt-PT" sz="2600" dirty="0" err="1" smtClean="0"/>
              <a:t>knowledge</a:t>
            </a:r>
            <a:r>
              <a:rPr lang="pt-PT" sz="2600" dirty="0" smtClean="0"/>
              <a:t> does </a:t>
            </a:r>
            <a:r>
              <a:rPr lang="pt-PT" sz="2600" dirty="0" err="1" smtClean="0"/>
              <a:t>not</a:t>
            </a:r>
            <a:r>
              <a:rPr lang="pt-PT" sz="2600" dirty="0" smtClean="0"/>
              <a:t> </a:t>
            </a:r>
            <a:r>
              <a:rPr lang="pt-PT" sz="2600" dirty="0" err="1" smtClean="0"/>
              <a:t>help</a:t>
            </a:r>
            <a:r>
              <a:rPr lang="pt-PT" sz="2600" dirty="0" smtClean="0"/>
              <a:t> to </a:t>
            </a:r>
            <a:r>
              <a:rPr lang="pt-PT" sz="2600" dirty="0" err="1" smtClean="0"/>
              <a:t>change</a:t>
            </a:r>
            <a:r>
              <a:rPr lang="pt-PT" sz="2600" dirty="0" smtClean="0"/>
              <a:t> </a:t>
            </a:r>
            <a:r>
              <a:rPr lang="pt-PT" sz="2600" dirty="0" err="1" smtClean="0"/>
              <a:t>the</a:t>
            </a:r>
            <a:r>
              <a:rPr lang="pt-PT" sz="2600" dirty="0" smtClean="0"/>
              <a:t> </a:t>
            </a:r>
            <a:r>
              <a:rPr lang="pt-PT" sz="2600" dirty="0" err="1" smtClean="0"/>
              <a:t>behavior</a:t>
            </a:r>
            <a:r>
              <a:rPr lang="pt-PT" sz="2600" dirty="0" smtClean="0"/>
              <a:t> </a:t>
            </a:r>
            <a:r>
              <a:rPr lang="pt-PT" sz="2600" dirty="0" err="1" smtClean="0"/>
              <a:t>very</a:t>
            </a:r>
            <a:r>
              <a:rPr lang="pt-PT" sz="2600" dirty="0" smtClean="0"/>
              <a:t> </a:t>
            </a:r>
            <a:r>
              <a:rPr lang="pt-PT" sz="2600" dirty="0" err="1" smtClean="0"/>
              <a:t>much</a:t>
            </a:r>
            <a:r>
              <a:rPr lang="pt-PT" sz="2600" dirty="0" smtClean="0"/>
              <a:t>. </a:t>
            </a:r>
            <a:r>
              <a:rPr lang="pt-PT" sz="2600" dirty="0" err="1" smtClean="0"/>
              <a:t>Campaigns</a:t>
            </a:r>
            <a:r>
              <a:rPr lang="pt-PT" sz="2600" dirty="0" smtClean="0"/>
              <a:t> </a:t>
            </a:r>
            <a:r>
              <a:rPr lang="pt-PT" sz="2600" dirty="0" err="1" smtClean="0"/>
              <a:t>that</a:t>
            </a:r>
            <a:r>
              <a:rPr lang="pt-PT" sz="2600" dirty="0" smtClean="0"/>
              <a:t> </a:t>
            </a:r>
            <a:r>
              <a:rPr lang="pt-PT" sz="2600" dirty="0" err="1" smtClean="0"/>
              <a:t>aim</a:t>
            </a:r>
            <a:r>
              <a:rPr lang="pt-PT" sz="2600" dirty="0" smtClean="0"/>
              <a:t> </a:t>
            </a:r>
            <a:r>
              <a:rPr lang="pt-PT" sz="2600" dirty="0" err="1" smtClean="0"/>
              <a:t>at</a:t>
            </a:r>
            <a:r>
              <a:rPr lang="pt-PT" sz="2600" dirty="0" smtClean="0"/>
              <a:t> </a:t>
            </a:r>
            <a:r>
              <a:rPr lang="pt-PT" sz="2600" dirty="0" err="1" smtClean="0"/>
              <a:t>attitudes</a:t>
            </a:r>
            <a:r>
              <a:rPr lang="pt-PT" sz="2600" dirty="0" smtClean="0"/>
              <a:t>, </a:t>
            </a:r>
            <a:r>
              <a:rPr lang="pt-PT" sz="2600" dirty="0" err="1" smtClean="0"/>
              <a:t>perceived</a:t>
            </a:r>
            <a:r>
              <a:rPr lang="pt-PT" sz="2600" dirty="0" smtClean="0"/>
              <a:t> </a:t>
            </a:r>
            <a:r>
              <a:rPr lang="pt-PT" sz="2600" dirty="0" err="1" smtClean="0"/>
              <a:t>norms</a:t>
            </a:r>
            <a:r>
              <a:rPr lang="pt-PT" sz="2600" dirty="0" smtClean="0"/>
              <a:t>, </a:t>
            </a:r>
            <a:r>
              <a:rPr lang="pt-PT" sz="2600" dirty="0" err="1" smtClean="0"/>
              <a:t>and</a:t>
            </a:r>
            <a:r>
              <a:rPr lang="pt-PT" sz="2600" dirty="0" smtClean="0"/>
              <a:t> </a:t>
            </a:r>
            <a:r>
              <a:rPr lang="pt-PT" sz="2600" dirty="0" err="1" smtClean="0"/>
              <a:t>control</a:t>
            </a:r>
            <a:r>
              <a:rPr lang="pt-PT" sz="2600" dirty="0" smtClean="0"/>
              <a:t> in </a:t>
            </a:r>
            <a:r>
              <a:rPr lang="pt-PT" sz="2600" dirty="0" err="1" smtClean="0"/>
              <a:t>making</a:t>
            </a:r>
            <a:r>
              <a:rPr lang="pt-PT" sz="2600" dirty="0" smtClean="0"/>
              <a:t> </a:t>
            </a:r>
            <a:r>
              <a:rPr lang="pt-PT" sz="2600" dirty="0" err="1" smtClean="0"/>
              <a:t>the</a:t>
            </a:r>
            <a:r>
              <a:rPr lang="pt-PT" sz="2600" dirty="0" smtClean="0"/>
              <a:t> </a:t>
            </a:r>
            <a:r>
              <a:rPr lang="pt-PT" sz="2600" dirty="0" err="1" smtClean="0"/>
              <a:t>change</a:t>
            </a:r>
            <a:r>
              <a:rPr lang="pt-PT" sz="2600" dirty="0" smtClean="0"/>
              <a:t> </a:t>
            </a:r>
            <a:r>
              <a:rPr lang="pt-PT" sz="2600" dirty="0" err="1" smtClean="0"/>
              <a:t>or</a:t>
            </a:r>
            <a:r>
              <a:rPr lang="pt-PT" sz="2600" dirty="0" smtClean="0"/>
              <a:t> </a:t>
            </a:r>
            <a:r>
              <a:rPr lang="pt-PT" sz="2600" dirty="0" err="1" smtClean="0"/>
              <a:t>buying</a:t>
            </a:r>
            <a:r>
              <a:rPr lang="pt-PT" sz="2600" dirty="0" smtClean="0"/>
              <a:t> </a:t>
            </a:r>
            <a:r>
              <a:rPr lang="pt-PT" sz="2600" dirty="0" err="1" smtClean="0"/>
              <a:t>certain</a:t>
            </a:r>
            <a:r>
              <a:rPr lang="pt-PT" sz="2600" dirty="0" smtClean="0"/>
              <a:t> </a:t>
            </a:r>
            <a:r>
              <a:rPr lang="pt-PT" sz="2600" dirty="0" err="1" smtClean="0"/>
              <a:t>goods</a:t>
            </a:r>
            <a:r>
              <a:rPr lang="pt-PT" sz="2600" dirty="0" smtClean="0"/>
              <a:t>, </a:t>
            </a:r>
            <a:r>
              <a:rPr lang="pt-PT" sz="2600" dirty="0" err="1" smtClean="0"/>
              <a:t>have</a:t>
            </a:r>
            <a:r>
              <a:rPr lang="pt-PT" sz="2600" dirty="0" smtClean="0"/>
              <a:t> </a:t>
            </a:r>
            <a:r>
              <a:rPr lang="pt-PT" sz="2600" dirty="0" err="1" smtClean="0"/>
              <a:t>better</a:t>
            </a:r>
            <a:r>
              <a:rPr lang="pt-PT" sz="2600" dirty="0" smtClean="0"/>
              <a:t> </a:t>
            </a:r>
            <a:r>
              <a:rPr lang="pt-PT" sz="2600" dirty="0" err="1" smtClean="0"/>
              <a:t>results</a:t>
            </a:r>
            <a:r>
              <a:rPr lang="pt-PT" sz="2600" dirty="0" smtClean="0"/>
              <a:t>. </a:t>
            </a:r>
          </a:p>
          <a:p>
            <a:pPr algn="just" eaLnBrk="1" hangingPunct="1">
              <a:lnSpc>
                <a:spcPct val="80000"/>
              </a:lnSpc>
              <a:defRPr/>
            </a:pPr>
            <a:r>
              <a:rPr lang="pt-PT" sz="2600" dirty="0" err="1" smtClean="0"/>
              <a:t>Similarly</a:t>
            </a:r>
            <a:r>
              <a:rPr lang="pt-PT" sz="2600" dirty="0" smtClean="0"/>
              <a:t> in management, </a:t>
            </a:r>
            <a:r>
              <a:rPr lang="pt-PT" sz="2600" dirty="0" err="1" smtClean="0"/>
              <a:t>programs</a:t>
            </a:r>
            <a:r>
              <a:rPr lang="pt-PT" sz="2600" dirty="0" smtClean="0"/>
              <a:t> </a:t>
            </a:r>
            <a:r>
              <a:rPr lang="pt-PT" sz="2600" dirty="0" err="1" smtClean="0"/>
              <a:t>that</a:t>
            </a:r>
            <a:r>
              <a:rPr lang="pt-PT" sz="2600" dirty="0" smtClean="0"/>
              <a:t> </a:t>
            </a:r>
            <a:r>
              <a:rPr lang="pt-PT" sz="2600" dirty="0" err="1" smtClean="0"/>
              <a:t>focus</a:t>
            </a:r>
            <a:r>
              <a:rPr lang="pt-PT" sz="2600" dirty="0" smtClean="0"/>
              <a:t> </a:t>
            </a:r>
            <a:r>
              <a:rPr lang="pt-PT" sz="2600" dirty="0" err="1" smtClean="0"/>
              <a:t>only</a:t>
            </a:r>
            <a:r>
              <a:rPr lang="pt-PT" sz="2600" dirty="0" smtClean="0"/>
              <a:t> </a:t>
            </a:r>
            <a:r>
              <a:rPr lang="pt-PT" sz="2600" dirty="0" err="1" smtClean="0"/>
              <a:t>on</a:t>
            </a:r>
            <a:r>
              <a:rPr lang="pt-PT" sz="2600" dirty="0" smtClean="0"/>
              <a:t> </a:t>
            </a:r>
            <a:r>
              <a:rPr lang="pt-PT" sz="2600" dirty="0" err="1" smtClean="0"/>
              <a:t>explanation</a:t>
            </a:r>
            <a:r>
              <a:rPr lang="pt-PT" sz="2600" dirty="0" smtClean="0"/>
              <a:t> </a:t>
            </a:r>
            <a:r>
              <a:rPr lang="pt-PT" sz="2600" dirty="0" err="1" smtClean="0"/>
              <a:t>of</a:t>
            </a:r>
            <a:r>
              <a:rPr lang="pt-PT" sz="2600" dirty="0" smtClean="0"/>
              <a:t> </a:t>
            </a:r>
            <a:r>
              <a:rPr lang="pt-PT" sz="2600" dirty="0" err="1" smtClean="0"/>
              <a:t>the</a:t>
            </a:r>
            <a:r>
              <a:rPr lang="pt-PT" sz="2600" dirty="0" smtClean="0"/>
              <a:t> </a:t>
            </a:r>
            <a:r>
              <a:rPr lang="pt-PT" sz="2600" dirty="0" err="1" smtClean="0"/>
              <a:t>importance</a:t>
            </a:r>
            <a:r>
              <a:rPr lang="pt-PT" sz="2600" dirty="0" smtClean="0"/>
              <a:t> </a:t>
            </a:r>
            <a:r>
              <a:rPr lang="pt-PT" sz="2600" dirty="0" err="1" smtClean="0"/>
              <a:t>of</a:t>
            </a:r>
            <a:r>
              <a:rPr lang="pt-PT" sz="2600" dirty="0" smtClean="0"/>
              <a:t> </a:t>
            </a:r>
            <a:r>
              <a:rPr lang="pt-PT" sz="2600" dirty="0" err="1" smtClean="0"/>
              <a:t>something</a:t>
            </a:r>
            <a:r>
              <a:rPr lang="pt-PT" sz="2600" dirty="0" smtClean="0"/>
              <a:t> (</a:t>
            </a:r>
            <a:r>
              <a:rPr lang="pt-PT" sz="2600" dirty="0" err="1" smtClean="0"/>
              <a:t>knowledge</a:t>
            </a:r>
            <a:r>
              <a:rPr lang="pt-PT" sz="2600" dirty="0" smtClean="0"/>
              <a:t> </a:t>
            </a:r>
            <a:r>
              <a:rPr lang="pt-PT" sz="2600" dirty="0" err="1" smtClean="0"/>
              <a:t>transfer</a:t>
            </a:r>
            <a:r>
              <a:rPr lang="pt-PT" sz="2600" dirty="0" smtClean="0"/>
              <a:t>) </a:t>
            </a:r>
            <a:r>
              <a:rPr lang="pt-PT" sz="2600" dirty="0" err="1" smtClean="0"/>
              <a:t>will</a:t>
            </a:r>
            <a:r>
              <a:rPr lang="pt-PT" sz="2600" dirty="0" smtClean="0"/>
              <a:t> </a:t>
            </a:r>
            <a:r>
              <a:rPr lang="pt-PT" sz="2600" dirty="0" err="1" smtClean="0"/>
              <a:t>likely</a:t>
            </a:r>
            <a:r>
              <a:rPr lang="pt-PT" sz="2600" dirty="0" smtClean="0"/>
              <a:t> </a:t>
            </a:r>
            <a:r>
              <a:rPr lang="pt-PT" sz="2600" dirty="0" err="1" smtClean="0"/>
              <a:t>not</a:t>
            </a:r>
            <a:r>
              <a:rPr lang="pt-PT" sz="2600" dirty="0" smtClean="0"/>
              <a:t> </a:t>
            </a:r>
            <a:r>
              <a:rPr lang="pt-PT" sz="2600" dirty="0" err="1" smtClean="0"/>
              <a:t>succeed</a:t>
            </a:r>
            <a:r>
              <a:rPr lang="pt-PT" sz="2600" dirty="0" smtClean="0"/>
              <a:t>. </a:t>
            </a:r>
            <a:r>
              <a:rPr lang="pt-PT" sz="2600" dirty="0" err="1" smtClean="0"/>
              <a:t>Rather</a:t>
            </a:r>
            <a:r>
              <a:rPr lang="pt-PT" sz="2600" dirty="0" smtClean="0"/>
              <a:t> </a:t>
            </a:r>
            <a:r>
              <a:rPr lang="pt-PT" sz="2600" dirty="0" err="1" smtClean="0"/>
              <a:t>one</a:t>
            </a:r>
            <a:r>
              <a:rPr lang="pt-PT" sz="2600" dirty="0" smtClean="0"/>
              <a:t> </a:t>
            </a:r>
            <a:r>
              <a:rPr lang="pt-PT" sz="2600" dirty="0" err="1" smtClean="0"/>
              <a:t>should</a:t>
            </a:r>
            <a:r>
              <a:rPr lang="pt-PT" sz="2600" dirty="0" smtClean="0"/>
              <a:t> </a:t>
            </a:r>
            <a:r>
              <a:rPr lang="pt-PT" sz="2600" dirty="0" err="1" smtClean="0"/>
              <a:t>convince</a:t>
            </a:r>
            <a:r>
              <a:rPr lang="pt-PT" sz="2600" dirty="0" smtClean="0"/>
              <a:t> </a:t>
            </a:r>
            <a:r>
              <a:rPr lang="pt-PT" sz="2600" dirty="0" err="1" smtClean="0"/>
              <a:t>people</a:t>
            </a:r>
            <a:r>
              <a:rPr lang="pt-PT" sz="2600" dirty="0" smtClean="0"/>
              <a:t> to </a:t>
            </a:r>
            <a:r>
              <a:rPr lang="pt-PT" sz="2600" dirty="0" err="1" smtClean="0"/>
              <a:t>change</a:t>
            </a:r>
            <a:r>
              <a:rPr lang="pt-PT" sz="2600" dirty="0" smtClean="0"/>
              <a:t> </a:t>
            </a:r>
            <a:r>
              <a:rPr lang="pt-PT" sz="2600" dirty="0" err="1" smtClean="0"/>
              <a:t>their</a:t>
            </a:r>
            <a:r>
              <a:rPr lang="pt-PT" sz="2600" dirty="0" smtClean="0"/>
              <a:t> </a:t>
            </a:r>
            <a:r>
              <a:rPr lang="pt-PT" sz="2600" dirty="0" err="1" smtClean="0"/>
              <a:t>intention</a:t>
            </a:r>
            <a:r>
              <a:rPr lang="pt-PT" sz="2600" dirty="0" smtClean="0"/>
              <a:t> to </a:t>
            </a:r>
            <a:r>
              <a:rPr lang="pt-PT" sz="2600" dirty="0" err="1" smtClean="0"/>
              <a:t>change</a:t>
            </a:r>
            <a:r>
              <a:rPr lang="pt-PT" sz="2600" dirty="0" smtClean="0"/>
              <a:t>, </a:t>
            </a:r>
            <a:r>
              <a:rPr lang="pt-PT" sz="2600" dirty="0" err="1" smtClean="0"/>
              <a:t>by</a:t>
            </a:r>
            <a:r>
              <a:rPr lang="pt-PT" sz="2600" dirty="0" smtClean="0"/>
              <a:t> </a:t>
            </a:r>
            <a:r>
              <a:rPr lang="pt-PT" sz="2600" dirty="0" err="1" smtClean="0"/>
              <a:t>giving</a:t>
            </a:r>
            <a:r>
              <a:rPr lang="pt-PT" sz="2600" dirty="0" smtClean="0"/>
              <a:t> a </a:t>
            </a:r>
            <a:r>
              <a:rPr lang="pt-PT" sz="2600" dirty="0" err="1" smtClean="0"/>
              <a:t>lot</a:t>
            </a:r>
            <a:r>
              <a:rPr lang="pt-PT" sz="2600" dirty="0" smtClean="0"/>
              <a:t> </a:t>
            </a:r>
            <a:r>
              <a:rPr lang="pt-PT" sz="2600" dirty="0" err="1" smtClean="0"/>
              <a:t>of</a:t>
            </a:r>
            <a:r>
              <a:rPr lang="pt-PT" sz="2600" dirty="0" smtClean="0"/>
              <a:t> </a:t>
            </a:r>
            <a:r>
              <a:rPr lang="pt-PT" sz="2600" dirty="0" err="1" smtClean="0"/>
              <a:t>attention</a:t>
            </a:r>
            <a:r>
              <a:rPr lang="pt-PT" sz="2600" dirty="0" smtClean="0"/>
              <a:t> to </a:t>
            </a:r>
            <a:r>
              <a:rPr lang="pt-PT" sz="2600" dirty="0" err="1" smtClean="0"/>
              <a:t>attitudes</a:t>
            </a:r>
            <a:r>
              <a:rPr lang="pt-PT" sz="2600" dirty="0" smtClean="0"/>
              <a:t>, subjective </a:t>
            </a:r>
            <a:r>
              <a:rPr lang="pt-PT" sz="2600" dirty="0" err="1" smtClean="0"/>
              <a:t>norms</a:t>
            </a:r>
            <a:r>
              <a:rPr lang="pt-PT" sz="2600" dirty="0" smtClean="0"/>
              <a:t> </a:t>
            </a:r>
            <a:r>
              <a:rPr lang="pt-PT" sz="2600" dirty="0" err="1" smtClean="0"/>
              <a:t>and</a:t>
            </a:r>
            <a:r>
              <a:rPr lang="pt-PT" sz="2600" dirty="0" smtClean="0"/>
              <a:t> </a:t>
            </a:r>
            <a:r>
              <a:rPr lang="pt-PT" sz="2600" dirty="0" err="1" smtClean="0"/>
              <a:t>perceived</a:t>
            </a:r>
            <a:r>
              <a:rPr lang="pt-PT" sz="2600" dirty="0" smtClean="0"/>
              <a:t> </a:t>
            </a:r>
            <a:r>
              <a:rPr lang="pt-PT" sz="2600" dirty="0" err="1" smtClean="0"/>
              <a:t>behavior</a:t>
            </a:r>
            <a:r>
              <a:rPr lang="pt-PT" sz="2600" dirty="0" smtClean="0"/>
              <a:t> </a:t>
            </a:r>
            <a:r>
              <a:rPr lang="pt-PT" sz="2600" dirty="0" err="1" smtClean="0"/>
              <a:t>control</a:t>
            </a:r>
            <a:r>
              <a:rPr lang="pt-PT" sz="2600" dirty="0" smtClean="0"/>
              <a:t>. </a:t>
            </a:r>
          </a:p>
          <a:p>
            <a:pPr eaLnBrk="1" hangingPunct="1">
              <a:lnSpc>
                <a:spcPct val="80000"/>
              </a:lnSpc>
              <a:defRPr/>
            </a:pPr>
            <a:endParaRPr lang="pt-PT" sz="2400" dirty="0" smtClean="0"/>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noAutofit/>
          </a:bodyPr>
          <a:lstStyle/>
          <a:p>
            <a:pPr algn="ctr" eaLnBrk="1" hangingPunct="1">
              <a:defRPr/>
            </a:pPr>
            <a:r>
              <a:rPr lang="pt-PT" altLang="ja-JP" sz="5400" b="1" dirty="0" err="1" smtClean="0">
                <a:ea typeface="ＭＳ Ｐゴシック" charset="-128"/>
              </a:rPr>
              <a:t>Change</a:t>
            </a:r>
            <a:r>
              <a:rPr lang="pt-PT" altLang="ja-JP" sz="5400" b="1" dirty="0" smtClean="0">
                <a:ea typeface="ＭＳ Ｐゴシック" charset="-128"/>
              </a:rPr>
              <a:t> </a:t>
            </a:r>
            <a:r>
              <a:rPr lang="pt-PT" altLang="ja-JP" sz="5400" b="1" dirty="0" err="1" smtClean="0">
                <a:ea typeface="ＭＳ Ｐゴシック" charset="-128"/>
              </a:rPr>
              <a:t>Model</a:t>
            </a:r>
            <a:r>
              <a:rPr lang="pt-PT" altLang="ja-JP" sz="5400" b="1" dirty="0" smtClean="0">
                <a:ea typeface="ＭＳ Ｐゴシック" charset="-128"/>
              </a:rPr>
              <a:t> (</a:t>
            </a:r>
            <a:r>
              <a:rPr lang="pt-PT" altLang="ja-JP" sz="5400" b="1" dirty="0" err="1" smtClean="0">
                <a:ea typeface="ＭＳ Ｐゴシック" charset="-128"/>
              </a:rPr>
              <a:t>Beckhard</a:t>
            </a:r>
            <a:r>
              <a:rPr lang="pt-PT" altLang="ja-JP" sz="5400" b="1" dirty="0" smtClean="0">
                <a:ea typeface="ＭＳ Ｐゴシック" charset="-128"/>
              </a:rPr>
              <a:t>)</a:t>
            </a:r>
            <a:br>
              <a:rPr lang="pt-PT" altLang="ja-JP" sz="5400" b="1" dirty="0" smtClean="0">
                <a:ea typeface="ＭＳ Ｐゴシック" charset="-128"/>
              </a:rPr>
            </a:br>
            <a:r>
              <a:rPr lang="pt-PT" altLang="ja-JP" sz="5400" b="1" dirty="0" err="1" smtClean="0">
                <a:ea typeface="ＭＳ Ｐゴシック" charset="-128"/>
              </a:rPr>
              <a:t>Change</a:t>
            </a:r>
            <a:r>
              <a:rPr lang="pt-PT" altLang="ja-JP" sz="5400" b="1" dirty="0" smtClean="0">
                <a:ea typeface="ＭＳ Ｐゴシック" charset="-128"/>
              </a:rPr>
              <a:t> </a:t>
            </a:r>
            <a:r>
              <a:rPr lang="pt-PT" altLang="ja-JP" sz="5400" b="1" dirty="0" err="1" smtClean="0">
                <a:ea typeface="ＭＳ Ｐゴシック" charset="-128"/>
              </a:rPr>
              <a:t>Equation</a:t>
            </a:r>
            <a:r>
              <a:rPr lang="pt-PT" altLang="ja-JP" sz="5400" b="1" dirty="0" smtClean="0">
                <a:ea typeface="ＭＳ Ｐゴシック" charset="-128"/>
              </a:rPr>
              <a:t> </a:t>
            </a:r>
            <a:endParaRPr lang="pt-PT" sz="5400" b="1" dirty="0" smtClean="0"/>
          </a:p>
        </p:txBody>
      </p:sp>
      <p:sp>
        <p:nvSpPr>
          <p:cNvPr id="30723" name="Rectangle 3"/>
          <p:cNvSpPr>
            <a:spLocks noGrp="1" noChangeArrowheads="1"/>
          </p:cNvSpPr>
          <p:nvPr>
            <p:ph idx="1"/>
          </p:nvPr>
        </p:nvSpPr>
        <p:spPr>
          <a:xfrm>
            <a:off x="467545" y="1845734"/>
            <a:ext cx="8424936" cy="4175554"/>
          </a:xfrm>
        </p:spPr>
        <p:txBody>
          <a:bodyPr>
            <a:noAutofit/>
          </a:bodyPr>
          <a:lstStyle/>
          <a:p>
            <a:pPr algn="just" eaLnBrk="1" hangingPunct="1">
              <a:lnSpc>
                <a:spcPct val="80000"/>
              </a:lnSpc>
            </a:pPr>
            <a:r>
              <a:rPr lang="pt-PT" altLang="pt-PT" sz="2400" dirty="0" err="1" smtClean="0"/>
              <a:t>The</a:t>
            </a:r>
            <a:r>
              <a:rPr lang="pt-PT" altLang="pt-PT" sz="2400" dirty="0" smtClean="0"/>
              <a:t> </a:t>
            </a:r>
            <a:r>
              <a:rPr lang="pt-PT" altLang="pt-PT" sz="2400" dirty="0" err="1" smtClean="0"/>
              <a:t>Change</a:t>
            </a:r>
            <a:r>
              <a:rPr lang="pt-PT" altLang="pt-PT" sz="2400" dirty="0" smtClean="0"/>
              <a:t> </a:t>
            </a:r>
            <a:r>
              <a:rPr lang="pt-PT" altLang="pt-PT" sz="2400" dirty="0" err="1" smtClean="0"/>
              <a:t>Model</a:t>
            </a:r>
            <a:r>
              <a:rPr lang="pt-PT" altLang="pt-PT" sz="2400" dirty="0" smtClean="0"/>
              <a:t> (</a:t>
            </a:r>
            <a:r>
              <a:rPr lang="pt-PT" altLang="pt-PT" sz="2400" dirty="0" err="1" smtClean="0"/>
              <a:t>also</a:t>
            </a:r>
            <a:r>
              <a:rPr lang="pt-PT" altLang="pt-PT" sz="2400" dirty="0" smtClean="0"/>
              <a:t>: </a:t>
            </a:r>
            <a:r>
              <a:rPr lang="pt-PT" altLang="pt-PT" sz="2400" dirty="0" err="1" smtClean="0"/>
              <a:t>Change</a:t>
            </a:r>
            <a:r>
              <a:rPr lang="pt-PT" altLang="pt-PT" sz="2400" dirty="0" smtClean="0"/>
              <a:t> Formula, </a:t>
            </a:r>
            <a:r>
              <a:rPr lang="pt-PT" altLang="pt-PT" sz="2400" dirty="0" err="1" smtClean="0"/>
              <a:t>Change</a:t>
            </a:r>
            <a:r>
              <a:rPr lang="pt-PT" altLang="pt-PT" sz="2400" dirty="0" smtClean="0"/>
              <a:t> </a:t>
            </a:r>
            <a:r>
              <a:rPr lang="pt-PT" altLang="pt-PT" sz="2400" dirty="0" err="1" smtClean="0"/>
              <a:t>Equation</a:t>
            </a:r>
            <a:r>
              <a:rPr lang="pt-PT" altLang="pt-PT" sz="2400" dirty="0" smtClean="0"/>
              <a:t>) </a:t>
            </a:r>
            <a:r>
              <a:rPr lang="pt-PT" altLang="pt-PT" sz="2400" dirty="0" err="1" smtClean="0"/>
              <a:t>of</a:t>
            </a:r>
            <a:r>
              <a:rPr lang="pt-PT" altLang="pt-PT" sz="2400" dirty="0" smtClean="0"/>
              <a:t> Richard </a:t>
            </a:r>
            <a:r>
              <a:rPr lang="pt-PT" altLang="pt-PT" sz="2400" dirty="0" err="1" smtClean="0"/>
              <a:t>Beckhard</a:t>
            </a:r>
            <a:r>
              <a:rPr lang="pt-PT" altLang="pt-PT" sz="2400" dirty="0" smtClean="0"/>
              <a:t> </a:t>
            </a:r>
            <a:r>
              <a:rPr lang="pt-PT" altLang="pt-PT" sz="2400" dirty="0" err="1" smtClean="0"/>
              <a:t>and</a:t>
            </a:r>
            <a:r>
              <a:rPr lang="pt-PT" altLang="pt-PT" sz="2400" dirty="0" smtClean="0"/>
              <a:t> </a:t>
            </a:r>
            <a:r>
              <a:rPr lang="pt-PT" altLang="pt-PT" sz="2400" dirty="0" err="1" smtClean="0"/>
              <a:t>Reuben</a:t>
            </a:r>
            <a:r>
              <a:rPr lang="pt-PT" altLang="pt-PT" sz="2400" dirty="0" smtClean="0"/>
              <a:t> T. </a:t>
            </a:r>
            <a:r>
              <a:rPr lang="pt-PT" altLang="pt-PT" sz="2400" dirty="0" err="1" smtClean="0"/>
              <a:t>Harris</a:t>
            </a:r>
            <a:r>
              <a:rPr lang="pt-PT" altLang="pt-PT" sz="2400" dirty="0" smtClean="0"/>
              <a:t> (1987) </a:t>
            </a:r>
            <a:r>
              <a:rPr lang="pt-PT" altLang="pt-PT" sz="2400" dirty="0" err="1" smtClean="0"/>
              <a:t>is</a:t>
            </a:r>
            <a:r>
              <a:rPr lang="pt-PT" altLang="pt-PT" sz="2400" dirty="0" smtClean="0"/>
              <a:t> </a:t>
            </a:r>
            <a:r>
              <a:rPr lang="pt-PT" altLang="pt-PT" sz="2400" dirty="0" err="1" smtClean="0"/>
              <a:t>actually</a:t>
            </a:r>
            <a:r>
              <a:rPr lang="pt-PT" altLang="pt-PT" sz="2400" dirty="0" smtClean="0"/>
              <a:t> </a:t>
            </a:r>
            <a:r>
              <a:rPr lang="pt-PT" altLang="pt-PT" sz="2400" dirty="0" err="1" smtClean="0"/>
              <a:t>attributed</a:t>
            </a:r>
            <a:r>
              <a:rPr lang="pt-PT" altLang="pt-PT" sz="2400" dirty="0" smtClean="0"/>
              <a:t> </a:t>
            </a:r>
            <a:r>
              <a:rPr lang="pt-PT" altLang="pt-PT" sz="2400" dirty="0" err="1" smtClean="0"/>
              <a:t>by</a:t>
            </a:r>
            <a:r>
              <a:rPr lang="pt-PT" altLang="pt-PT" sz="2400" dirty="0" smtClean="0"/>
              <a:t> </a:t>
            </a:r>
            <a:r>
              <a:rPr lang="pt-PT" altLang="pt-PT" sz="2400" dirty="0" err="1" smtClean="0"/>
              <a:t>them</a:t>
            </a:r>
            <a:r>
              <a:rPr lang="pt-PT" altLang="pt-PT" sz="2400" dirty="0" smtClean="0"/>
              <a:t> to  David </a:t>
            </a:r>
            <a:r>
              <a:rPr lang="pt-PT" altLang="pt-PT" sz="2400" dirty="0" err="1" smtClean="0"/>
              <a:t>Gleicher</a:t>
            </a:r>
            <a:r>
              <a:rPr lang="pt-PT" altLang="pt-PT" sz="2400" dirty="0" smtClean="0"/>
              <a:t>. </a:t>
            </a:r>
            <a:r>
              <a:rPr lang="pt-PT" altLang="pt-PT" sz="2400" dirty="0" err="1" smtClean="0"/>
              <a:t>It</a:t>
            </a:r>
            <a:r>
              <a:rPr lang="pt-PT" altLang="pt-PT" sz="2400" dirty="0" smtClean="0"/>
              <a:t> </a:t>
            </a:r>
            <a:r>
              <a:rPr lang="pt-PT" altLang="pt-PT" sz="2400" dirty="0" err="1" smtClean="0"/>
              <a:t>is</a:t>
            </a:r>
            <a:r>
              <a:rPr lang="pt-PT" altLang="pt-PT" sz="2400" dirty="0" smtClean="0"/>
              <a:t> a </a:t>
            </a:r>
            <a:r>
              <a:rPr lang="pt-PT" altLang="pt-PT" sz="2400" dirty="0" err="1" smtClean="0"/>
              <a:t>simple</a:t>
            </a:r>
            <a:r>
              <a:rPr lang="pt-PT" altLang="pt-PT" sz="2400" dirty="0" smtClean="0"/>
              <a:t> </a:t>
            </a:r>
            <a:r>
              <a:rPr lang="pt-PT" altLang="pt-PT" sz="2400" dirty="0" err="1" smtClean="0"/>
              <a:t>yet</a:t>
            </a:r>
            <a:r>
              <a:rPr lang="pt-PT" altLang="pt-PT" sz="2400" dirty="0" smtClean="0"/>
              <a:t> </a:t>
            </a:r>
            <a:r>
              <a:rPr lang="pt-PT" altLang="pt-PT" sz="2400" dirty="0" err="1" smtClean="0"/>
              <a:t>powerful</a:t>
            </a:r>
            <a:r>
              <a:rPr lang="pt-PT" altLang="pt-PT" sz="2400" dirty="0" smtClean="0"/>
              <a:t> </a:t>
            </a:r>
            <a:r>
              <a:rPr lang="pt-PT" altLang="pt-PT" sz="2400" dirty="0" err="1" smtClean="0"/>
              <a:t>tool</a:t>
            </a:r>
            <a:r>
              <a:rPr lang="pt-PT" altLang="pt-PT" sz="2400" dirty="0" smtClean="0"/>
              <a:t> </a:t>
            </a:r>
            <a:r>
              <a:rPr lang="pt-PT" altLang="pt-PT" sz="2400" dirty="0" err="1" smtClean="0"/>
              <a:t>that</a:t>
            </a:r>
            <a:r>
              <a:rPr lang="pt-PT" altLang="pt-PT" sz="2400" dirty="0" smtClean="0"/>
              <a:t> </a:t>
            </a:r>
            <a:r>
              <a:rPr lang="pt-PT" altLang="pt-PT" sz="2400" dirty="0" err="1" smtClean="0"/>
              <a:t>gives</a:t>
            </a:r>
            <a:r>
              <a:rPr lang="pt-PT" altLang="pt-PT" sz="2400" dirty="0" smtClean="0"/>
              <a:t> </a:t>
            </a:r>
            <a:r>
              <a:rPr lang="pt-PT" altLang="pt-PT" sz="2400" dirty="0" err="1" smtClean="0"/>
              <a:t>you</a:t>
            </a:r>
            <a:r>
              <a:rPr lang="pt-PT" altLang="pt-PT" sz="2400" dirty="0" smtClean="0"/>
              <a:t> a </a:t>
            </a:r>
            <a:r>
              <a:rPr lang="pt-PT" altLang="pt-PT" sz="2400" dirty="0" err="1" smtClean="0"/>
              <a:t>quick</a:t>
            </a:r>
            <a:r>
              <a:rPr lang="pt-PT" altLang="pt-PT" sz="2400" dirty="0" smtClean="0"/>
              <a:t>, </a:t>
            </a:r>
            <a:r>
              <a:rPr lang="pt-PT" altLang="pt-PT" sz="2400" dirty="0" err="1" smtClean="0"/>
              <a:t>first</a:t>
            </a:r>
            <a:r>
              <a:rPr lang="pt-PT" altLang="pt-PT" sz="2400" dirty="0" smtClean="0"/>
              <a:t> </a:t>
            </a:r>
            <a:r>
              <a:rPr lang="pt-PT" altLang="pt-PT" sz="2400" dirty="0" err="1" smtClean="0"/>
              <a:t>impression</a:t>
            </a:r>
            <a:r>
              <a:rPr lang="pt-PT" altLang="pt-PT" sz="2400" dirty="0" smtClean="0"/>
              <a:t> </a:t>
            </a:r>
            <a:r>
              <a:rPr lang="pt-PT" altLang="pt-PT" sz="2400" dirty="0" err="1" smtClean="0"/>
              <a:t>of</a:t>
            </a:r>
            <a:r>
              <a:rPr lang="pt-PT" altLang="pt-PT" sz="2400" dirty="0" smtClean="0"/>
              <a:t> </a:t>
            </a:r>
            <a:r>
              <a:rPr lang="pt-PT" altLang="pt-PT" sz="2400" dirty="0" err="1" smtClean="0"/>
              <a:t>the</a:t>
            </a:r>
            <a:r>
              <a:rPr lang="pt-PT" altLang="pt-PT" sz="2400" dirty="0" smtClean="0"/>
              <a:t> </a:t>
            </a:r>
            <a:r>
              <a:rPr lang="pt-PT" altLang="pt-PT" sz="2400" dirty="0" err="1" smtClean="0"/>
              <a:t>possibilities</a:t>
            </a:r>
            <a:r>
              <a:rPr lang="pt-PT" altLang="pt-PT" sz="2400" dirty="0" smtClean="0"/>
              <a:t> </a:t>
            </a:r>
            <a:r>
              <a:rPr lang="pt-PT" altLang="pt-PT" sz="2400" dirty="0" err="1" smtClean="0"/>
              <a:t>and</a:t>
            </a:r>
            <a:r>
              <a:rPr lang="pt-PT" altLang="pt-PT" sz="2400" dirty="0" smtClean="0"/>
              <a:t> </a:t>
            </a:r>
            <a:r>
              <a:rPr lang="pt-PT" altLang="pt-PT" sz="2400" dirty="0" err="1" smtClean="0"/>
              <a:t>conditions</a:t>
            </a:r>
            <a:r>
              <a:rPr lang="pt-PT" altLang="pt-PT" sz="2400" dirty="0" smtClean="0"/>
              <a:t> to </a:t>
            </a:r>
            <a:r>
              <a:rPr lang="pt-PT" altLang="pt-PT" sz="2400" dirty="0" err="1" smtClean="0"/>
              <a:t>change</a:t>
            </a:r>
            <a:r>
              <a:rPr lang="pt-PT" altLang="pt-PT" sz="2400" dirty="0" smtClean="0"/>
              <a:t> </a:t>
            </a:r>
            <a:r>
              <a:rPr lang="pt-PT" altLang="pt-PT" sz="2400" dirty="0" err="1" smtClean="0"/>
              <a:t>an</a:t>
            </a:r>
            <a:r>
              <a:rPr lang="pt-PT" altLang="pt-PT" sz="2400" dirty="0" smtClean="0"/>
              <a:t> </a:t>
            </a:r>
            <a:r>
              <a:rPr lang="pt-PT" altLang="pt-PT" sz="2400" dirty="0" err="1" smtClean="0"/>
              <a:t>organization</a:t>
            </a:r>
            <a:r>
              <a:rPr lang="pt-PT" altLang="pt-PT" sz="2400" dirty="0" smtClean="0"/>
              <a:t>.</a:t>
            </a:r>
          </a:p>
          <a:p>
            <a:pPr algn="just" eaLnBrk="1" hangingPunct="1">
              <a:lnSpc>
                <a:spcPct val="80000"/>
              </a:lnSpc>
              <a:buFontTx/>
              <a:buNone/>
            </a:pP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Historically</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the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Change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Equation</a:t>
            </a:r>
            <a:r>
              <a:rPr lang="pt-PT" altLang="ja-JP" sz="2400" dirty="0" smtClean="0">
                <a:ea typeface="ＭＳ Ｐゴシック" panose="020B0600070205080204" pitchFamily="34" charset="-128"/>
              </a:rPr>
              <a:t> can </a:t>
            </a:r>
            <a:r>
              <a:rPr lang="pt-PT" altLang="ja-JP" sz="2400" dirty="0" err="1" smtClean="0">
                <a:ea typeface="ＭＳ Ｐゴシック" panose="020B0600070205080204" pitchFamily="34" charset="-128"/>
              </a:rPr>
              <a:t>be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seen</a:t>
            </a:r>
            <a:r>
              <a:rPr lang="pt-PT" altLang="ja-JP" sz="2400" dirty="0" smtClean="0">
                <a:ea typeface="ＭＳ Ｐゴシック" panose="020B0600070205080204" pitchFamily="34" charset="-128"/>
              </a:rPr>
              <a:t> as a major </a:t>
            </a:r>
            <a:r>
              <a:rPr lang="pt-PT" altLang="ja-JP" sz="2400" dirty="0" err="1" smtClean="0">
                <a:ea typeface="ＭＳ Ｐゴシック" panose="020B0600070205080204" pitchFamily="34" charset="-128"/>
              </a:rPr>
              <a:t>milestone</a:t>
            </a:r>
            <a:r>
              <a:rPr lang="pt-PT" altLang="ja-JP" sz="2400" dirty="0" smtClean="0">
                <a:ea typeface="ＭＳ Ｐゴシック" panose="020B0600070205080204" pitchFamily="34" charset="-128"/>
              </a:rPr>
              <a:t> for </a:t>
            </a:r>
            <a:r>
              <a:rPr lang="pt-PT" altLang="ja-JP" sz="2400" dirty="0" err="1" smtClean="0">
                <a:ea typeface="ＭＳ Ｐゴシック" panose="020B0600070205080204" pitchFamily="34" charset="-128"/>
              </a:rPr>
              <a:t>the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field</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of</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Organizational</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Development</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Organization</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Development</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has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expanded</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gradually</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over</a:t>
            </a:r>
            <a:r>
              <a:rPr lang="pt-PT" altLang="ja-JP" sz="2400" dirty="0" smtClean="0">
                <a:ea typeface="ＭＳ Ｐゴシック" panose="020B0600070205080204" pitchFamily="34" charset="-128"/>
              </a:rPr>
              <a:t> time, in response to </a:t>
            </a:r>
            <a:r>
              <a:rPr lang="pt-PT" altLang="ja-JP" sz="2400" dirty="0" err="1" smtClean="0">
                <a:ea typeface="ＭＳ Ｐゴシック" panose="020B0600070205080204" pitchFamily="34" charset="-128"/>
              </a:rPr>
              <a:t>the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needs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of</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employers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These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employers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not</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only</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want</a:t>
            </a:r>
            <a:r>
              <a:rPr lang="pt-PT" altLang="ja-JP" sz="2400" dirty="0" smtClean="0">
                <a:ea typeface="ＭＳ Ｐゴシック" panose="020B0600070205080204" pitchFamily="34" charset="-128"/>
              </a:rPr>
              <a:t> to move </a:t>
            </a:r>
            <a:r>
              <a:rPr lang="pt-PT" altLang="ja-JP" sz="2400" dirty="0" err="1" smtClean="0">
                <a:ea typeface="ＭＳ Ｐゴシック" panose="020B0600070205080204" pitchFamily="34" charset="-128"/>
              </a:rPr>
              <a:t>their</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organizations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forward</a:t>
            </a:r>
            <a:r>
              <a:rPr lang="pt-PT" altLang="ja-JP" sz="2400" dirty="0" smtClean="0">
                <a:ea typeface="ＭＳ Ｐゴシック" panose="020B0600070205080204" pitchFamily="34" charset="-128"/>
              </a:rPr>
              <a:t> in </a:t>
            </a:r>
            <a:r>
              <a:rPr lang="pt-PT" altLang="ja-JP" sz="2400" dirty="0" err="1" smtClean="0">
                <a:ea typeface="ＭＳ Ｐゴシック" panose="020B0600070205080204" pitchFamily="34" charset="-128"/>
              </a:rPr>
              <a:t>terms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of</a:t>
            </a:r>
            <a:r>
              <a:rPr lang="pt-PT" altLang="ja-JP" sz="2400" dirty="0" smtClean="0">
                <a:ea typeface="ＭＳ Ｐゴシック" panose="020B0600070205080204" pitchFamily="34" charset="-128"/>
              </a:rPr>
              <a:t> business </a:t>
            </a:r>
            <a:r>
              <a:rPr lang="pt-PT" altLang="ja-JP" sz="2400" dirty="0" err="1" smtClean="0">
                <a:ea typeface="ＭＳ Ｐゴシック" panose="020B0600070205080204" pitchFamily="34" charset="-128"/>
              </a:rPr>
              <a:t>objectives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but</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also</a:t>
            </a:r>
            <a:r>
              <a:rPr lang="pt-PT" altLang="ja-JP" sz="2400" dirty="0" smtClean="0">
                <a:ea typeface="ＭＳ Ｐゴシック" panose="020B0600070205080204" pitchFamily="34" charset="-128"/>
              </a:rPr>
              <a:t> in </a:t>
            </a:r>
            <a:r>
              <a:rPr lang="pt-PT" altLang="ja-JP" sz="2400" dirty="0" err="1" smtClean="0">
                <a:ea typeface="ＭＳ Ｐゴシック" panose="020B0600070205080204" pitchFamily="34" charset="-128"/>
              </a:rPr>
              <a:t>terms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of</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employee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engagement</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Today's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employers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understand</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the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connection</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between</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employee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involvement</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and</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organizational</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success</a:t>
            </a:r>
            <a:r>
              <a:rPr lang="pt-PT" altLang="ja-JP" sz="2400" dirty="0" smtClean="0">
                <a:ea typeface="ＭＳ Ｐゴシック" panose="020B0600070205080204" pitchFamily="34" charset="-128"/>
              </a:rPr>
              <a:t>. </a:t>
            </a:r>
          </a:p>
          <a:p>
            <a:pPr algn="just" eaLnBrk="1" hangingPunct="1">
              <a:lnSpc>
                <a:spcPct val="80000"/>
              </a:lnSpc>
              <a:buFontTx/>
              <a:buNone/>
            </a:pPr>
            <a:r>
              <a:rPr lang="pt-PT" altLang="ja-JP" sz="2400" dirty="0" smtClean="0">
                <a:ea typeface="ＭＳ Ｐゴシック" panose="020B0600070205080204" pitchFamily="34" charset="-128"/>
              </a:rPr>
              <a:t/>
            </a:r>
            <a:br>
              <a:rPr lang="pt-PT" altLang="ja-JP" sz="2400" dirty="0" smtClean="0">
                <a:ea typeface="ＭＳ Ｐゴシック" panose="020B0600070205080204" pitchFamily="34" charset="-128"/>
              </a:rPr>
            </a:br>
            <a:r>
              <a:rPr lang="pt-PT" altLang="ja-JP" sz="2400" dirty="0" smtClean="0">
                <a:ea typeface="ＭＳ Ｐゴシック" panose="020B0600070205080204" pitchFamily="34" charset="-128"/>
              </a:rPr>
              <a:t/>
            </a:r>
            <a:br>
              <a:rPr lang="pt-PT" altLang="ja-JP" sz="2400" dirty="0" smtClean="0">
                <a:ea typeface="ＭＳ Ｐゴシック" panose="020B0600070205080204" pitchFamily="34" charset="-128"/>
              </a:rPr>
            </a:br>
            <a:endParaRPr lang="pt-PT" altLang="pt-PT" sz="2400" dirty="0" smtClean="0"/>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noAutofit/>
          </a:bodyPr>
          <a:lstStyle/>
          <a:p>
            <a:pPr algn="ctr" eaLnBrk="1" hangingPunct="1">
              <a:defRPr/>
            </a:pPr>
            <a:r>
              <a:rPr lang="pt-PT" altLang="ja-JP" sz="5400" b="1" dirty="0" err="1" smtClean="0">
                <a:ea typeface="ＭＳ Ｐゴシック" charset="-128"/>
              </a:rPr>
              <a:t>Change</a:t>
            </a:r>
            <a:r>
              <a:rPr lang="pt-PT" altLang="ja-JP" sz="5400" b="1" dirty="0" smtClean="0">
                <a:ea typeface="ＭＳ Ｐゴシック" charset="-128"/>
              </a:rPr>
              <a:t> </a:t>
            </a:r>
            <a:r>
              <a:rPr lang="pt-PT" altLang="ja-JP" sz="5400" b="1" dirty="0" err="1" smtClean="0">
                <a:ea typeface="ＭＳ Ｐゴシック" charset="-128"/>
              </a:rPr>
              <a:t>Model</a:t>
            </a:r>
            <a:r>
              <a:rPr lang="pt-PT" altLang="ja-JP" sz="5400" b="1" dirty="0" smtClean="0">
                <a:ea typeface="ＭＳ Ｐゴシック" charset="-128"/>
              </a:rPr>
              <a:t> (</a:t>
            </a:r>
            <a:r>
              <a:rPr lang="pt-PT" altLang="ja-JP" sz="5400" b="1" dirty="0" err="1" smtClean="0">
                <a:ea typeface="ＭＳ Ｐゴシック" charset="-128"/>
              </a:rPr>
              <a:t>Beckhard</a:t>
            </a:r>
            <a:r>
              <a:rPr lang="pt-PT" altLang="ja-JP" sz="5400" b="1" dirty="0" smtClean="0">
                <a:ea typeface="ＭＳ Ｐゴシック" charset="-128"/>
              </a:rPr>
              <a:t>)</a:t>
            </a:r>
            <a:br>
              <a:rPr lang="pt-PT" altLang="ja-JP" sz="5400" b="1" dirty="0" smtClean="0">
                <a:ea typeface="ＭＳ Ｐゴシック" charset="-128"/>
              </a:rPr>
            </a:br>
            <a:r>
              <a:rPr lang="pt-PT" altLang="ja-JP" sz="5400" b="1" dirty="0" err="1" smtClean="0">
                <a:ea typeface="ＭＳ Ｐゴシック" charset="-128"/>
              </a:rPr>
              <a:t>Change</a:t>
            </a:r>
            <a:r>
              <a:rPr lang="pt-PT" altLang="ja-JP" sz="5400" b="1" dirty="0" smtClean="0">
                <a:ea typeface="ＭＳ Ｐゴシック" charset="-128"/>
              </a:rPr>
              <a:t> </a:t>
            </a:r>
            <a:r>
              <a:rPr lang="pt-PT" altLang="ja-JP" sz="5400" b="1" dirty="0" err="1" smtClean="0">
                <a:ea typeface="ＭＳ Ｐゴシック" charset="-128"/>
              </a:rPr>
              <a:t>Equation</a:t>
            </a:r>
            <a:endParaRPr lang="pt-PT" sz="5400" b="1" dirty="0" smtClean="0"/>
          </a:p>
        </p:txBody>
      </p:sp>
      <p:sp>
        <p:nvSpPr>
          <p:cNvPr id="31747" name="Rectangle 3"/>
          <p:cNvSpPr>
            <a:spLocks noGrp="1" noChangeArrowheads="1"/>
          </p:cNvSpPr>
          <p:nvPr>
            <p:ph idx="1"/>
          </p:nvPr>
        </p:nvSpPr>
        <p:spPr/>
        <p:txBody>
          <a:bodyPr>
            <a:normAutofit lnSpcReduction="10000"/>
          </a:bodyPr>
          <a:lstStyle/>
          <a:p>
            <a:pPr eaLnBrk="1" hangingPunct="1">
              <a:lnSpc>
                <a:spcPct val="80000"/>
              </a:lnSpc>
            </a:pPr>
            <a:r>
              <a:rPr lang="pt-PT" altLang="pt-PT" sz="2000" b="1" dirty="0" err="1" smtClean="0"/>
              <a:t>Employee</a:t>
            </a:r>
            <a:r>
              <a:rPr lang="pt-PT" altLang="pt-PT" sz="2000" b="1" dirty="0" smtClean="0"/>
              <a:t> </a:t>
            </a:r>
            <a:r>
              <a:rPr lang="pt-PT" altLang="pt-PT" sz="2000" b="1" dirty="0" err="1" smtClean="0"/>
              <a:t>involvement</a:t>
            </a:r>
            <a:endParaRPr lang="pt-PT" altLang="pt-PT" sz="2000" b="1" dirty="0" smtClean="0"/>
          </a:p>
          <a:p>
            <a:pPr algn="just" eaLnBrk="1" hangingPunct="1">
              <a:lnSpc>
                <a:spcPct val="80000"/>
              </a:lnSpc>
            </a:pPr>
            <a:r>
              <a:rPr lang="pt-PT" altLang="ja-JP" sz="2000" dirty="0" err="1" smtClean="0">
                <a:ea typeface="ＭＳ Ｐゴシック" panose="020B0600070205080204" pitchFamily="34" charset="-128"/>
              </a:rPr>
              <a:t>The</a:t>
            </a:r>
            <a:r>
              <a:rPr lang="pt-PT" altLang="ja-JP" sz="2000" dirty="0" smtClean="0">
                <a:ea typeface="ＭＳ Ｐゴシック" panose="020B0600070205080204" pitchFamily="34" charset="-128"/>
              </a:rPr>
              <a:t> move to </a:t>
            </a:r>
            <a:r>
              <a:rPr lang="pt-PT" altLang="ja-JP" sz="2000" dirty="0" err="1" smtClean="0">
                <a:ea typeface="ＭＳ Ｐゴシック" panose="020B0600070205080204" pitchFamily="34" charset="-128"/>
              </a:rPr>
              <a:t>employee</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involvement</a:t>
            </a:r>
            <a:r>
              <a:rPr lang="pt-PT" altLang="ja-JP" sz="2000" dirty="0" smtClean="0">
                <a:ea typeface="ＭＳ Ｐゴシック" panose="020B0600070205080204" pitchFamily="34" charset="-128"/>
              </a:rPr>
              <a:t> in </a:t>
            </a:r>
            <a:r>
              <a:rPr lang="pt-PT" altLang="ja-JP" sz="2000" dirty="0" err="1" smtClean="0">
                <a:ea typeface="ＭＳ Ｐゴシック" panose="020B0600070205080204" pitchFamily="34" charset="-128"/>
              </a:rPr>
              <a:t>change</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and</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the</a:t>
            </a:r>
            <a:r>
              <a:rPr lang="pt-PT" altLang="ja-JP" sz="2000" dirty="0" smtClean="0">
                <a:ea typeface="ＭＳ Ｐゴシック" panose="020B0600070205080204" pitchFamily="34" charset="-128"/>
              </a:rPr>
              <a:t> use </a:t>
            </a:r>
            <a:r>
              <a:rPr lang="pt-PT" altLang="ja-JP" sz="2000" dirty="0" err="1" smtClean="0">
                <a:ea typeface="ＭＳ Ｐゴシック" panose="020B0600070205080204" pitchFamily="34" charset="-128"/>
              </a:rPr>
              <a:t>of</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internal</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or</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external</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consultants</a:t>
            </a:r>
            <a:r>
              <a:rPr lang="pt-PT" altLang="ja-JP" sz="2000" dirty="0" smtClean="0">
                <a:ea typeface="ＭＳ Ｐゴシック" panose="020B0600070205080204" pitchFamily="34" charset="-128"/>
              </a:rPr>
              <a:t> to </a:t>
            </a:r>
            <a:r>
              <a:rPr lang="pt-PT" altLang="ja-JP" sz="2000" dirty="0" err="1" smtClean="0">
                <a:ea typeface="ＭＳ Ｐゴシック" panose="020B0600070205080204" pitchFamily="34" charset="-128"/>
              </a:rPr>
              <a:t>manage</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reactions</a:t>
            </a:r>
            <a:r>
              <a:rPr lang="pt-PT" altLang="ja-JP" sz="2000" dirty="0" smtClean="0">
                <a:ea typeface="ＭＳ Ｐゴシック" panose="020B0600070205080204" pitchFamily="34" charset="-128"/>
              </a:rPr>
              <a:t> to </a:t>
            </a:r>
            <a:r>
              <a:rPr lang="pt-PT" altLang="ja-JP" sz="2000" dirty="0" err="1" smtClean="0">
                <a:ea typeface="ＭＳ Ｐゴシック" panose="020B0600070205080204" pitchFamily="34" charset="-128"/>
              </a:rPr>
              <a:t>change</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represents</a:t>
            </a:r>
            <a:r>
              <a:rPr lang="pt-PT" altLang="ja-JP" sz="2000" dirty="0" smtClean="0">
                <a:ea typeface="ＭＳ Ｐゴシック" panose="020B0600070205080204" pitchFamily="34" charset="-128"/>
              </a:rPr>
              <a:t> a </a:t>
            </a:r>
            <a:r>
              <a:rPr lang="pt-PT" altLang="ja-JP" sz="2000" dirty="0" err="1" smtClean="0">
                <a:ea typeface="ＭＳ Ｐゴシック" panose="020B0600070205080204" pitchFamily="34" charset="-128"/>
              </a:rPr>
              <a:t>shift</a:t>
            </a:r>
            <a:r>
              <a:rPr lang="pt-PT" altLang="ja-JP" sz="2000" dirty="0" smtClean="0">
                <a:ea typeface="ＭＳ Ｐゴシック" panose="020B0600070205080204" pitchFamily="34" charset="-128"/>
              </a:rPr>
              <a:t> in </a:t>
            </a:r>
            <a:r>
              <a:rPr lang="pt-PT" altLang="ja-JP" sz="2000" dirty="0" err="1" smtClean="0">
                <a:ea typeface="ＭＳ Ｐゴシック" panose="020B0600070205080204" pitchFamily="34" charset="-128"/>
              </a:rPr>
              <a:t>thinking</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from</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earlier</a:t>
            </a:r>
            <a:r>
              <a:rPr lang="pt-PT" altLang="ja-JP" sz="2000" dirty="0" smtClean="0">
                <a:ea typeface="ＭＳ Ｐゴシック" panose="020B0600070205080204" pitchFamily="34" charset="-128"/>
              </a:rPr>
              <a:t> management </a:t>
            </a:r>
            <a:r>
              <a:rPr lang="pt-PT" altLang="ja-JP" sz="2000" dirty="0" err="1" smtClean="0">
                <a:ea typeface="ＭＳ Ｐゴシック" panose="020B0600070205080204" pitchFamily="34" charset="-128"/>
              </a:rPr>
              <a:t>theory</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such</a:t>
            </a:r>
            <a:r>
              <a:rPr lang="pt-PT" altLang="ja-JP" sz="2000" dirty="0" smtClean="0">
                <a:ea typeface="ＭＳ Ｐゴシック" panose="020B0600070205080204" pitchFamily="34" charset="-128"/>
              </a:rPr>
              <a:t> as </a:t>
            </a:r>
            <a:r>
              <a:rPr lang="pt-PT" altLang="ja-JP" sz="2000" dirty="0" err="1" smtClean="0">
                <a:ea typeface="ＭＳ Ｐゴシック" panose="020B0600070205080204" pitchFamily="34" charset="-128"/>
              </a:rPr>
              <a:t>Frederick</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Winslow</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Taylor's</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scientific</a:t>
            </a:r>
            <a:r>
              <a:rPr lang="pt-PT" altLang="ja-JP" sz="2000" dirty="0" smtClean="0">
                <a:ea typeface="ＭＳ Ｐゴシック" panose="020B0600070205080204" pitchFamily="34" charset="-128"/>
              </a:rPr>
              <a:t> management </a:t>
            </a:r>
            <a:r>
              <a:rPr lang="pt-PT" altLang="ja-JP" sz="2000" dirty="0" err="1" smtClean="0">
                <a:ea typeface="ＭＳ Ｐゴシック" panose="020B0600070205080204" pitchFamily="34" charset="-128"/>
              </a:rPr>
              <a:t>approach</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which</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became</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known</a:t>
            </a:r>
            <a:r>
              <a:rPr lang="pt-PT" altLang="ja-JP" sz="2000" dirty="0" smtClean="0">
                <a:ea typeface="ＭＳ Ｐゴシック" panose="020B0600070205080204" pitchFamily="34" charset="-128"/>
              </a:rPr>
              <a:t> as </a:t>
            </a:r>
            <a:r>
              <a:rPr lang="pt-PT" altLang="ja-JP" sz="2000" dirty="0" err="1" smtClean="0">
                <a:ea typeface="ＭＳ Ｐゴシック" panose="020B0600070205080204" pitchFamily="34" charset="-128"/>
              </a:rPr>
              <a:t>Taylorism</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This</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command-and-control</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approach</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drew</a:t>
            </a:r>
            <a:r>
              <a:rPr lang="pt-PT" altLang="ja-JP" sz="2000" dirty="0" smtClean="0">
                <a:ea typeface="ＭＳ Ｐゴシック" panose="020B0600070205080204" pitchFamily="34" charset="-128"/>
              </a:rPr>
              <a:t> a </a:t>
            </a:r>
            <a:r>
              <a:rPr lang="pt-PT" altLang="ja-JP" sz="2000" dirty="0" err="1" smtClean="0">
                <a:ea typeface="ＭＳ Ｐゴシック" panose="020B0600070205080204" pitchFamily="34" charset="-128"/>
              </a:rPr>
              <a:t>sharp</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line</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between</a:t>
            </a:r>
            <a:r>
              <a:rPr lang="pt-PT" altLang="ja-JP" sz="2000" dirty="0" smtClean="0">
                <a:ea typeface="ＭＳ Ｐゴシック" panose="020B0600070205080204" pitchFamily="34" charset="-128"/>
              </a:rPr>
              <a:t> managers </a:t>
            </a:r>
            <a:r>
              <a:rPr lang="pt-PT" altLang="ja-JP" sz="2000" dirty="0" err="1" smtClean="0">
                <a:ea typeface="ＭＳ Ｐゴシック" panose="020B0600070205080204" pitchFamily="34" charset="-128"/>
              </a:rPr>
              <a:t>and</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employees</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The</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underlying</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philosophy</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was</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that</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workers</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work</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and</a:t>
            </a:r>
            <a:r>
              <a:rPr lang="pt-PT" altLang="ja-JP" sz="2000" dirty="0" smtClean="0">
                <a:ea typeface="ＭＳ Ｐゴシック" panose="020B0600070205080204" pitchFamily="34" charset="-128"/>
              </a:rPr>
              <a:t> managers </a:t>
            </a:r>
            <a:r>
              <a:rPr lang="pt-PT" altLang="ja-JP" sz="2000" dirty="0" err="1" smtClean="0">
                <a:ea typeface="ＭＳ Ｐゴシック" panose="020B0600070205080204" pitchFamily="34" charset="-128"/>
              </a:rPr>
              <a:t>think</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Taylor's</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method</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was</a:t>
            </a:r>
            <a:r>
              <a:rPr lang="pt-PT" altLang="ja-JP" sz="2000" dirty="0" smtClean="0">
                <a:ea typeface="ＭＳ Ｐゴシック" panose="020B0600070205080204" pitchFamily="34" charset="-128"/>
              </a:rPr>
              <a:t> a </a:t>
            </a:r>
            <a:r>
              <a:rPr lang="pt-PT" altLang="ja-JP" sz="2000" dirty="0" err="1" smtClean="0">
                <a:ea typeface="ＭＳ Ｐゴシック" panose="020B0600070205080204" pitchFamily="34" charset="-128"/>
              </a:rPr>
              <a:t>reflection</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of</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the</a:t>
            </a:r>
            <a:r>
              <a:rPr lang="pt-PT" altLang="ja-JP" sz="2000" dirty="0" smtClean="0">
                <a:ea typeface="ＭＳ Ｐゴシック" panose="020B0600070205080204" pitchFamily="34" charset="-128"/>
              </a:rPr>
              <a:t> times, i.e., </a:t>
            </a:r>
            <a:r>
              <a:rPr lang="pt-PT" altLang="ja-JP" sz="2000" dirty="0" err="1" smtClean="0">
                <a:ea typeface="ＭＳ Ｐゴシック" panose="020B0600070205080204" pitchFamily="34" charset="-128"/>
              </a:rPr>
              <a:t>the</a:t>
            </a:r>
            <a:r>
              <a:rPr lang="pt-PT" altLang="ja-JP" sz="2000" dirty="0" smtClean="0">
                <a:ea typeface="ＭＳ Ｐゴシック" panose="020B0600070205080204" pitchFamily="34" charset="-128"/>
              </a:rPr>
              <a:t> industrial age </a:t>
            </a:r>
            <a:r>
              <a:rPr lang="pt-PT" altLang="ja-JP" sz="2000" dirty="0" err="1" smtClean="0">
                <a:ea typeface="ＭＳ Ｐゴシック" panose="020B0600070205080204" pitchFamily="34" charset="-128"/>
              </a:rPr>
              <a:t>with</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its</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factories</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unions</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and</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assembly</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lines</a:t>
            </a:r>
            <a:r>
              <a:rPr lang="pt-PT" altLang="ja-JP" sz="2000" dirty="0" smtClean="0">
                <a:ea typeface="ＭＳ Ｐゴシック" panose="020B0600070205080204" pitchFamily="34" charset="-128"/>
              </a:rPr>
              <a:t> - </a:t>
            </a:r>
            <a:r>
              <a:rPr lang="pt-PT" altLang="ja-JP" sz="2000" dirty="0" err="1" smtClean="0">
                <a:ea typeface="ＭＳ Ｐゴシック" panose="020B0600070205080204" pitchFamily="34" charset="-128"/>
              </a:rPr>
              <a:t>environments</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that</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needed</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tight</a:t>
            </a:r>
            <a:r>
              <a:rPr lang="pt-PT" altLang="ja-JP" sz="2000" dirty="0" smtClean="0">
                <a:ea typeface="ＭＳ Ｐゴシック" panose="020B0600070205080204" pitchFamily="34" charset="-128"/>
              </a:rPr>
              <a:t> management </a:t>
            </a:r>
            <a:r>
              <a:rPr lang="pt-PT" altLang="ja-JP" sz="2000" dirty="0" err="1" smtClean="0">
                <a:ea typeface="ＭＳ Ｐゴシック" panose="020B0600070205080204" pitchFamily="34" charset="-128"/>
              </a:rPr>
              <a:t>control</a:t>
            </a:r>
            <a:r>
              <a:rPr lang="pt-PT" altLang="ja-JP" sz="2000" dirty="0" smtClean="0">
                <a:ea typeface="ＭＳ Ｐゴシック" panose="020B0600070205080204" pitchFamily="34" charset="-128"/>
              </a:rPr>
              <a:t>.</a:t>
            </a:r>
          </a:p>
          <a:p>
            <a:pPr algn="just" eaLnBrk="1" hangingPunct="1">
              <a:lnSpc>
                <a:spcPct val="80000"/>
              </a:lnSpc>
            </a:pPr>
            <a:r>
              <a:rPr lang="pt-PT" altLang="ja-JP" sz="2000" dirty="0" smtClean="0">
                <a:ea typeface="ＭＳ Ｐゴシック" panose="020B0600070205080204" pitchFamily="34" charset="-128"/>
              </a:rPr>
              <a:t> </a:t>
            </a:r>
            <a:br>
              <a:rPr lang="pt-PT" altLang="ja-JP" sz="2000" dirty="0" smtClean="0">
                <a:ea typeface="ＭＳ Ｐゴシック" panose="020B0600070205080204" pitchFamily="34" charset="-128"/>
              </a:rPr>
            </a:br>
            <a:r>
              <a:rPr lang="pt-PT" altLang="ja-JP" sz="2000" dirty="0" err="1" smtClean="0">
                <a:ea typeface="ＭＳ Ｐゴシック" panose="020B0600070205080204" pitchFamily="34" charset="-128"/>
              </a:rPr>
              <a:t>Taylor's</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view</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was</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eventually</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complemented</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replaced</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by</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the</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human</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relations</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movement</a:t>
            </a:r>
            <a:r>
              <a:rPr lang="pt-PT" altLang="ja-JP" sz="2000" dirty="0" smtClean="0">
                <a:ea typeface="ＭＳ Ｐゴシック" panose="020B0600070205080204" pitchFamily="34" charset="-128"/>
              </a:rPr>
              <a:t>, as </a:t>
            </a:r>
            <a:r>
              <a:rPr lang="pt-PT" altLang="ja-JP" sz="2000" dirty="0" err="1" smtClean="0">
                <a:ea typeface="ＭＳ Ｐゴシック" panose="020B0600070205080204" pitchFamily="34" charset="-128"/>
              </a:rPr>
              <a:t>organizational</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psychology</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and</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group</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dynamics</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evolved</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paving</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the</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way</a:t>
            </a:r>
            <a:r>
              <a:rPr lang="pt-PT" altLang="ja-JP" sz="2000" dirty="0" smtClean="0">
                <a:ea typeface="ＭＳ Ｐゴシック" panose="020B0600070205080204" pitchFamily="34" charset="-128"/>
              </a:rPr>
              <a:t> for more </a:t>
            </a:r>
            <a:r>
              <a:rPr lang="pt-PT" altLang="ja-JP" sz="2000" dirty="0" err="1" smtClean="0">
                <a:ea typeface="ＭＳ Ｐゴシック" panose="020B0600070205080204" pitchFamily="34" charset="-128"/>
              </a:rPr>
              <a:t>worker</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involvement</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and</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benefits</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and</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the</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theory</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of</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worker</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motivation</a:t>
            </a:r>
            <a:r>
              <a:rPr lang="pt-PT" altLang="ja-JP" sz="2000" dirty="0" smtClean="0">
                <a:ea typeface="ＭＳ Ｐゴシック" panose="020B0600070205080204" pitchFamily="34" charset="-128"/>
              </a:rPr>
              <a:t>. </a:t>
            </a:r>
            <a:endParaRPr lang="pt-PT" altLang="pt-PT" sz="20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a:bodyPr>
          <a:lstStyle/>
          <a:p>
            <a:pPr algn="ctr" eaLnBrk="1" hangingPunct="1">
              <a:defRPr/>
            </a:pPr>
            <a:r>
              <a:rPr lang="pt-PT" sz="5400" b="1" dirty="0" smtClean="0"/>
              <a:t>7 S FRAMEWORK</a:t>
            </a:r>
          </a:p>
        </p:txBody>
      </p:sp>
      <p:sp>
        <p:nvSpPr>
          <p:cNvPr id="13315" name="Rectangle 3"/>
          <p:cNvSpPr>
            <a:spLocks noGrp="1" noChangeArrowheads="1"/>
          </p:cNvSpPr>
          <p:nvPr>
            <p:ph idx="1"/>
          </p:nvPr>
        </p:nvSpPr>
        <p:spPr>
          <a:xfrm>
            <a:off x="822959" y="1845734"/>
            <a:ext cx="7543801" cy="4319570"/>
          </a:xfrm>
        </p:spPr>
        <p:txBody>
          <a:bodyPr>
            <a:normAutofit fontScale="55000" lnSpcReduction="20000"/>
          </a:bodyPr>
          <a:lstStyle/>
          <a:p>
            <a:pPr eaLnBrk="1" hangingPunct="1">
              <a:lnSpc>
                <a:spcPct val="80000"/>
              </a:lnSpc>
              <a:buFontTx/>
              <a:buNone/>
            </a:pPr>
            <a:endParaRPr lang="en-GB" altLang="pt-PT" sz="2000" dirty="0" smtClean="0"/>
          </a:p>
          <a:p>
            <a:pPr eaLnBrk="1" hangingPunct="1">
              <a:lnSpc>
                <a:spcPct val="80000"/>
              </a:lnSpc>
            </a:pPr>
            <a:r>
              <a:rPr lang="en-GB" altLang="pt-PT" sz="4400" b="1" dirty="0" smtClean="0"/>
              <a:t>Staff</a:t>
            </a:r>
          </a:p>
          <a:p>
            <a:pPr eaLnBrk="1" hangingPunct="1">
              <a:lnSpc>
                <a:spcPct val="80000"/>
              </a:lnSpc>
              <a:buFontTx/>
              <a:buNone/>
            </a:pPr>
            <a:r>
              <a:rPr lang="en-GB" altLang="pt-PT" sz="4400" dirty="0" smtClean="0"/>
              <a:t>	Numbers and types of personnel within the organization.</a:t>
            </a:r>
          </a:p>
          <a:p>
            <a:pPr eaLnBrk="1" hangingPunct="1">
              <a:lnSpc>
                <a:spcPct val="80000"/>
              </a:lnSpc>
              <a:buFontTx/>
              <a:buNone/>
            </a:pPr>
            <a:r>
              <a:rPr lang="en-GB" altLang="pt-PT" sz="4400" dirty="0" smtClean="0"/>
              <a:t> </a:t>
            </a:r>
            <a:r>
              <a:rPr lang="en-GB" altLang="pt-PT" sz="4400" b="1" dirty="0" smtClean="0"/>
              <a:t>Style</a:t>
            </a:r>
          </a:p>
          <a:p>
            <a:pPr eaLnBrk="1" hangingPunct="1">
              <a:lnSpc>
                <a:spcPct val="80000"/>
              </a:lnSpc>
              <a:buFontTx/>
              <a:buNone/>
            </a:pPr>
            <a:r>
              <a:rPr lang="en-GB" altLang="pt-PT" sz="4400" dirty="0" smtClean="0"/>
              <a:t>	Cultural style of the organization and how key managers behave in achieving the organization's goals. </a:t>
            </a:r>
          </a:p>
          <a:p>
            <a:pPr eaLnBrk="1" hangingPunct="1">
              <a:lnSpc>
                <a:spcPct val="80000"/>
              </a:lnSpc>
            </a:pPr>
            <a:r>
              <a:rPr lang="en-GB" altLang="pt-PT" sz="4400" b="1" dirty="0" smtClean="0"/>
              <a:t>Skills</a:t>
            </a:r>
          </a:p>
          <a:p>
            <a:pPr eaLnBrk="1" hangingPunct="1">
              <a:lnSpc>
                <a:spcPct val="80000"/>
              </a:lnSpc>
              <a:buFontTx/>
              <a:buNone/>
            </a:pPr>
            <a:r>
              <a:rPr lang="en-GB" altLang="pt-PT" sz="4400" dirty="0" smtClean="0"/>
              <a:t>	Distinctive capabilities of personnel or of the organization as a whole. </a:t>
            </a:r>
          </a:p>
          <a:p>
            <a:pPr>
              <a:lnSpc>
                <a:spcPct val="80000"/>
              </a:lnSpc>
            </a:pPr>
            <a:r>
              <a:rPr lang="en-GB" altLang="pt-PT" sz="4400" b="1" dirty="0"/>
              <a:t>Shared Values (also called Superordinate Goals</a:t>
            </a:r>
            <a:r>
              <a:rPr lang="en-GB" altLang="pt-PT" sz="4400" dirty="0"/>
              <a:t>). </a:t>
            </a:r>
          </a:p>
          <a:p>
            <a:pPr>
              <a:lnSpc>
                <a:spcPct val="80000"/>
              </a:lnSpc>
              <a:buNone/>
            </a:pPr>
            <a:r>
              <a:rPr lang="en-GB" altLang="pt-PT" sz="4400" dirty="0"/>
              <a:t>	The interconnecting </a:t>
            </a:r>
            <a:r>
              <a:rPr lang="en-GB" altLang="pt-PT" sz="4400" dirty="0" err="1"/>
              <a:t>center</a:t>
            </a:r>
            <a:r>
              <a:rPr lang="en-GB" altLang="pt-PT" sz="4400" dirty="0"/>
              <a:t> of McKinsey's model is: Shared Values. What does the organization stands for and what it believes in. Central beliefs and attitudes.</a:t>
            </a:r>
            <a:endParaRPr lang="pt-PT" altLang="pt-PT" sz="4400" dirty="0" smtClean="0"/>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noAutofit/>
          </a:bodyPr>
          <a:lstStyle/>
          <a:p>
            <a:pPr algn="ctr" eaLnBrk="1" hangingPunct="1">
              <a:defRPr/>
            </a:pPr>
            <a:r>
              <a:rPr lang="pt-PT" altLang="ja-JP" sz="5400" b="1" dirty="0" err="1" smtClean="0">
                <a:ea typeface="ＭＳ Ｐゴシック" charset="-128"/>
              </a:rPr>
              <a:t>Change</a:t>
            </a:r>
            <a:r>
              <a:rPr lang="pt-PT" altLang="ja-JP" sz="5400" b="1" dirty="0" smtClean="0">
                <a:ea typeface="ＭＳ Ｐゴシック" charset="-128"/>
              </a:rPr>
              <a:t> </a:t>
            </a:r>
            <a:r>
              <a:rPr lang="pt-PT" altLang="ja-JP" sz="5400" b="1" dirty="0" err="1" smtClean="0">
                <a:ea typeface="ＭＳ Ｐゴシック" charset="-128"/>
              </a:rPr>
              <a:t>Model</a:t>
            </a:r>
            <a:r>
              <a:rPr lang="pt-PT" altLang="ja-JP" sz="5400" b="1" dirty="0" smtClean="0">
                <a:ea typeface="ＭＳ Ｐゴシック" charset="-128"/>
              </a:rPr>
              <a:t> (</a:t>
            </a:r>
            <a:r>
              <a:rPr lang="pt-PT" altLang="ja-JP" sz="5400" b="1" dirty="0" err="1" smtClean="0">
                <a:ea typeface="ＭＳ Ｐゴシック" charset="-128"/>
              </a:rPr>
              <a:t>Beckhard</a:t>
            </a:r>
            <a:r>
              <a:rPr lang="pt-PT" altLang="ja-JP" sz="5400" b="1" dirty="0" smtClean="0">
                <a:ea typeface="ＭＳ Ｐゴシック" charset="-128"/>
              </a:rPr>
              <a:t>)</a:t>
            </a:r>
            <a:br>
              <a:rPr lang="pt-PT" altLang="ja-JP" sz="5400" b="1" dirty="0" smtClean="0">
                <a:ea typeface="ＭＳ Ｐゴシック" charset="-128"/>
              </a:rPr>
            </a:br>
            <a:r>
              <a:rPr lang="pt-PT" altLang="ja-JP" sz="5400" b="1" dirty="0" err="1" smtClean="0">
                <a:ea typeface="ＭＳ Ｐゴシック" charset="-128"/>
              </a:rPr>
              <a:t>Change</a:t>
            </a:r>
            <a:r>
              <a:rPr lang="pt-PT" altLang="ja-JP" sz="5400" b="1" dirty="0" smtClean="0">
                <a:ea typeface="ＭＳ Ｐゴシック" charset="-128"/>
              </a:rPr>
              <a:t> </a:t>
            </a:r>
            <a:r>
              <a:rPr lang="pt-PT" altLang="ja-JP" sz="5400" b="1" dirty="0" err="1" smtClean="0">
                <a:ea typeface="ＭＳ Ｐゴシック" charset="-128"/>
              </a:rPr>
              <a:t>Equation</a:t>
            </a:r>
            <a:endParaRPr lang="pt-PT" sz="5400" b="1" dirty="0" smtClean="0"/>
          </a:p>
        </p:txBody>
      </p:sp>
      <p:sp>
        <p:nvSpPr>
          <p:cNvPr id="32771" name="Rectangle 3"/>
          <p:cNvSpPr>
            <a:spLocks noGrp="1" noChangeArrowheads="1"/>
          </p:cNvSpPr>
          <p:nvPr>
            <p:ph idx="1"/>
          </p:nvPr>
        </p:nvSpPr>
        <p:spPr>
          <a:xfrm>
            <a:off x="467545" y="1845734"/>
            <a:ext cx="8280920" cy="4247562"/>
          </a:xfrm>
        </p:spPr>
        <p:txBody>
          <a:bodyPr>
            <a:normAutofit lnSpcReduction="10000"/>
          </a:bodyPr>
          <a:lstStyle/>
          <a:p>
            <a:pPr algn="just" eaLnBrk="1" hangingPunct="1">
              <a:lnSpc>
                <a:spcPct val="80000"/>
              </a:lnSpc>
            </a:pPr>
            <a:r>
              <a:rPr lang="pt-PT" altLang="pt-PT" sz="1800" b="1" dirty="0" smtClean="0"/>
              <a:t>Formula </a:t>
            </a:r>
            <a:r>
              <a:rPr lang="pt-PT" altLang="pt-PT" sz="1800" b="1" dirty="0" err="1" smtClean="0"/>
              <a:t>of</a:t>
            </a:r>
            <a:r>
              <a:rPr lang="pt-PT" altLang="pt-PT" sz="1800" b="1" dirty="0" smtClean="0"/>
              <a:t> </a:t>
            </a:r>
            <a:r>
              <a:rPr lang="pt-PT" altLang="pt-PT" sz="1800" b="1" dirty="0" err="1" smtClean="0"/>
              <a:t>the</a:t>
            </a:r>
            <a:r>
              <a:rPr lang="pt-PT" altLang="pt-PT" sz="1800" b="1" dirty="0" smtClean="0"/>
              <a:t> </a:t>
            </a:r>
            <a:r>
              <a:rPr lang="pt-PT" altLang="pt-PT" sz="1800" b="1" dirty="0" err="1" smtClean="0"/>
              <a:t>Change</a:t>
            </a:r>
            <a:r>
              <a:rPr lang="pt-PT" altLang="pt-PT" sz="1800" b="1" dirty="0" smtClean="0"/>
              <a:t> </a:t>
            </a:r>
            <a:r>
              <a:rPr lang="pt-PT" altLang="pt-PT" sz="1800" b="1" dirty="0" err="1" smtClean="0"/>
              <a:t>Equation</a:t>
            </a:r>
            <a:endParaRPr lang="pt-PT" altLang="pt-PT" sz="1800" b="1" dirty="0" smtClean="0"/>
          </a:p>
          <a:p>
            <a:pPr algn="just" eaLnBrk="1" hangingPunct="1">
              <a:lnSpc>
                <a:spcPct val="80000"/>
              </a:lnSpc>
            </a:pPr>
            <a:r>
              <a:rPr lang="pt-PT" altLang="pt-PT" sz="1800" dirty="0" err="1" smtClean="0"/>
              <a:t>The</a:t>
            </a:r>
            <a:r>
              <a:rPr lang="pt-PT" altLang="pt-PT" sz="1800" dirty="0" smtClean="0"/>
              <a:t> </a:t>
            </a:r>
            <a:r>
              <a:rPr lang="pt-PT" altLang="pt-PT" sz="1800" dirty="0" err="1" smtClean="0"/>
              <a:t>Change</a:t>
            </a:r>
            <a:r>
              <a:rPr lang="pt-PT" altLang="pt-PT" sz="1800" dirty="0" smtClean="0"/>
              <a:t> </a:t>
            </a:r>
            <a:r>
              <a:rPr lang="pt-PT" altLang="pt-PT" sz="1800" dirty="0" err="1" smtClean="0"/>
              <a:t>Model</a:t>
            </a:r>
            <a:r>
              <a:rPr lang="pt-PT" altLang="pt-PT" sz="1800" dirty="0" smtClean="0"/>
              <a:t> Formula (</a:t>
            </a:r>
            <a:r>
              <a:rPr lang="pt-PT" altLang="pt-PT" sz="1800" dirty="0" err="1" smtClean="0"/>
              <a:t>Change</a:t>
            </a:r>
            <a:r>
              <a:rPr lang="pt-PT" altLang="pt-PT" sz="1800" dirty="0" smtClean="0"/>
              <a:t> </a:t>
            </a:r>
            <a:r>
              <a:rPr lang="pt-PT" altLang="pt-PT" sz="1800" dirty="0" err="1" smtClean="0"/>
              <a:t>Equation</a:t>
            </a:r>
            <a:r>
              <a:rPr lang="pt-PT" altLang="pt-PT" sz="1800" dirty="0" smtClean="0"/>
              <a:t>) </a:t>
            </a:r>
            <a:r>
              <a:rPr lang="pt-PT" altLang="pt-PT" sz="1800" dirty="0" err="1" smtClean="0"/>
              <a:t>is</a:t>
            </a:r>
            <a:r>
              <a:rPr lang="pt-PT" altLang="pt-PT" sz="1800" dirty="0" smtClean="0"/>
              <a:t>: </a:t>
            </a:r>
          </a:p>
          <a:p>
            <a:pPr algn="just" eaLnBrk="1" hangingPunct="1">
              <a:lnSpc>
                <a:spcPct val="80000"/>
              </a:lnSpc>
            </a:pPr>
            <a:r>
              <a:rPr lang="pt-PT" altLang="pt-PT" sz="1800" b="1" dirty="0" smtClean="0"/>
              <a:t>D  x  V  x  F  &gt;  R</a:t>
            </a:r>
          </a:p>
          <a:p>
            <a:pPr algn="just" eaLnBrk="1" hangingPunct="1">
              <a:lnSpc>
                <a:spcPct val="80000"/>
              </a:lnSpc>
              <a:buFontTx/>
              <a:buNone/>
            </a:pPr>
            <a:r>
              <a:rPr lang="pt-PT" altLang="pt-PT" sz="1800" b="1" dirty="0" smtClean="0"/>
              <a:t> </a:t>
            </a:r>
            <a:r>
              <a:rPr lang="pt-PT" altLang="pt-PT" sz="1800" b="1" dirty="0" err="1" smtClean="0"/>
              <a:t>Dissatisfaction</a:t>
            </a:r>
            <a:r>
              <a:rPr lang="pt-PT" altLang="pt-PT" sz="1800" b="1" dirty="0" smtClean="0"/>
              <a:t>  x  </a:t>
            </a:r>
            <a:r>
              <a:rPr lang="pt-PT" altLang="pt-PT" sz="1800" b="1" dirty="0" err="1" smtClean="0"/>
              <a:t>Vision</a:t>
            </a:r>
            <a:r>
              <a:rPr lang="pt-PT" altLang="pt-PT" sz="1800" b="1" dirty="0" smtClean="0"/>
              <a:t>  x  </a:t>
            </a:r>
            <a:r>
              <a:rPr lang="pt-PT" altLang="pt-PT" sz="1800" b="1" dirty="0" err="1" smtClean="0"/>
              <a:t>First</a:t>
            </a:r>
            <a:r>
              <a:rPr lang="pt-PT" altLang="pt-PT" sz="1800" b="1" dirty="0" smtClean="0"/>
              <a:t> Steps  &gt;  </a:t>
            </a:r>
            <a:r>
              <a:rPr lang="pt-PT" altLang="pt-PT" sz="1800" b="1" dirty="0" err="1" smtClean="0"/>
              <a:t>Resistance</a:t>
            </a:r>
            <a:r>
              <a:rPr lang="pt-PT" altLang="pt-PT" sz="1800" b="1" dirty="0" smtClean="0"/>
              <a:t> to </a:t>
            </a:r>
            <a:r>
              <a:rPr lang="pt-PT" altLang="pt-PT" sz="1800" b="1" dirty="0" err="1" smtClean="0"/>
              <a:t>Change</a:t>
            </a:r>
            <a:r>
              <a:rPr lang="pt-PT" altLang="pt-PT" sz="1800" b="1" dirty="0" smtClean="0"/>
              <a:t> </a:t>
            </a:r>
          </a:p>
          <a:p>
            <a:pPr eaLnBrk="1" hangingPunct="1">
              <a:lnSpc>
                <a:spcPct val="80000"/>
              </a:lnSpc>
            </a:pPr>
            <a:r>
              <a:rPr lang="pt-PT" altLang="pt-PT" sz="1800" b="1" dirty="0" err="1" smtClean="0"/>
              <a:t>Three</a:t>
            </a:r>
            <a:r>
              <a:rPr lang="pt-PT" altLang="pt-PT" sz="1800" b="1" dirty="0" smtClean="0"/>
              <a:t> </a:t>
            </a:r>
            <a:r>
              <a:rPr lang="pt-PT" altLang="pt-PT" sz="1800" b="1" dirty="0" err="1" smtClean="0"/>
              <a:t>components</a:t>
            </a:r>
            <a:r>
              <a:rPr lang="pt-PT" altLang="pt-PT" sz="1800" b="1" dirty="0" smtClean="0"/>
              <a:t> </a:t>
            </a:r>
            <a:r>
              <a:rPr lang="pt-PT" altLang="pt-PT" sz="1800" b="1" dirty="0" err="1" smtClean="0"/>
              <a:t>of</a:t>
            </a:r>
            <a:r>
              <a:rPr lang="pt-PT" altLang="pt-PT" sz="1800" b="1" dirty="0" smtClean="0"/>
              <a:t> </a:t>
            </a:r>
            <a:r>
              <a:rPr lang="pt-PT" altLang="pt-PT" sz="1800" b="1" dirty="0" err="1" smtClean="0"/>
              <a:t>overcoming</a:t>
            </a:r>
            <a:r>
              <a:rPr lang="pt-PT" altLang="pt-PT" sz="1800" b="1" dirty="0" smtClean="0"/>
              <a:t> </a:t>
            </a:r>
            <a:r>
              <a:rPr lang="pt-PT" altLang="pt-PT" sz="1800" b="1" dirty="0" err="1" smtClean="0"/>
              <a:t>resistance</a:t>
            </a:r>
            <a:endParaRPr lang="pt-PT" altLang="pt-PT" sz="1800" b="1" dirty="0" smtClean="0"/>
          </a:p>
          <a:p>
            <a:pPr eaLnBrk="1" hangingPunct="1">
              <a:lnSpc>
                <a:spcPct val="80000"/>
              </a:lnSpc>
            </a:pPr>
            <a:r>
              <a:rPr lang="pt-PT" altLang="pt-PT" sz="1800" dirty="0" err="1" smtClean="0"/>
              <a:t>The</a:t>
            </a:r>
            <a:r>
              <a:rPr lang="pt-PT" altLang="pt-PT" sz="1800" dirty="0" smtClean="0"/>
              <a:t> </a:t>
            </a:r>
            <a:r>
              <a:rPr lang="pt-PT" altLang="pt-PT" sz="1800" dirty="0" err="1" smtClean="0"/>
              <a:t>Change</a:t>
            </a:r>
            <a:r>
              <a:rPr lang="pt-PT" altLang="pt-PT" sz="1800" dirty="0" smtClean="0"/>
              <a:t> </a:t>
            </a:r>
            <a:r>
              <a:rPr lang="pt-PT" altLang="pt-PT" sz="1800" dirty="0" err="1" smtClean="0"/>
              <a:t>Equation</a:t>
            </a:r>
            <a:r>
              <a:rPr lang="pt-PT" altLang="pt-PT" sz="1800" dirty="0" smtClean="0"/>
              <a:t> can </a:t>
            </a:r>
            <a:r>
              <a:rPr lang="pt-PT" altLang="pt-PT" sz="1800" dirty="0" err="1" smtClean="0"/>
              <a:t>help</a:t>
            </a:r>
            <a:r>
              <a:rPr lang="pt-PT" altLang="pt-PT" sz="1800" dirty="0" smtClean="0"/>
              <a:t> </a:t>
            </a:r>
            <a:r>
              <a:rPr lang="pt-PT" altLang="pt-PT" sz="1800" dirty="0" err="1" smtClean="0"/>
              <a:t>one</a:t>
            </a:r>
            <a:r>
              <a:rPr lang="pt-PT" altLang="pt-PT" sz="1800" dirty="0" smtClean="0"/>
              <a:t> </a:t>
            </a:r>
            <a:r>
              <a:rPr lang="pt-PT" altLang="pt-PT" sz="1800" dirty="0" err="1" smtClean="0"/>
              <a:t>understand</a:t>
            </a:r>
            <a:r>
              <a:rPr lang="pt-PT" altLang="pt-PT" sz="1800" dirty="0" smtClean="0"/>
              <a:t> </a:t>
            </a:r>
            <a:r>
              <a:rPr lang="pt-PT" altLang="pt-PT" sz="1800" dirty="0" err="1" smtClean="0"/>
              <a:t>that</a:t>
            </a:r>
            <a:r>
              <a:rPr lang="pt-PT" altLang="pt-PT" sz="1800" dirty="0" smtClean="0"/>
              <a:t> </a:t>
            </a:r>
            <a:r>
              <a:rPr lang="pt-PT" altLang="pt-PT" sz="1800" b="1" dirty="0" err="1" smtClean="0"/>
              <a:t>all</a:t>
            </a:r>
            <a:r>
              <a:rPr lang="pt-PT" altLang="pt-PT" sz="1800" b="1" dirty="0" smtClean="0"/>
              <a:t> </a:t>
            </a:r>
            <a:r>
              <a:rPr lang="pt-PT" altLang="pt-PT" sz="1800" b="1" dirty="0" err="1" smtClean="0"/>
              <a:t>three</a:t>
            </a:r>
            <a:r>
              <a:rPr lang="pt-PT" altLang="pt-PT" sz="1800" b="1" dirty="0" smtClean="0"/>
              <a:t> </a:t>
            </a:r>
            <a:r>
              <a:rPr lang="pt-PT" altLang="pt-PT" sz="1800" b="1" dirty="0" err="1" smtClean="0"/>
              <a:t>components</a:t>
            </a:r>
            <a:r>
              <a:rPr lang="pt-PT" altLang="pt-PT" sz="1800" dirty="0" smtClean="0"/>
              <a:t> must </a:t>
            </a:r>
            <a:r>
              <a:rPr lang="pt-PT" altLang="pt-PT" sz="1800" dirty="0" err="1" smtClean="0"/>
              <a:t>be</a:t>
            </a:r>
            <a:r>
              <a:rPr lang="pt-PT" altLang="pt-PT" sz="1800" dirty="0" smtClean="0"/>
              <a:t> </a:t>
            </a:r>
            <a:r>
              <a:rPr lang="pt-PT" altLang="pt-PT" sz="1800" dirty="0" err="1" smtClean="0"/>
              <a:t>present</a:t>
            </a:r>
            <a:r>
              <a:rPr lang="pt-PT" altLang="pt-PT" sz="1800" dirty="0" smtClean="0"/>
              <a:t> to </a:t>
            </a:r>
            <a:r>
              <a:rPr lang="pt-PT" altLang="pt-PT" sz="1800" dirty="0" err="1" smtClean="0"/>
              <a:t>overcome</a:t>
            </a:r>
            <a:r>
              <a:rPr lang="pt-PT" altLang="pt-PT" sz="1800" dirty="0" smtClean="0"/>
              <a:t> </a:t>
            </a:r>
            <a:r>
              <a:rPr lang="pt-PT" altLang="pt-PT" sz="1800" dirty="0" err="1" smtClean="0"/>
              <a:t>the</a:t>
            </a:r>
            <a:r>
              <a:rPr lang="pt-PT" altLang="pt-PT" sz="1800" dirty="0" smtClean="0"/>
              <a:t> </a:t>
            </a:r>
            <a:r>
              <a:rPr lang="pt-PT" altLang="pt-PT" sz="1800" dirty="0" err="1" smtClean="0"/>
              <a:t>resistance</a:t>
            </a:r>
            <a:r>
              <a:rPr lang="pt-PT" altLang="pt-PT" sz="1800" dirty="0" smtClean="0"/>
              <a:t> to </a:t>
            </a:r>
            <a:r>
              <a:rPr lang="pt-PT" altLang="pt-PT" sz="1800" dirty="0" err="1" smtClean="0"/>
              <a:t>change</a:t>
            </a:r>
            <a:r>
              <a:rPr lang="pt-PT" altLang="pt-PT" sz="1800" dirty="0" smtClean="0"/>
              <a:t> in </a:t>
            </a:r>
            <a:r>
              <a:rPr lang="pt-PT" altLang="pt-PT" sz="1800" dirty="0" err="1" smtClean="0"/>
              <a:t>an</a:t>
            </a:r>
            <a:r>
              <a:rPr lang="pt-PT" altLang="pt-PT" sz="1800" dirty="0" smtClean="0"/>
              <a:t> </a:t>
            </a:r>
            <a:r>
              <a:rPr lang="pt-PT" altLang="pt-PT" sz="1800" dirty="0" err="1" smtClean="0"/>
              <a:t>organization</a:t>
            </a:r>
            <a:r>
              <a:rPr lang="pt-PT" altLang="pt-PT" sz="1800" dirty="0" smtClean="0"/>
              <a:t>: </a:t>
            </a:r>
          </a:p>
          <a:p>
            <a:pPr eaLnBrk="1" hangingPunct="1">
              <a:lnSpc>
                <a:spcPct val="80000"/>
              </a:lnSpc>
            </a:pPr>
            <a:r>
              <a:rPr lang="pt-PT" altLang="pt-PT" sz="1800" dirty="0" err="1" smtClean="0"/>
              <a:t>Dissatisfaction</a:t>
            </a:r>
            <a:r>
              <a:rPr lang="pt-PT" altLang="pt-PT" sz="1800" dirty="0" smtClean="0"/>
              <a:t> </a:t>
            </a:r>
            <a:r>
              <a:rPr lang="pt-PT" altLang="pt-PT" sz="1800" dirty="0" err="1" smtClean="0"/>
              <a:t>with</a:t>
            </a:r>
            <a:r>
              <a:rPr lang="pt-PT" altLang="pt-PT" sz="1800" dirty="0" smtClean="0"/>
              <a:t> </a:t>
            </a:r>
            <a:r>
              <a:rPr lang="pt-PT" altLang="pt-PT" sz="1800" dirty="0" err="1" smtClean="0"/>
              <a:t>the</a:t>
            </a:r>
            <a:r>
              <a:rPr lang="pt-PT" altLang="pt-PT" sz="1800" dirty="0" smtClean="0"/>
              <a:t> </a:t>
            </a:r>
            <a:r>
              <a:rPr lang="pt-PT" altLang="pt-PT" sz="1800" dirty="0" err="1" smtClean="0"/>
              <a:t>present</a:t>
            </a:r>
            <a:r>
              <a:rPr lang="pt-PT" altLang="pt-PT" sz="1800" dirty="0" smtClean="0"/>
              <a:t> </a:t>
            </a:r>
            <a:r>
              <a:rPr lang="pt-PT" altLang="pt-PT" sz="1800" dirty="0" err="1" smtClean="0"/>
              <a:t>situation</a:t>
            </a:r>
            <a:r>
              <a:rPr lang="pt-PT" altLang="pt-PT" sz="1800" dirty="0" smtClean="0"/>
              <a:t>, </a:t>
            </a:r>
          </a:p>
          <a:p>
            <a:pPr eaLnBrk="1" hangingPunct="1">
              <a:lnSpc>
                <a:spcPct val="80000"/>
              </a:lnSpc>
            </a:pPr>
            <a:r>
              <a:rPr lang="pt-PT" altLang="pt-PT" sz="1800" dirty="0" err="1" smtClean="0"/>
              <a:t>Vision</a:t>
            </a:r>
            <a:r>
              <a:rPr lang="pt-PT" altLang="pt-PT" sz="1800" dirty="0" smtClean="0"/>
              <a:t> </a:t>
            </a:r>
            <a:r>
              <a:rPr lang="pt-PT" altLang="pt-PT" sz="1800" dirty="0" err="1" smtClean="0"/>
              <a:t>of</a:t>
            </a:r>
            <a:r>
              <a:rPr lang="pt-PT" altLang="pt-PT" sz="1800" dirty="0" smtClean="0"/>
              <a:t> </a:t>
            </a:r>
            <a:r>
              <a:rPr lang="pt-PT" altLang="pt-PT" sz="1800" dirty="0" err="1" smtClean="0"/>
              <a:t>what</a:t>
            </a:r>
            <a:r>
              <a:rPr lang="pt-PT" altLang="pt-PT" sz="1800" dirty="0" smtClean="0"/>
              <a:t> </a:t>
            </a:r>
            <a:r>
              <a:rPr lang="pt-PT" altLang="pt-PT" sz="1800" dirty="0" err="1" smtClean="0"/>
              <a:t>is</a:t>
            </a:r>
            <a:r>
              <a:rPr lang="pt-PT" altLang="pt-PT" sz="1800" dirty="0" smtClean="0"/>
              <a:t> </a:t>
            </a:r>
            <a:r>
              <a:rPr lang="pt-PT" altLang="pt-PT" sz="1800" dirty="0" err="1" smtClean="0"/>
              <a:t>possible</a:t>
            </a:r>
            <a:r>
              <a:rPr lang="pt-PT" altLang="pt-PT" sz="1800" dirty="0" smtClean="0"/>
              <a:t> in </a:t>
            </a:r>
            <a:r>
              <a:rPr lang="pt-PT" altLang="pt-PT" sz="1800" dirty="0" err="1" smtClean="0"/>
              <a:t>the</a:t>
            </a:r>
            <a:r>
              <a:rPr lang="pt-PT" altLang="pt-PT" sz="1800" dirty="0" smtClean="0"/>
              <a:t> future, </a:t>
            </a:r>
            <a:r>
              <a:rPr lang="pt-PT" altLang="pt-PT" sz="1800" dirty="0" err="1" smtClean="0"/>
              <a:t>and</a:t>
            </a:r>
            <a:r>
              <a:rPr lang="pt-PT" altLang="pt-PT" sz="1800" dirty="0" smtClean="0"/>
              <a:t> </a:t>
            </a:r>
          </a:p>
          <a:p>
            <a:pPr eaLnBrk="1" hangingPunct="1">
              <a:lnSpc>
                <a:spcPct val="80000"/>
              </a:lnSpc>
            </a:pPr>
            <a:r>
              <a:rPr lang="pt-PT" altLang="pt-PT" sz="1800" dirty="0" err="1" smtClean="0"/>
              <a:t>Achievable</a:t>
            </a:r>
            <a:r>
              <a:rPr lang="pt-PT" altLang="pt-PT" sz="1800" dirty="0" smtClean="0"/>
              <a:t> </a:t>
            </a:r>
            <a:r>
              <a:rPr lang="pt-PT" altLang="pt-PT" sz="1800" dirty="0" err="1" smtClean="0"/>
              <a:t>first</a:t>
            </a:r>
            <a:r>
              <a:rPr lang="pt-PT" altLang="pt-PT" sz="1800" dirty="0" smtClean="0"/>
              <a:t> steps </a:t>
            </a:r>
            <a:r>
              <a:rPr lang="pt-PT" altLang="pt-PT" sz="1800" dirty="0" err="1" smtClean="0"/>
              <a:t>towards</a:t>
            </a:r>
            <a:r>
              <a:rPr lang="pt-PT" altLang="pt-PT" sz="1800" dirty="0" smtClean="0"/>
              <a:t> </a:t>
            </a:r>
            <a:r>
              <a:rPr lang="pt-PT" altLang="pt-PT" sz="1800" dirty="0" err="1" smtClean="0"/>
              <a:t>reaching</a:t>
            </a:r>
            <a:r>
              <a:rPr lang="pt-PT" altLang="pt-PT" sz="1800" dirty="0" smtClean="0"/>
              <a:t> </a:t>
            </a:r>
            <a:r>
              <a:rPr lang="pt-PT" altLang="pt-PT" sz="1800" dirty="0" err="1" smtClean="0"/>
              <a:t>this</a:t>
            </a:r>
            <a:r>
              <a:rPr lang="pt-PT" altLang="pt-PT" sz="1800" dirty="0" smtClean="0"/>
              <a:t> </a:t>
            </a:r>
            <a:r>
              <a:rPr lang="pt-PT" altLang="pt-PT" sz="1800" dirty="0" err="1" smtClean="0"/>
              <a:t>vision</a:t>
            </a:r>
            <a:r>
              <a:rPr lang="pt-PT" altLang="pt-PT" sz="1800" dirty="0" smtClean="0"/>
              <a:t>. </a:t>
            </a:r>
          </a:p>
          <a:p>
            <a:pPr eaLnBrk="1" hangingPunct="1">
              <a:lnSpc>
                <a:spcPct val="80000"/>
              </a:lnSpc>
            </a:pPr>
            <a:r>
              <a:rPr lang="pt-PT" altLang="pt-PT" sz="1800" dirty="0" err="1" smtClean="0"/>
              <a:t>If</a:t>
            </a:r>
            <a:r>
              <a:rPr lang="pt-PT" altLang="pt-PT" sz="1800" dirty="0" smtClean="0"/>
              <a:t> </a:t>
            </a:r>
            <a:r>
              <a:rPr lang="pt-PT" altLang="pt-PT" sz="1800" dirty="0" err="1" smtClean="0"/>
              <a:t>any</a:t>
            </a:r>
            <a:r>
              <a:rPr lang="pt-PT" altLang="pt-PT" sz="1800" dirty="0" smtClean="0"/>
              <a:t> </a:t>
            </a:r>
            <a:r>
              <a:rPr lang="pt-PT" altLang="pt-PT" sz="1800" dirty="0" err="1" smtClean="0"/>
              <a:t>of</a:t>
            </a:r>
            <a:r>
              <a:rPr lang="pt-PT" altLang="pt-PT" sz="1800" dirty="0" smtClean="0"/>
              <a:t> </a:t>
            </a:r>
            <a:r>
              <a:rPr lang="pt-PT" altLang="pt-PT" sz="1800" dirty="0" err="1" smtClean="0"/>
              <a:t>the</a:t>
            </a:r>
            <a:r>
              <a:rPr lang="pt-PT" altLang="pt-PT" sz="1800" dirty="0" smtClean="0"/>
              <a:t> </a:t>
            </a:r>
            <a:r>
              <a:rPr lang="pt-PT" altLang="pt-PT" sz="1800" dirty="0" err="1" smtClean="0"/>
              <a:t>three</a:t>
            </a:r>
            <a:r>
              <a:rPr lang="pt-PT" altLang="pt-PT" sz="1800" dirty="0" smtClean="0"/>
              <a:t> </a:t>
            </a:r>
            <a:r>
              <a:rPr lang="pt-PT" altLang="pt-PT" sz="1800" dirty="0" err="1" smtClean="0"/>
              <a:t>is</a:t>
            </a:r>
            <a:r>
              <a:rPr lang="pt-PT" altLang="pt-PT" sz="1800" dirty="0" smtClean="0"/>
              <a:t> zero </a:t>
            </a:r>
            <a:r>
              <a:rPr lang="pt-PT" altLang="pt-PT" sz="1800" dirty="0" err="1" smtClean="0"/>
              <a:t>or</a:t>
            </a:r>
            <a:r>
              <a:rPr lang="pt-PT" altLang="pt-PT" sz="1800" dirty="0" smtClean="0"/>
              <a:t> </a:t>
            </a:r>
            <a:r>
              <a:rPr lang="pt-PT" altLang="pt-PT" sz="1800" dirty="0" err="1" smtClean="0"/>
              <a:t>near</a:t>
            </a:r>
            <a:r>
              <a:rPr lang="pt-PT" altLang="pt-PT" sz="1800" dirty="0" smtClean="0"/>
              <a:t> zero, </a:t>
            </a:r>
            <a:r>
              <a:rPr lang="pt-PT" altLang="pt-PT" sz="1800" dirty="0" err="1" smtClean="0"/>
              <a:t>the</a:t>
            </a:r>
            <a:r>
              <a:rPr lang="pt-PT" altLang="pt-PT" sz="1800" dirty="0" smtClean="0"/>
              <a:t> </a:t>
            </a:r>
            <a:r>
              <a:rPr lang="pt-PT" altLang="pt-PT" sz="1800" dirty="0" err="1" smtClean="0"/>
              <a:t>product</a:t>
            </a:r>
            <a:r>
              <a:rPr lang="pt-PT" altLang="pt-PT" sz="1800" dirty="0" smtClean="0"/>
              <a:t> </a:t>
            </a:r>
            <a:r>
              <a:rPr lang="pt-PT" altLang="pt-PT" sz="1800" dirty="0" err="1" smtClean="0"/>
              <a:t>will</a:t>
            </a:r>
            <a:r>
              <a:rPr lang="pt-PT" altLang="pt-PT" sz="1800" dirty="0" smtClean="0"/>
              <a:t> </a:t>
            </a:r>
            <a:r>
              <a:rPr lang="pt-PT" altLang="pt-PT" sz="1800" dirty="0" err="1" smtClean="0"/>
              <a:t>also</a:t>
            </a:r>
            <a:r>
              <a:rPr lang="pt-PT" altLang="pt-PT" sz="1800" dirty="0" smtClean="0"/>
              <a:t> </a:t>
            </a:r>
            <a:r>
              <a:rPr lang="pt-PT" altLang="pt-PT" sz="1800" dirty="0" err="1" smtClean="0"/>
              <a:t>be</a:t>
            </a:r>
            <a:r>
              <a:rPr lang="pt-PT" altLang="pt-PT" sz="1800" dirty="0" smtClean="0"/>
              <a:t> zero </a:t>
            </a:r>
            <a:r>
              <a:rPr lang="pt-PT" altLang="pt-PT" sz="1800" dirty="0" err="1" smtClean="0"/>
              <a:t>or</a:t>
            </a:r>
            <a:r>
              <a:rPr lang="pt-PT" altLang="pt-PT" sz="1800" dirty="0" smtClean="0"/>
              <a:t> </a:t>
            </a:r>
            <a:r>
              <a:rPr lang="pt-PT" altLang="pt-PT" sz="1800" dirty="0" err="1" smtClean="0"/>
              <a:t>near</a:t>
            </a:r>
            <a:r>
              <a:rPr lang="pt-PT" altLang="pt-PT" sz="1800" dirty="0" smtClean="0"/>
              <a:t> zero </a:t>
            </a:r>
            <a:r>
              <a:rPr lang="pt-PT" altLang="pt-PT" sz="1800" dirty="0" err="1" smtClean="0"/>
              <a:t>and</a:t>
            </a:r>
            <a:r>
              <a:rPr lang="pt-PT" altLang="pt-PT" sz="1800" dirty="0" smtClean="0"/>
              <a:t> </a:t>
            </a:r>
            <a:r>
              <a:rPr lang="pt-PT" altLang="pt-PT" sz="1800" dirty="0" err="1" smtClean="0"/>
              <a:t>the</a:t>
            </a:r>
            <a:r>
              <a:rPr lang="pt-PT" altLang="pt-PT" sz="1800" dirty="0" smtClean="0"/>
              <a:t> </a:t>
            </a:r>
            <a:r>
              <a:rPr lang="pt-PT" altLang="pt-PT" sz="1800" dirty="0" err="1" smtClean="0"/>
              <a:t>resistance</a:t>
            </a:r>
            <a:r>
              <a:rPr lang="pt-PT" altLang="pt-PT" sz="1800" dirty="0" smtClean="0"/>
              <a:t> to </a:t>
            </a:r>
            <a:r>
              <a:rPr lang="pt-PT" altLang="pt-PT" sz="1800" dirty="0" err="1" smtClean="0"/>
              <a:t>change</a:t>
            </a:r>
            <a:r>
              <a:rPr lang="pt-PT" altLang="pt-PT" sz="1800" dirty="0" smtClean="0"/>
              <a:t> </a:t>
            </a:r>
            <a:r>
              <a:rPr lang="pt-PT" altLang="pt-PT" sz="1800" dirty="0" err="1" smtClean="0"/>
              <a:t>will</a:t>
            </a:r>
            <a:r>
              <a:rPr lang="pt-PT" altLang="pt-PT" sz="1800" dirty="0" smtClean="0"/>
              <a:t> </a:t>
            </a:r>
            <a:r>
              <a:rPr lang="pt-PT" altLang="pt-PT" sz="1800" dirty="0" err="1" smtClean="0"/>
              <a:t>dominate</a:t>
            </a:r>
            <a:r>
              <a:rPr lang="pt-PT" altLang="pt-PT" sz="1800" dirty="0" smtClean="0"/>
              <a:t>. </a:t>
            </a:r>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noAutofit/>
          </a:bodyPr>
          <a:lstStyle/>
          <a:p>
            <a:pPr algn="ctr" eaLnBrk="1" hangingPunct="1">
              <a:defRPr/>
            </a:pPr>
            <a:r>
              <a:rPr lang="pt-PT" altLang="ja-JP" sz="4000" b="1" dirty="0" err="1" smtClean="0">
                <a:ea typeface="ＭＳ Ｐゴシック" charset="-128"/>
              </a:rPr>
              <a:t>Acquisition</a:t>
            </a:r>
            <a:r>
              <a:rPr lang="pt-PT" altLang="ja-JP" sz="4000" b="1" dirty="0" smtClean="0">
                <a:ea typeface="ＭＳ Ｐゴシック" charset="-128"/>
              </a:rPr>
              <a:t> </a:t>
            </a:r>
            <a:r>
              <a:rPr lang="pt-PT" altLang="ja-JP" sz="4000" b="1" dirty="0" err="1" smtClean="0">
                <a:ea typeface="ＭＳ Ｐゴシック" charset="-128"/>
              </a:rPr>
              <a:t>Integration</a:t>
            </a:r>
            <a:r>
              <a:rPr lang="pt-PT" altLang="ja-JP" sz="4000" b="1" dirty="0" smtClean="0">
                <a:ea typeface="ＭＳ Ｐゴシック" charset="-128"/>
              </a:rPr>
              <a:t> </a:t>
            </a:r>
            <a:r>
              <a:rPr lang="pt-PT" altLang="ja-JP" sz="4000" b="1" dirty="0" err="1" smtClean="0">
                <a:ea typeface="ＭＳ Ｐゴシック" charset="-128"/>
              </a:rPr>
              <a:t>Approaches</a:t>
            </a:r>
            <a:r>
              <a:rPr lang="pt-PT" altLang="ja-JP" sz="4000" b="1" dirty="0" smtClean="0">
                <a:ea typeface="ＭＳ Ｐゴシック" charset="-128"/>
              </a:rPr>
              <a:t> </a:t>
            </a:r>
            <a:br>
              <a:rPr lang="pt-PT" altLang="ja-JP" sz="4000" b="1" dirty="0" smtClean="0">
                <a:ea typeface="ＭＳ Ｐゴシック" charset="-128"/>
              </a:rPr>
            </a:br>
            <a:r>
              <a:rPr lang="pt-PT" altLang="ja-JP" sz="4000" b="1" dirty="0" smtClean="0">
                <a:ea typeface="ＭＳ Ｐゴシック" charset="-128"/>
              </a:rPr>
              <a:t> </a:t>
            </a:r>
            <a:r>
              <a:rPr lang="en-GB" sz="4000" b="1" dirty="0" err="1" smtClean="0"/>
              <a:t>Haspeslagh</a:t>
            </a:r>
            <a:r>
              <a:rPr lang="en-GB" sz="4000" b="1" dirty="0" smtClean="0"/>
              <a:t> and Jemison </a:t>
            </a:r>
            <a:endParaRPr lang="pt-PT" sz="4000" b="1" dirty="0" smtClean="0"/>
          </a:p>
        </p:txBody>
      </p:sp>
      <p:sp>
        <p:nvSpPr>
          <p:cNvPr id="33795" name="Rectangle 3"/>
          <p:cNvSpPr>
            <a:spLocks noGrp="1" noChangeArrowheads="1"/>
          </p:cNvSpPr>
          <p:nvPr>
            <p:ph idx="1"/>
          </p:nvPr>
        </p:nvSpPr>
        <p:spPr>
          <a:xfrm>
            <a:off x="323528" y="1845734"/>
            <a:ext cx="8568951" cy="4391578"/>
          </a:xfrm>
        </p:spPr>
        <p:txBody>
          <a:bodyPr>
            <a:noAutofit/>
          </a:bodyPr>
          <a:lstStyle/>
          <a:p>
            <a:pPr algn="just" eaLnBrk="1" hangingPunct="1">
              <a:lnSpc>
                <a:spcPct val="80000"/>
              </a:lnSpc>
            </a:pPr>
            <a:r>
              <a:rPr lang="en-GB" altLang="pt-PT" sz="2400" dirty="0" smtClean="0"/>
              <a:t>The Acquisition Integration Approaches model of Philippe </a:t>
            </a:r>
            <a:r>
              <a:rPr lang="en-GB" altLang="pt-PT" sz="2400" dirty="0" err="1" smtClean="0"/>
              <a:t>Haspeslagh</a:t>
            </a:r>
            <a:r>
              <a:rPr lang="en-GB" altLang="pt-PT" sz="2400" dirty="0" smtClean="0"/>
              <a:t> and David Jemison provides insight and guidance in </a:t>
            </a:r>
            <a:r>
              <a:rPr lang="en-GB" altLang="pt-PT" sz="2400" b="1" dirty="0" smtClean="0"/>
              <a:t>Mergers and Acquisitions </a:t>
            </a:r>
            <a:r>
              <a:rPr lang="en-GB" altLang="pt-PT" sz="2400" dirty="0" smtClean="0"/>
              <a:t>on choosing the optimal integration approach. </a:t>
            </a:r>
          </a:p>
          <a:p>
            <a:pPr algn="just" eaLnBrk="1" hangingPunct="1">
              <a:lnSpc>
                <a:spcPct val="80000"/>
              </a:lnSpc>
            </a:pPr>
            <a:r>
              <a:rPr lang="en-GB" altLang="pt-PT" sz="2400" dirty="0" smtClean="0"/>
              <a:t>In Mergers and Acquisitions, the motto often traditionally was: "Make them like us". Or relatively simple criteria were used to choose an approach. Such as the size and quality of the acquired firm. </a:t>
            </a:r>
            <a:r>
              <a:rPr lang="en-GB" altLang="pt-PT" sz="2400" dirty="0" err="1" smtClean="0"/>
              <a:t>Haspeslagh</a:t>
            </a:r>
            <a:r>
              <a:rPr lang="en-GB" altLang="pt-PT" sz="2400" dirty="0" smtClean="0"/>
              <a:t> and Jemison (1990) have stated that the approach, which a company should take towards integration, should be understood by considering two (additional) criteria:</a:t>
            </a:r>
          </a:p>
          <a:p>
            <a:pPr algn="just" eaLnBrk="1" hangingPunct="1">
              <a:lnSpc>
                <a:spcPct val="80000"/>
              </a:lnSpc>
            </a:pPr>
            <a:r>
              <a:rPr lang="en-GB" altLang="pt-PT" sz="2400" dirty="0" smtClean="0"/>
              <a:t>The need for </a:t>
            </a:r>
            <a:r>
              <a:rPr lang="en-GB" altLang="pt-PT" sz="2400" b="1" dirty="0" smtClean="0"/>
              <a:t>strategic interdependence</a:t>
            </a:r>
            <a:r>
              <a:rPr lang="en-GB" altLang="pt-PT" sz="2400" dirty="0" smtClean="0"/>
              <a:t>.</a:t>
            </a:r>
            <a:endParaRPr lang="en-GB" altLang="ja-JP" sz="2400" dirty="0" smtClean="0">
              <a:ea typeface="ＭＳ Ｐゴシック" panose="020B0600070205080204" pitchFamily="34" charset="-128"/>
            </a:endParaRPr>
          </a:p>
          <a:p>
            <a:pPr algn="just" eaLnBrk="1" hangingPunct="1">
              <a:lnSpc>
                <a:spcPct val="80000"/>
              </a:lnSpc>
            </a:pPr>
            <a:r>
              <a:rPr lang="en-GB" altLang="ja-JP" sz="2400" dirty="0" smtClean="0">
                <a:ea typeface="ＭＳ Ｐゴシック" panose="020B0600070205080204" pitchFamily="34" charset="-128"/>
              </a:rPr>
              <a:t>The need for </a:t>
            </a:r>
            <a:r>
              <a:rPr lang="en-GB" altLang="ja-JP" sz="2400" b="1" dirty="0" smtClean="0">
                <a:ea typeface="ＭＳ Ｐゴシック" panose="020B0600070205080204" pitchFamily="34" charset="-128"/>
              </a:rPr>
              <a:t>organizational autonomy</a:t>
            </a:r>
            <a:r>
              <a:rPr lang="en-GB" altLang="ja-JP" sz="2400" dirty="0" smtClean="0">
                <a:ea typeface="ＭＳ Ｐゴシック" panose="020B0600070205080204" pitchFamily="34" charset="-128"/>
              </a:rPr>
              <a:t>.</a:t>
            </a:r>
            <a:r>
              <a:rPr lang="pt-PT" altLang="ja-JP" sz="2400" dirty="0" smtClean="0">
                <a:ea typeface="ＭＳ Ｐゴシック" panose="020B0600070205080204" pitchFamily="34" charset="-128"/>
              </a:rPr>
              <a:t> </a:t>
            </a:r>
            <a:endParaRPr lang="pt-PT" altLang="pt-PT" sz="2400" dirty="0" smtClean="0"/>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algn="ctr" eaLnBrk="1" hangingPunct="1">
              <a:defRPr/>
            </a:pPr>
            <a:r>
              <a:rPr lang="pt-PT" altLang="ja-JP" sz="4000" b="1" dirty="0" err="1" smtClean="0">
                <a:ea typeface="ＭＳ Ｐゴシック" charset="-128"/>
              </a:rPr>
              <a:t>Acquisition</a:t>
            </a:r>
            <a:r>
              <a:rPr lang="pt-PT" altLang="ja-JP" sz="4000" b="1" dirty="0" smtClean="0">
                <a:ea typeface="ＭＳ Ｐゴシック" charset="-128"/>
              </a:rPr>
              <a:t> </a:t>
            </a:r>
            <a:r>
              <a:rPr lang="pt-PT" altLang="ja-JP" sz="4000" b="1" dirty="0" err="1" smtClean="0">
                <a:ea typeface="ＭＳ Ｐゴシック" charset="-128"/>
              </a:rPr>
              <a:t>Integration</a:t>
            </a:r>
            <a:r>
              <a:rPr lang="pt-PT" altLang="ja-JP" sz="4000" b="1" dirty="0" smtClean="0">
                <a:ea typeface="ＭＳ Ｐゴシック" charset="-128"/>
              </a:rPr>
              <a:t> </a:t>
            </a:r>
            <a:r>
              <a:rPr lang="pt-PT" altLang="ja-JP" sz="4000" b="1" dirty="0" err="1" smtClean="0">
                <a:ea typeface="ＭＳ Ｐゴシック" charset="-128"/>
              </a:rPr>
              <a:t>Approaches</a:t>
            </a:r>
            <a:r>
              <a:rPr lang="pt-PT" altLang="ja-JP" sz="4000" b="1" dirty="0" smtClean="0">
                <a:ea typeface="ＭＳ Ｐゴシック" charset="-128"/>
              </a:rPr>
              <a:t> </a:t>
            </a:r>
            <a:br>
              <a:rPr lang="pt-PT" altLang="ja-JP" sz="4000" b="1" dirty="0" smtClean="0">
                <a:ea typeface="ＭＳ Ｐゴシック" charset="-128"/>
              </a:rPr>
            </a:br>
            <a:r>
              <a:rPr lang="pt-PT" altLang="ja-JP" sz="4000" b="1" dirty="0" smtClean="0">
                <a:ea typeface="ＭＳ Ｐゴシック" charset="-128"/>
              </a:rPr>
              <a:t> </a:t>
            </a:r>
            <a:r>
              <a:rPr lang="en-GB" sz="4000" b="1" dirty="0" err="1" smtClean="0"/>
              <a:t>Haspeslagh</a:t>
            </a:r>
            <a:r>
              <a:rPr lang="en-GB" sz="4000" b="1" dirty="0" smtClean="0"/>
              <a:t> and Jemison</a:t>
            </a:r>
            <a:endParaRPr lang="pt-PT" sz="4000" b="1" dirty="0" smtClean="0"/>
          </a:p>
        </p:txBody>
      </p:sp>
      <p:sp>
        <p:nvSpPr>
          <p:cNvPr id="34819" name="Rectangle 3"/>
          <p:cNvSpPr>
            <a:spLocks noGrp="1" noChangeArrowheads="1"/>
          </p:cNvSpPr>
          <p:nvPr>
            <p:ph idx="1"/>
          </p:nvPr>
        </p:nvSpPr>
        <p:spPr/>
        <p:txBody>
          <a:bodyPr>
            <a:normAutofit lnSpcReduction="10000"/>
          </a:bodyPr>
          <a:lstStyle/>
          <a:p>
            <a:pPr eaLnBrk="1" hangingPunct="1">
              <a:lnSpc>
                <a:spcPct val="80000"/>
              </a:lnSpc>
            </a:pPr>
            <a:r>
              <a:rPr lang="en-GB" altLang="pt-PT" sz="2000" b="1" dirty="0" smtClean="0"/>
              <a:t>FOUR TYPES OF VALUE CREATION IN MERGERS AND ACQUISITIONS</a:t>
            </a:r>
            <a:endParaRPr lang="pt-PT" altLang="pt-PT" sz="2000" b="1" dirty="0" smtClean="0"/>
          </a:p>
          <a:p>
            <a:pPr algn="just" eaLnBrk="1" hangingPunct="1">
              <a:lnSpc>
                <a:spcPct val="80000"/>
              </a:lnSpc>
            </a:pPr>
            <a:r>
              <a:rPr lang="en-GB" altLang="pt-PT" sz="2000" dirty="0" smtClean="0"/>
              <a:t>Obviously, the goal and central task in any acquisition is to create the value that is enabled when the two organizations are combined. </a:t>
            </a:r>
            <a:r>
              <a:rPr lang="pt-PT" altLang="pt-PT" sz="2000" dirty="0" err="1" smtClean="0"/>
              <a:t>There</a:t>
            </a:r>
            <a:r>
              <a:rPr lang="pt-PT" altLang="pt-PT" sz="2000" dirty="0" smtClean="0"/>
              <a:t> are </a:t>
            </a:r>
            <a:r>
              <a:rPr lang="pt-PT" altLang="pt-PT" sz="2000" dirty="0" err="1" smtClean="0"/>
              <a:t>four</a:t>
            </a:r>
            <a:r>
              <a:rPr lang="pt-PT" altLang="pt-PT" sz="2000" dirty="0" smtClean="0"/>
              <a:t> </a:t>
            </a:r>
            <a:r>
              <a:rPr lang="pt-PT" altLang="pt-PT" sz="2000" dirty="0" err="1" smtClean="0"/>
              <a:t>types</a:t>
            </a:r>
            <a:r>
              <a:rPr lang="pt-PT" altLang="pt-PT" sz="2000" dirty="0" smtClean="0"/>
              <a:t> </a:t>
            </a:r>
            <a:r>
              <a:rPr lang="pt-PT" altLang="pt-PT" sz="2000" dirty="0" err="1" smtClean="0"/>
              <a:t>of</a:t>
            </a:r>
            <a:r>
              <a:rPr lang="pt-PT" altLang="pt-PT" sz="2000" dirty="0" smtClean="0"/>
              <a:t> </a:t>
            </a:r>
            <a:r>
              <a:rPr lang="pt-PT" altLang="pt-PT" sz="2000" dirty="0" err="1" smtClean="0"/>
              <a:t>value</a:t>
            </a:r>
            <a:r>
              <a:rPr lang="pt-PT" altLang="pt-PT" sz="2000" dirty="0" smtClean="0"/>
              <a:t> </a:t>
            </a:r>
            <a:r>
              <a:rPr lang="pt-PT" altLang="pt-PT" sz="2000" dirty="0" err="1" smtClean="0"/>
              <a:t>creation</a:t>
            </a:r>
            <a:r>
              <a:rPr lang="pt-PT" altLang="pt-PT" sz="2000" dirty="0" smtClean="0"/>
              <a:t>:</a:t>
            </a:r>
            <a:endParaRPr lang="en-GB" altLang="pt-PT" sz="2000" b="1" dirty="0" smtClean="0"/>
          </a:p>
          <a:p>
            <a:pPr algn="just" eaLnBrk="1" hangingPunct="1">
              <a:lnSpc>
                <a:spcPct val="80000"/>
              </a:lnSpc>
            </a:pPr>
            <a:r>
              <a:rPr lang="en-GB" altLang="pt-PT" sz="2000" b="1" dirty="0" smtClean="0"/>
              <a:t>Resource sharing</a:t>
            </a:r>
            <a:r>
              <a:rPr lang="en-GB" altLang="pt-PT" sz="2000" dirty="0" smtClean="0"/>
              <a:t>. Value is created by combining the companies at the operating level.</a:t>
            </a:r>
            <a:endParaRPr lang="en-GB" altLang="pt-PT" sz="2000" b="1" dirty="0" smtClean="0"/>
          </a:p>
          <a:p>
            <a:pPr algn="just" eaLnBrk="1" hangingPunct="1">
              <a:lnSpc>
                <a:spcPct val="80000"/>
              </a:lnSpc>
            </a:pPr>
            <a:r>
              <a:rPr lang="en-GB" altLang="pt-PT" sz="2000" b="1" dirty="0" smtClean="0"/>
              <a:t>Functional skills transfer</a:t>
            </a:r>
            <a:r>
              <a:rPr lang="en-GB" altLang="pt-PT" sz="2000" dirty="0" smtClean="0"/>
              <a:t>. Value is created by moving certain people or sharing information, knowledge and know-how.</a:t>
            </a:r>
            <a:endParaRPr lang="en-GB" altLang="pt-PT" sz="2000" b="1" dirty="0" smtClean="0"/>
          </a:p>
          <a:p>
            <a:pPr algn="just" eaLnBrk="1" hangingPunct="1">
              <a:lnSpc>
                <a:spcPct val="80000"/>
              </a:lnSpc>
            </a:pPr>
            <a:r>
              <a:rPr lang="en-GB" altLang="pt-PT" sz="2000" b="1" dirty="0" smtClean="0"/>
              <a:t>Transfer of general management skills</a:t>
            </a:r>
            <a:r>
              <a:rPr lang="en-GB" altLang="pt-PT" sz="2000" dirty="0" smtClean="0"/>
              <a:t>. Value is created through improved insight, coordination or control.</a:t>
            </a:r>
            <a:endParaRPr lang="en-GB" altLang="pt-PT" sz="2000" b="1" dirty="0" smtClean="0"/>
          </a:p>
          <a:p>
            <a:pPr algn="just" eaLnBrk="1" hangingPunct="1">
              <a:lnSpc>
                <a:spcPct val="80000"/>
              </a:lnSpc>
            </a:pPr>
            <a:r>
              <a:rPr lang="en-GB" altLang="pt-PT" sz="2000" b="1" dirty="0" smtClean="0"/>
              <a:t>Combination benefits</a:t>
            </a:r>
            <a:r>
              <a:rPr lang="en-GB" altLang="pt-PT" sz="2000" dirty="0" smtClean="0"/>
              <a:t>. Value is created by leveraging cash resources, by borrowing capacity, by increased purchasing power or by greater market power.</a:t>
            </a:r>
            <a:endParaRPr lang="pt-PT" altLang="pt-PT" sz="2000" dirty="0" smtClean="0"/>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algn="ctr" eaLnBrk="1" hangingPunct="1">
              <a:defRPr/>
            </a:pPr>
            <a:r>
              <a:rPr lang="pt-PT" altLang="ja-JP" sz="4000" b="1" dirty="0" err="1" smtClean="0">
                <a:ea typeface="ＭＳ Ｐゴシック" charset="-128"/>
              </a:rPr>
              <a:t>Acquisition</a:t>
            </a:r>
            <a:r>
              <a:rPr lang="pt-PT" altLang="ja-JP" sz="4000" b="1" dirty="0" smtClean="0">
                <a:ea typeface="ＭＳ Ｐゴシック" charset="-128"/>
              </a:rPr>
              <a:t> </a:t>
            </a:r>
            <a:r>
              <a:rPr lang="pt-PT" altLang="ja-JP" sz="4000" b="1" dirty="0" err="1" smtClean="0">
                <a:ea typeface="ＭＳ Ｐゴシック" charset="-128"/>
              </a:rPr>
              <a:t>Integration</a:t>
            </a:r>
            <a:r>
              <a:rPr lang="pt-PT" altLang="ja-JP" sz="4000" b="1" dirty="0" smtClean="0">
                <a:ea typeface="ＭＳ Ｐゴシック" charset="-128"/>
              </a:rPr>
              <a:t> </a:t>
            </a:r>
            <a:r>
              <a:rPr lang="pt-PT" altLang="ja-JP" sz="4000" b="1" dirty="0" err="1" smtClean="0">
                <a:ea typeface="ＭＳ Ｐゴシック" charset="-128"/>
              </a:rPr>
              <a:t>Approaches</a:t>
            </a:r>
            <a:r>
              <a:rPr lang="pt-PT" altLang="ja-JP" sz="4000" b="1" dirty="0" smtClean="0">
                <a:ea typeface="ＭＳ Ｐゴシック" charset="-128"/>
              </a:rPr>
              <a:t> </a:t>
            </a:r>
            <a:br>
              <a:rPr lang="pt-PT" altLang="ja-JP" sz="4000" b="1" dirty="0" smtClean="0">
                <a:ea typeface="ＭＳ Ｐゴシック" charset="-128"/>
              </a:rPr>
            </a:br>
            <a:r>
              <a:rPr lang="pt-PT" altLang="ja-JP" sz="4000" b="1" dirty="0" smtClean="0">
                <a:ea typeface="ＭＳ Ｐゴシック" charset="-128"/>
              </a:rPr>
              <a:t> </a:t>
            </a:r>
            <a:r>
              <a:rPr lang="en-GB" sz="4000" b="1" dirty="0" err="1" smtClean="0"/>
              <a:t>Haspeslagh</a:t>
            </a:r>
            <a:r>
              <a:rPr lang="en-GB" sz="4000" b="1" dirty="0" smtClean="0"/>
              <a:t> and Jemison</a:t>
            </a:r>
            <a:endParaRPr lang="pt-PT" sz="4000" b="1" dirty="0" smtClean="0"/>
          </a:p>
        </p:txBody>
      </p:sp>
      <p:pic>
        <p:nvPicPr>
          <p:cNvPr id="35843" name="Picture 4" descr="M&amp;A - Acquisition Integration Approaches"/>
          <p:cNvPicPr>
            <a:picLocks noGrp="1" noChangeAspect="1" noChangeArrowheads="1"/>
          </p:cNvPicPr>
          <p:nvPr>
            <p:ph idx="1"/>
          </p:nvPr>
        </p:nvPicPr>
        <p:blipFill>
          <a:blip r:link="rId3">
            <a:extLst>
              <a:ext uri="{28A0092B-C50C-407E-A947-70E740481C1C}">
                <a14:useLocalDpi xmlns:a14="http://schemas.microsoft.com/office/drawing/2010/main" val="0"/>
              </a:ext>
            </a:extLst>
          </a:blip>
          <a:stretch>
            <a:fillRect/>
          </a:stretch>
        </p:blipFill>
        <p:spPr>
          <a:xfrm>
            <a:off x="755576" y="1916832"/>
            <a:ext cx="7704855" cy="4248472"/>
          </a:xfrm>
          <a:solidFill>
            <a:srgbClr val="FF0000"/>
          </a:solidFill>
        </p:spPr>
      </p:pic>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algn="ctr" eaLnBrk="1" hangingPunct="1">
              <a:defRPr/>
            </a:pPr>
            <a:r>
              <a:rPr lang="pt-PT" altLang="ja-JP" sz="4000" b="1" dirty="0" err="1" smtClean="0">
                <a:ea typeface="ＭＳ Ｐゴシック" charset="-128"/>
              </a:rPr>
              <a:t>Acquisition</a:t>
            </a:r>
            <a:r>
              <a:rPr lang="pt-PT" altLang="ja-JP" sz="4000" b="1" dirty="0" smtClean="0">
                <a:ea typeface="ＭＳ Ｐゴシック" charset="-128"/>
              </a:rPr>
              <a:t> </a:t>
            </a:r>
            <a:r>
              <a:rPr lang="pt-PT" altLang="ja-JP" sz="4000" b="1" dirty="0" err="1" smtClean="0">
                <a:ea typeface="ＭＳ Ｐゴシック" charset="-128"/>
              </a:rPr>
              <a:t>Integration</a:t>
            </a:r>
            <a:r>
              <a:rPr lang="pt-PT" altLang="ja-JP" sz="4000" b="1" dirty="0" smtClean="0">
                <a:ea typeface="ＭＳ Ｐゴシック" charset="-128"/>
              </a:rPr>
              <a:t> </a:t>
            </a:r>
            <a:r>
              <a:rPr lang="pt-PT" altLang="ja-JP" sz="4000" b="1" dirty="0" err="1" smtClean="0">
                <a:ea typeface="ＭＳ Ｐゴシック" charset="-128"/>
              </a:rPr>
              <a:t>Approaches</a:t>
            </a:r>
            <a:r>
              <a:rPr lang="pt-PT" altLang="ja-JP" sz="4000" b="1" dirty="0" smtClean="0">
                <a:ea typeface="ＭＳ Ｐゴシック" charset="-128"/>
              </a:rPr>
              <a:t> </a:t>
            </a:r>
            <a:br>
              <a:rPr lang="pt-PT" altLang="ja-JP" sz="4000" b="1" dirty="0" smtClean="0">
                <a:ea typeface="ＭＳ Ｐゴシック" charset="-128"/>
              </a:rPr>
            </a:br>
            <a:r>
              <a:rPr lang="pt-PT" altLang="ja-JP" sz="4000" b="1" dirty="0" smtClean="0">
                <a:ea typeface="ＭＳ Ｐゴシック" charset="-128"/>
              </a:rPr>
              <a:t> </a:t>
            </a:r>
            <a:r>
              <a:rPr lang="en-GB" sz="4000" b="1" dirty="0" err="1" smtClean="0"/>
              <a:t>Haspeslagh</a:t>
            </a:r>
            <a:r>
              <a:rPr lang="en-GB" sz="4000" b="1" dirty="0" smtClean="0"/>
              <a:t> and Jemison</a:t>
            </a:r>
            <a:endParaRPr lang="pt-PT" sz="4000" b="1" dirty="0" smtClean="0"/>
          </a:p>
        </p:txBody>
      </p:sp>
      <p:sp>
        <p:nvSpPr>
          <p:cNvPr id="36867" name="Rectangle 3"/>
          <p:cNvSpPr>
            <a:spLocks noGrp="1" noChangeArrowheads="1"/>
          </p:cNvSpPr>
          <p:nvPr>
            <p:ph idx="1"/>
          </p:nvPr>
        </p:nvSpPr>
        <p:spPr>
          <a:xfrm>
            <a:off x="467544" y="1845734"/>
            <a:ext cx="8352927" cy="4023360"/>
          </a:xfrm>
        </p:spPr>
        <p:txBody>
          <a:bodyPr>
            <a:normAutofit lnSpcReduction="10000"/>
          </a:bodyPr>
          <a:lstStyle/>
          <a:p>
            <a:pPr eaLnBrk="1" hangingPunct="1">
              <a:lnSpc>
                <a:spcPct val="80000"/>
              </a:lnSpc>
            </a:pPr>
            <a:r>
              <a:rPr lang="en-GB" altLang="pt-PT" sz="2400" b="1" dirty="0" smtClean="0"/>
              <a:t>ORGANIZATIONAL AUTONOMY</a:t>
            </a:r>
            <a:endParaRPr lang="pt-PT" altLang="pt-PT" sz="2400" b="1" dirty="0" smtClean="0"/>
          </a:p>
          <a:p>
            <a:pPr algn="just" eaLnBrk="1" hangingPunct="1">
              <a:lnSpc>
                <a:spcPct val="80000"/>
              </a:lnSpc>
            </a:pPr>
            <a:r>
              <a:rPr lang="en-GB" altLang="pt-PT" sz="2400" dirty="0" err="1" smtClean="0"/>
              <a:t>Haspeslagh</a:t>
            </a:r>
            <a:r>
              <a:rPr lang="en-GB" altLang="pt-PT" sz="2400" dirty="0" smtClean="0"/>
              <a:t> and Jemison warn that managers must not lose sight of the fact that the strategic task of an acquisition is to create value. Furthermore they must not grant autonomy too quickly, although obviously people are important and should be treated fairly and with dignity. The need for organizational autonomy can be answered using three questions:</a:t>
            </a:r>
          </a:p>
          <a:p>
            <a:pPr algn="just" eaLnBrk="1" hangingPunct="1">
              <a:lnSpc>
                <a:spcPct val="80000"/>
              </a:lnSpc>
            </a:pPr>
            <a:r>
              <a:rPr lang="en-GB" altLang="pt-PT" sz="2400" dirty="0" smtClean="0"/>
              <a:t>Is autonomy essential to preserving the strategic capability we have bought?</a:t>
            </a:r>
          </a:p>
          <a:p>
            <a:pPr algn="just" eaLnBrk="1" hangingPunct="1">
              <a:lnSpc>
                <a:spcPct val="80000"/>
              </a:lnSpc>
            </a:pPr>
            <a:r>
              <a:rPr lang="en-GB" altLang="pt-PT" sz="2400" dirty="0" smtClean="0"/>
              <a:t>If the answer to question 1 is positive, how much autonomy should be allowed?</a:t>
            </a:r>
          </a:p>
          <a:p>
            <a:pPr algn="just" eaLnBrk="1" hangingPunct="1">
              <a:lnSpc>
                <a:spcPct val="80000"/>
              </a:lnSpc>
            </a:pPr>
            <a:r>
              <a:rPr lang="en-GB" altLang="pt-PT" sz="2400" dirty="0" smtClean="0"/>
              <a:t>In which specific areas is autonomy important?</a:t>
            </a:r>
            <a:endParaRPr lang="pt-PT" altLang="pt-PT" sz="2400" dirty="0" smtClean="0"/>
          </a:p>
        </p:txBody>
      </p:sp>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algn="ctr" eaLnBrk="1" hangingPunct="1">
              <a:defRPr/>
            </a:pPr>
            <a:r>
              <a:rPr lang="pt-PT" altLang="ja-JP" sz="4000" b="1" dirty="0" err="1" smtClean="0">
                <a:ea typeface="ＭＳ Ｐゴシック" charset="-128"/>
              </a:rPr>
              <a:t>Acquisition</a:t>
            </a:r>
            <a:r>
              <a:rPr lang="pt-PT" altLang="ja-JP" sz="4000" b="1" dirty="0" smtClean="0">
                <a:ea typeface="ＭＳ Ｐゴシック" charset="-128"/>
              </a:rPr>
              <a:t> </a:t>
            </a:r>
            <a:r>
              <a:rPr lang="pt-PT" altLang="ja-JP" sz="4000" b="1" dirty="0" err="1" smtClean="0">
                <a:ea typeface="ＭＳ Ｐゴシック" charset="-128"/>
              </a:rPr>
              <a:t>Integration</a:t>
            </a:r>
            <a:r>
              <a:rPr lang="pt-PT" altLang="ja-JP" sz="4000" b="1" dirty="0" smtClean="0">
                <a:ea typeface="ＭＳ Ｐゴシック" charset="-128"/>
              </a:rPr>
              <a:t> </a:t>
            </a:r>
            <a:r>
              <a:rPr lang="pt-PT" altLang="ja-JP" sz="4000" b="1" dirty="0" err="1" smtClean="0">
                <a:ea typeface="ＭＳ Ｐゴシック" charset="-128"/>
              </a:rPr>
              <a:t>Approaches</a:t>
            </a:r>
            <a:r>
              <a:rPr lang="pt-PT" altLang="ja-JP" sz="4000" b="1" dirty="0" smtClean="0">
                <a:ea typeface="ＭＳ Ｐゴシック" charset="-128"/>
              </a:rPr>
              <a:t> </a:t>
            </a:r>
            <a:br>
              <a:rPr lang="pt-PT" altLang="ja-JP" sz="4000" b="1" dirty="0" smtClean="0">
                <a:ea typeface="ＭＳ Ｐゴシック" charset="-128"/>
              </a:rPr>
            </a:br>
            <a:r>
              <a:rPr lang="pt-PT" altLang="ja-JP" sz="4000" b="1" dirty="0" smtClean="0">
                <a:ea typeface="ＭＳ Ｐゴシック" charset="-128"/>
              </a:rPr>
              <a:t> </a:t>
            </a:r>
            <a:r>
              <a:rPr lang="en-GB" sz="4000" b="1" dirty="0" err="1" smtClean="0"/>
              <a:t>Haspeslagh</a:t>
            </a:r>
            <a:r>
              <a:rPr lang="en-GB" sz="4000" b="1" dirty="0" smtClean="0"/>
              <a:t> and Jemison</a:t>
            </a:r>
            <a:endParaRPr lang="pt-PT" sz="4000" b="1" dirty="0" smtClean="0"/>
          </a:p>
        </p:txBody>
      </p:sp>
      <p:sp>
        <p:nvSpPr>
          <p:cNvPr id="37891" name="Rectangle 3"/>
          <p:cNvSpPr>
            <a:spLocks noGrp="1" noChangeArrowheads="1"/>
          </p:cNvSpPr>
          <p:nvPr>
            <p:ph idx="1"/>
          </p:nvPr>
        </p:nvSpPr>
        <p:spPr>
          <a:xfrm>
            <a:off x="251520" y="1845734"/>
            <a:ext cx="8568951" cy="4319570"/>
          </a:xfrm>
        </p:spPr>
        <p:txBody>
          <a:bodyPr>
            <a:noAutofit/>
          </a:bodyPr>
          <a:lstStyle/>
          <a:p>
            <a:pPr algn="just" eaLnBrk="1" hangingPunct="1">
              <a:lnSpc>
                <a:spcPct val="80000"/>
              </a:lnSpc>
            </a:pPr>
            <a:r>
              <a:rPr lang="en-GB" altLang="pt-PT" sz="2400" b="1" dirty="0" smtClean="0"/>
              <a:t>THE PREFERRED MERGERS AND ACQUISITIONS MODEL</a:t>
            </a:r>
            <a:endParaRPr lang="pt-PT" altLang="pt-PT" sz="2400" b="1" dirty="0" smtClean="0"/>
          </a:p>
          <a:p>
            <a:pPr algn="just" eaLnBrk="1" hangingPunct="1">
              <a:lnSpc>
                <a:spcPct val="80000"/>
              </a:lnSpc>
            </a:pPr>
            <a:r>
              <a:rPr lang="en-GB" altLang="pt-PT" sz="2400" dirty="0" smtClean="0"/>
              <a:t>Depending on the score on the above two factors (see graph), the preferred Acquisition Integration Approaches are:</a:t>
            </a:r>
            <a:endParaRPr lang="en-GB" altLang="pt-PT" sz="2400" b="1" dirty="0" smtClean="0"/>
          </a:p>
          <a:p>
            <a:pPr algn="just" eaLnBrk="1" hangingPunct="1">
              <a:lnSpc>
                <a:spcPct val="80000"/>
              </a:lnSpc>
            </a:pPr>
            <a:r>
              <a:rPr lang="en-GB" altLang="pt-PT" sz="2400" b="1" dirty="0" smtClean="0"/>
              <a:t>Absorption</a:t>
            </a:r>
            <a:r>
              <a:rPr lang="en-GB" altLang="pt-PT" sz="2400" dirty="0" smtClean="0"/>
              <a:t>. Management should be courageous to ensure that this vision for the acquisition is carried out.</a:t>
            </a:r>
            <a:endParaRPr lang="en-GB" altLang="pt-PT" sz="2400" b="1" dirty="0" smtClean="0"/>
          </a:p>
          <a:p>
            <a:pPr algn="just" eaLnBrk="1" hangingPunct="1">
              <a:lnSpc>
                <a:spcPct val="80000"/>
              </a:lnSpc>
            </a:pPr>
            <a:r>
              <a:rPr lang="en-GB" altLang="pt-PT" sz="2400" b="1" dirty="0" smtClean="0"/>
              <a:t>Preservation</a:t>
            </a:r>
            <a:r>
              <a:rPr lang="en-GB" altLang="pt-PT" sz="2400" dirty="0" smtClean="0"/>
              <a:t>. Management focus is: to keep the source of the acquired benefits intact, "nurturing".</a:t>
            </a:r>
            <a:endParaRPr lang="en-GB" altLang="pt-PT" sz="2400" b="1" dirty="0" smtClean="0"/>
          </a:p>
          <a:p>
            <a:pPr algn="just" eaLnBrk="1" hangingPunct="1">
              <a:lnSpc>
                <a:spcPct val="80000"/>
              </a:lnSpc>
            </a:pPr>
            <a:r>
              <a:rPr lang="en-GB" altLang="pt-PT" sz="2400" b="1" dirty="0" smtClean="0"/>
              <a:t>Symbiosis</a:t>
            </a:r>
            <a:r>
              <a:rPr lang="en-GB" altLang="pt-PT" sz="2400" dirty="0" smtClean="0"/>
              <a:t>. Management must ensure simultaneous boundary preservation and boundary permeability, gradual process.</a:t>
            </a:r>
            <a:endParaRPr lang="en-GB" altLang="pt-PT" sz="2400" b="1" dirty="0" smtClean="0"/>
          </a:p>
          <a:p>
            <a:pPr algn="just" eaLnBrk="1" hangingPunct="1">
              <a:lnSpc>
                <a:spcPct val="80000"/>
              </a:lnSpc>
            </a:pPr>
            <a:r>
              <a:rPr lang="en-GB" altLang="pt-PT" sz="2400" b="1" dirty="0" smtClean="0"/>
              <a:t>Holding</a:t>
            </a:r>
            <a:r>
              <a:rPr lang="en-GB" altLang="pt-PT" sz="2400" dirty="0" smtClean="0"/>
              <a:t>. No intention of integrating and value is created only by financial transfers, risk-sharing or general management capability.</a:t>
            </a:r>
            <a:endParaRPr lang="pt-PT" altLang="pt-PT" sz="2400" dirty="0" smtClean="0"/>
          </a:p>
        </p:txBody>
      </p:sp>
    </p:spTree>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noAutofit/>
          </a:bodyPr>
          <a:lstStyle/>
          <a:p>
            <a:pPr algn="ctr" eaLnBrk="1" hangingPunct="1">
              <a:defRPr/>
            </a:pPr>
            <a:r>
              <a:rPr lang="pt-PT" altLang="ja-JP" sz="5400" b="1" dirty="0" err="1" smtClean="0">
                <a:ea typeface="ＭＳ Ｐゴシック" charset="-128"/>
              </a:rPr>
              <a:t>Wilfried</a:t>
            </a:r>
            <a:r>
              <a:rPr lang="pt-PT" altLang="ja-JP" sz="5400" b="1" dirty="0" smtClean="0">
                <a:ea typeface="ＭＳ Ｐゴシック" charset="-128"/>
              </a:rPr>
              <a:t> </a:t>
            </a:r>
            <a:r>
              <a:rPr lang="pt-PT" altLang="ja-JP" sz="5400" b="1" dirty="0" err="1" smtClean="0">
                <a:ea typeface="ＭＳ Ｐゴシック" charset="-128"/>
              </a:rPr>
              <a:t>Krüger’s</a:t>
            </a:r>
            <a:r>
              <a:rPr lang="pt-PT" altLang="ja-JP" sz="5400" b="1" dirty="0" smtClean="0">
                <a:ea typeface="ＭＳ Ｐゴシック" charset="-128"/>
              </a:rPr>
              <a:t> </a:t>
            </a:r>
            <a:r>
              <a:rPr lang="pt-PT" altLang="ja-JP" sz="5400" b="1" dirty="0" err="1" smtClean="0">
                <a:ea typeface="ＭＳ Ｐゴシック" charset="-128"/>
              </a:rPr>
              <a:t>Change</a:t>
            </a:r>
            <a:r>
              <a:rPr lang="pt-PT" altLang="ja-JP" sz="5400" b="1" dirty="0" smtClean="0">
                <a:ea typeface="ＭＳ Ｐゴシック" charset="-128"/>
              </a:rPr>
              <a:t> Management Iceberg</a:t>
            </a:r>
            <a:endParaRPr lang="pt-PT" sz="5400" b="1" dirty="0" smtClean="0"/>
          </a:p>
        </p:txBody>
      </p:sp>
      <p:sp>
        <p:nvSpPr>
          <p:cNvPr id="70659" name="Rectangle 3"/>
          <p:cNvSpPr>
            <a:spLocks noGrp="1" noChangeArrowheads="1"/>
          </p:cNvSpPr>
          <p:nvPr>
            <p:ph idx="1"/>
          </p:nvPr>
        </p:nvSpPr>
        <p:spPr>
          <a:xfrm>
            <a:off x="539553" y="1845734"/>
            <a:ext cx="8136904" cy="4319570"/>
          </a:xfrm>
        </p:spPr>
        <p:txBody>
          <a:bodyPr>
            <a:normAutofit lnSpcReduction="10000"/>
          </a:bodyPr>
          <a:lstStyle/>
          <a:p>
            <a:pPr algn="just" eaLnBrk="1" hangingPunct="1">
              <a:lnSpc>
                <a:spcPct val="80000"/>
              </a:lnSpc>
              <a:defRPr/>
            </a:pPr>
            <a:r>
              <a:rPr lang="pt-PT" sz="2000" dirty="0" err="1" smtClean="0"/>
              <a:t>The</a:t>
            </a:r>
            <a:r>
              <a:rPr lang="pt-PT" sz="2000" dirty="0" smtClean="0"/>
              <a:t> </a:t>
            </a:r>
            <a:r>
              <a:rPr lang="pt-PT" sz="2000" dirty="0" err="1" smtClean="0"/>
              <a:t>Change</a:t>
            </a:r>
            <a:r>
              <a:rPr lang="pt-PT" sz="2000" dirty="0" smtClean="0"/>
              <a:t> Management Iceberg </a:t>
            </a:r>
            <a:r>
              <a:rPr lang="pt-PT" sz="2000" dirty="0" err="1" smtClean="0"/>
              <a:t>of</a:t>
            </a:r>
            <a:r>
              <a:rPr lang="pt-PT" sz="2000" dirty="0" smtClean="0"/>
              <a:t> </a:t>
            </a:r>
            <a:r>
              <a:rPr lang="pt-PT" sz="2000" dirty="0" err="1" smtClean="0"/>
              <a:t>Wilfried</a:t>
            </a:r>
            <a:r>
              <a:rPr lang="pt-PT" sz="2000" dirty="0" smtClean="0"/>
              <a:t> </a:t>
            </a:r>
            <a:r>
              <a:rPr lang="pt-PT" sz="2000" dirty="0" err="1" smtClean="0"/>
              <a:t>Krüger</a:t>
            </a:r>
            <a:r>
              <a:rPr lang="pt-PT" sz="2000" dirty="0" smtClean="0"/>
              <a:t> </a:t>
            </a:r>
            <a:r>
              <a:rPr lang="pt-PT" sz="2000" dirty="0" err="1" smtClean="0"/>
              <a:t>is</a:t>
            </a:r>
            <a:r>
              <a:rPr lang="pt-PT" sz="2000" dirty="0" smtClean="0"/>
              <a:t> a </a:t>
            </a:r>
            <a:r>
              <a:rPr lang="pt-PT" sz="2000" dirty="0" err="1" smtClean="0"/>
              <a:t>strong</a:t>
            </a:r>
            <a:r>
              <a:rPr lang="pt-PT" sz="2000" dirty="0" smtClean="0"/>
              <a:t> </a:t>
            </a:r>
            <a:r>
              <a:rPr lang="pt-PT" sz="2000" dirty="0" err="1" smtClean="0"/>
              <a:t>visualization</a:t>
            </a:r>
            <a:r>
              <a:rPr lang="pt-PT" sz="2000" dirty="0" smtClean="0"/>
              <a:t> </a:t>
            </a:r>
            <a:r>
              <a:rPr lang="pt-PT" sz="2000" dirty="0" err="1" smtClean="0"/>
              <a:t>of</a:t>
            </a:r>
            <a:r>
              <a:rPr lang="pt-PT" sz="2000" dirty="0" smtClean="0"/>
              <a:t> </a:t>
            </a:r>
            <a:r>
              <a:rPr lang="pt-PT" sz="2000" dirty="0" err="1" smtClean="0"/>
              <a:t>what</a:t>
            </a:r>
            <a:r>
              <a:rPr lang="pt-PT" sz="2000" dirty="0" smtClean="0"/>
              <a:t> </a:t>
            </a:r>
            <a:r>
              <a:rPr lang="pt-PT" sz="2000" dirty="0" err="1" smtClean="0"/>
              <a:t>is</a:t>
            </a:r>
            <a:r>
              <a:rPr lang="pt-PT" sz="2000" dirty="0" smtClean="0"/>
              <a:t> </a:t>
            </a:r>
            <a:r>
              <a:rPr lang="pt-PT" sz="2000" dirty="0" err="1" smtClean="0"/>
              <a:t>arguably</a:t>
            </a:r>
            <a:r>
              <a:rPr lang="pt-PT" sz="2000" dirty="0" smtClean="0"/>
              <a:t> </a:t>
            </a:r>
            <a:r>
              <a:rPr lang="pt-PT" sz="2000" dirty="0" err="1" smtClean="0"/>
              <a:t>the</a:t>
            </a:r>
            <a:r>
              <a:rPr lang="pt-PT" sz="2000" dirty="0" smtClean="0"/>
              <a:t> </a:t>
            </a:r>
            <a:r>
              <a:rPr lang="pt-PT" sz="2000" dirty="0" err="1" smtClean="0"/>
              <a:t>essence</a:t>
            </a:r>
            <a:r>
              <a:rPr lang="pt-PT" sz="2000" dirty="0" smtClean="0"/>
              <a:t> </a:t>
            </a:r>
            <a:r>
              <a:rPr lang="pt-PT" sz="2000" dirty="0" err="1" smtClean="0"/>
              <a:t>of</a:t>
            </a:r>
            <a:r>
              <a:rPr lang="pt-PT" sz="2000" dirty="0" smtClean="0"/>
              <a:t> </a:t>
            </a:r>
            <a:r>
              <a:rPr lang="pt-PT" sz="2000" dirty="0" err="1" smtClean="0"/>
              <a:t>change</a:t>
            </a:r>
            <a:r>
              <a:rPr lang="pt-PT" sz="2000" dirty="0" smtClean="0"/>
              <a:t> in </a:t>
            </a:r>
            <a:r>
              <a:rPr lang="pt-PT" sz="2000" dirty="0" err="1" smtClean="0"/>
              <a:t>organizations</a:t>
            </a:r>
            <a:r>
              <a:rPr lang="pt-PT" sz="2000" dirty="0" smtClean="0"/>
              <a:t>: </a:t>
            </a:r>
            <a:r>
              <a:rPr lang="pt-PT" sz="2000" dirty="0" err="1" smtClean="0"/>
              <a:t>dealing</a:t>
            </a:r>
            <a:r>
              <a:rPr lang="pt-PT" sz="2000" dirty="0" smtClean="0"/>
              <a:t> </a:t>
            </a:r>
            <a:r>
              <a:rPr lang="pt-PT" sz="2000" dirty="0" err="1" smtClean="0"/>
              <a:t>with</a:t>
            </a:r>
            <a:r>
              <a:rPr lang="pt-PT" sz="2000" dirty="0" smtClean="0"/>
              <a:t> </a:t>
            </a:r>
            <a:r>
              <a:rPr lang="pt-PT" sz="2000" dirty="0" err="1" smtClean="0"/>
              <a:t>barriers</a:t>
            </a:r>
            <a:r>
              <a:rPr lang="pt-PT" sz="2000" dirty="0" smtClean="0"/>
              <a:t>. </a:t>
            </a:r>
          </a:p>
          <a:p>
            <a:pPr marL="0" indent="0" algn="just" eaLnBrk="1" hangingPunct="1">
              <a:lnSpc>
                <a:spcPct val="80000"/>
              </a:lnSpc>
              <a:buFontTx/>
              <a:buNone/>
              <a:defRPr/>
            </a:pPr>
            <a:r>
              <a:rPr lang="pt-PT" sz="2000" dirty="0" smtClean="0"/>
              <a:t> </a:t>
            </a:r>
            <a:r>
              <a:rPr lang="pt-PT" sz="2000" b="1" dirty="0" err="1" smtClean="0"/>
              <a:t>The</a:t>
            </a:r>
            <a:r>
              <a:rPr lang="pt-PT" sz="2000" b="1" dirty="0" smtClean="0"/>
              <a:t> top </a:t>
            </a:r>
            <a:r>
              <a:rPr lang="pt-PT" sz="2000" b="1" dirty="0" err="1" smtClean="0"/>
              <a:t>of</a:t>
            </a:r>
            <a:r>
              <a:rPr lang="pt-PT" sz="2000" b="1" dirty="0" smtClean="0"/>
              <a:t> </a:t>
            </a:r>
            <a:r>
              <a:rPr lang="pt-PT" sz="2000" b="1" dirty="0" err="1" smtClean="0"/>
              <a:t>the</a:t>
            </a:r>
            <a:r>
              <a:rPr lang="pt-PT" sz="2000" b="1" dirty="0" smtClean="0"/>
              <a:t> iceberg</a:t>
            </a:r>
          </a:p>
          <a:p>
            <a:pPr algn="just" eaLnBrk="1" hangingPunct="1">
              <a:lnSpc>
                <a:spcPct val="80000"/>
              </a:lnSpc>
              <a:defRPr/>
            </a:pPr>
            <a:r>
              <a:rPr lang="pt-PT" sz="2000" dirty="0" err="1" smtClean="0"/>
              <a:t>According</a:t>
            </a:r>
            <a:r>
              <a:rPr lang="pt-PT" sz="2000" dirty="0" smtClean="0"/>
              <a:t> to </a:t>
            </a:r>
            <a:r>
              <a:rPr lang="pt-PT" sz="2000" dirty="0" err="1" smtClean="0"/>
              <a:t>Krüger</a:t>
            </a:r>
            <a:r>
              <a:rPr lang="pt-PT" sz="2000" dirty="0" smtClean="0"/>
              <a:t> </a:t>
            </a:r>
            <a:r>
              <a:rPr lang="pt-PT" sz="2000" dirty="0" err="1" smtClean="0"/>
              <a:t>many</a:t>
            </a:r>
            <a:r>
              <a:rPr lang="pt-PT" sz="2000" dirty="0" smtClean="0"/>
              <a:t> </a:t>
            </a:r>
            <a:r>
              <a:rPr lang="pt-PT" sz="2000" dirty="0" err="1" smtClean="0"/>
              <a:t>change</a:t>
            </a:r>
            <a:r>
              <a:rPr lang="pt-PT" sz="2000" dirty="0" smtClean="0"/>
              <a:t> managers </a:t>
            </a:r>
            <a:r>
              <a:rPr lang="pt-PT" sz="2000" dirty="0" err="1" smtClean="0"/>
              <a:t>only</a:t>
            </a:r>
            <a:r>
              <a:rPr lang="pt-PT" sz="2000" dirty="0" smtClean="0"/>
              <a:t> </a:t>
            </a:r>
            <a:r>
              <a:rPr lang="pt-PT" sz="2000" dirty="0" err="1" smtClean="0"/>
              <a:t>consider</a:t>
            </a:r>
            <a:r>
              <a:rPr lang="pt-PT" sz="2000" dirty="0" smtClean="0"/>
              <a:t> </a:t>
            </a:r>
            <a:r>
              <a:rPr lang="pt-PT" sz="2000" dirty="0" err="1" smtClean="0"/>
              <a:t>the</a:t>
            </a:r>
            <a:r>
              <a:rPr lang="pt-PT" sz="2000" dirty="0" smtClean="0"/>
              <a:t> top </a:t>
            </a:r>
            <a:r>
              <a:rPr lang="pt-PT" sz="2000" dirty="0" err="1" smtClean="0"/>
              <a:t>of</a:t>
            </a:r>
            <a:r>
              <a:rPr lang="pt-PT" sz="2000" dirty="0" smtClean="0"/>
              <a:t> </a:t>
            </a:r>
            <a:r>
              <a:rPr lang="pt-PT" sz="2000" dirty="0" err="1" smtClean="0"/>
              <a:t>the</a:t>
            </a:r>
            <a:r>
              <a:rPr lang="pt-PT" sz="2000" dirty="0" smtClean="0"/>
              <a:t> iceberg: </a:t>
            </a:r>
            <a:r>
              <a:rPr lang="pt-PT" sz="2000" dirty="0" err="1" smtClean="0"/>
              <a:t>Cost</a:t>
            </a:r>
            <a:r>
              <a:rPr lang="pt-PT" sz="2000" dirty="0" smtClean="0"/>
              <a:t>, </a:t>
            </a:r>
            <a:r>
              <a:rPr lang="pt-PT" sz="2000" dirty="0" err="1" smtClean="0"/>
              <a:t>Quality</a:t>
            </a:r>
            <a:r>
              <a:rPr lang="pt-PT" sz="2000" dirty="0" smtClean="0"/>
              <a:t> </a:t>
            </a:r>
            <a:r>
              <a:rPr lang="pt-PT" sz="2000" dirty="0" err="1" smtClean="0"/>
              <a:t>and</a:t>
            </a:r>
            <a:r>
              <a:rPr lang="pt-PT" sz="2000" dirty="0" smtClean="0"/>
              <a:t> Time ("</a:t>
            </a:r>
            <a:r>
              <a:rPr lang="pt-PT" sz="2000" dirty="0" err="1" smtClean="0"/>
              <a:t>Issue</a:t>
            </a:r>
            <a:r>
              <a:rPr lang="pt-PT" sz="2000" dirty="0" smtClean="0"/>
              <a:t> Management").</a:t>
            </a:r>
          </a:p>
          <a:p>
            <a:pPr algn="just" eaLnBrk="1" hangingPunct="1">
              <a:lnSpc>
                <a:spcPct val="80000"/>
              </a:lnSpc>
              <a:defRPr/>
            </a:pPr>
            <a:r>
              <a:rPr lang="pt-PT" sz="2000" b="1" dirty="0" err="1" smtClean="0"/>
              <a:t>Below</a:t>
            </a:r>
            <a:r>
              <a:rPr lang="pt-PT" sz="2000" b="1" dirty="0" smtClean="0"/>
              <a:t> </a:t>
            </a:r>
            <a:r>
              <a:rPr lang="pt-PT" sz="2000" b="1" dirty="0" err="1" smtClean="0"/>
              <a:t>the</a:t>
            </a:r>
            <a:r>
              <a:rPr lang="pt-PT" sz="2000" b="1" dirty="0" smtClean="0"/>
              <a:t> </a:t>
            </a:r>
            <a:r>
              <a:rPr lang="pt-PT" sz="2000" b="1" dirty="0" err="1" smtClean="0"/>
              <a:t>surface</a:t>
            </a:r>
            <a:r>
              <a:rPr lang="pt-PT" sz="2000" b="1" dirty="0" smtClean="0"/>
              <a:t> </a:t>
            </a:r>
            <a:r>
              <a:rPr lang="pt-PT" sz="2000" b="1" dirty="0" err="1" smtClean="0"/>
              <a:t>of</a:t>
            </a:r>
            <a:r>
              <a:rPr lang="pt-PT" sz="2000" b="1" dirty="0" smtClean="0"/>
              <a:t> </a:t>
            </a:r>
            <a:r>
              <a:rPr lang="pt-PT" sz="2000" b="1" dirty="0" err="1" smtClean="0"/>
              <a:t>the</a:t>
            </a:r>
            <a:r>
              <a:rPr lang="pt-PT" sz="2000" b="1" dirty="0" smtClean="0"/>
              <a:t> iceberg</a:t>
            </a:r>
          </a:p>
          <a:p>
            <a:pPr algn="just" eaLnBrk="1" hangingPunct="1">
              <a:lnSpc>
                <a:spcPct val="80000"/>
              </a:lnSpc>
              <a:defRPr/>
            </a:pPr>
            <a:r>
              <a:rPr lang="pt-PT" sz="2000" dirty="0" err="1" smtClean="0"/>
              <a:t>However</a:t>
            </a:r>
            <a:r>
              <a:rPr lang="pt-PT" sz="2000" dirty="0" smtClean="0"/>
              <a:t>, </a:t>
            </a:r>
            <a:r>
              <a:rPr lang="pt-PT" sz="2000" dirty="0" err="1" smtClean="0"/>
              <a:t>below</a:t>
            </a:r>
            <a:r>
              <a:rPr lang="pt-PT" sz="2000" dirty="0" smtClean="0"/>
              <a:t> </a:t>
            </a:r>
            <a:r>
              <a:rPr lang="pt-PT" sz="2000" dirty="0" err="1" smtClean="0"/>
              <a:t>the</a:t>
            </a:r>
            <a:r>
              <a:rPr lang="pt-PT" sz="2000" dirty="0" smtClean="0"/>
              <a:t> </a:t>
            </a:r>
            <a:r>
              <a:rPr lang="pt-PT" sz="2000" dirty="0" err="1" smtClean="0"/>
              <a:t>surface</a:t>
            </a:r>
            <a:r>
              <a:rPr lang="pt-PT" sz="2000" dirty="0" smtClean="0"/>
              <a:t> </a:t>
            </a:r>
            <a:r>
              <a:rPr lang="pt-PT" sz="2000" dirty="0" err="1" smtClean="0"/>
              <a:t>of</a:t>
            </a:r>
            <a:r>
              <a:rPr lang="pt-PT" sz="2000" dirty="0" smtClean="0"/>
              <a:t> </a:t>
            </a:r>
            <a:r>
              <a:rPr lang="pt-PT" sz="2000" dirty="0" err="1" smtClean="0"/>
              <a:t>the</a:t>
            </a:r>
            <a:r>
              <a:rPr lang="pt-PT" sz="2000" dirty="0" smtClean="0"/>
              <a:t> </a:t>
            </a:r>
            <a:r>
              <a:rPr lang="pt-PT" sz="2000" dirty="0" err="1" smtClean="0"/>
              <a:t>water</a:t>
            </a:r>
            <a:r>
              <a:rPr lang="pt-PT" sz="2000" dirty="0" smtClean="0"/>
              <a:t> </a:t>
            </a:r>
            <a:r>
              <a:rPr lang="pt-PT" sz="2000" dirty="0" err="1" smtClean="0"/>
              <a:t>there</a:t>
            </a:r>
            <a:r>
              <a:rPr lang="pt-PT" sz="2000" dirty="0" smtClean="0"/>
              <a:t> are </a:t>
            </a:r>
            <a:r>
              <a:rPr lang="pt-PT" sz="2000" dirty="0" err="1" smtClean="0"/>
              <a:t>two</a:t>
            </a:r>
            <a:r>
              <a:rPr lang="pt-PT" sz="2000" dirty="0" smtClean="0"/>
              <a:t> more </a:t>
            </a:r>
            <a:r>
              <a:rPr lang="pt-PT" sz="2000" dirty="0" err="1" smtClean="0"/>
              <a:t>dimensions</a:t>
            </a:r>
            <a:r>
              <a:rPr lang="pt-PT" sz="2000" dirty="0" smtClean="0"/>
              <a:t> </a:t>
            </a:r>
            <a:r>
              <a:rPr lang="pt-PT" sz="2000" dirty="0" err="1" smtClean="0"/>
              <a:t>of</a:t>
            </a:r>
            <a:r>
              <a:rPr lang="pt-PT" sz="2000" dirty="0" smtClean="0"/>
              <a:t> </a:t>
            </a:r>
            <a:r>
              <a:rPr lang="pt-PT" sz="2000" dirty="0" err="1" smtClean="0"/>
              <a:t>Change</a:t>
            </a:r>
            <a:r>
              <a:rPr lang="pt-PT" sz="2000" dirty="0" smtClean="0"/>
              <a:t> </a:t>
            </a:r>
            <a:r>
              <a:rPr lang="pt-PT" sz="2000" dirty="0" err="1" smtClean="0"/>
              <a:t>and</a:t>
            </a:r>
            <a:r>
              <a:rPr lang="pt-PT" sz="2000" dirty="0" smtClean="0"/>
              <a:t> </a:t>
            </a:r>
            <a:r>
              <a:rPr lang="pt-PT" sz="2000" dirty="0" err="1" smtClean="0"/>
              <a:t>implementation</a:t>
            </a:r>
            <a:r>
              <a:rPr lang="pt-PT" sz="2000" dirty="0" smtClean="0"/>
              <a:t> Management:</a:t>
            </a:r>
          </a:p>
          <a:p>
            <a:pPr algn="just" eaLnBrk="1" hangingPunct="1">
              <a:lnSpc>
                <a:spcPct val="80000"/>
              </a:lnSpc>
              <a:defRPr/>
            </a:pPr>
            <a:r>
              <a:rPr lang="pt-PT" sz="2000" dirty="0" smtClean="0"/>
              <a:t>Management </a:t>
            </a:r>
            <a:r>
              <a:rPr lang="pt-PT" sz="2000" dirty="0" err="1" smtClean="0"/>
              <a:t>of</a:t>
            </a:r>
            <a:r>
              <a:rPr lang="pt-PT" sz="2000" dirty="0" smtClean="0"/>
              <a:t> </a:t>
            </a:r>
            <a:r>
              <a:rPr lang="pt-PT" sz="2000" dirty="0" err="1" smtClean="0"/>
              <a:t>Perceptions</a:t>
            </a:r>
            <a:r>
              <a:rPr lang="pt-PT" sz="2000" dirty="0" smtClean="0"/>
              <a:t> </a:t>
            </a:r>
            <a:r>
              <a:rPr lang="pt-PT" sz="2000" dirty="0" err="1" smtClean="0"/>
              <a:t>and</a:t>
            </a:r>
            <a:r>
              <a:rPr lang="pt-PT" sz="2000" dirty="0" smtClean="0"/>
              <a:t> </a:t>
            </a:r>
            <a:r>
              <a:rPr lang="pt-PT" sz="2000" dirty="0" err="1" smtClean="0"/>
              <a:t>Beliefs</a:t>
            </a:r>
            <a:r>
              <a:rPr lang="pt-PT" sz="2000" dirty="0" smtClean="0"/>
              <a:t>, </a:t>
            </a:r>
            <a:r>
              <a:rPr lang="pt-PT" sz="2000" dirty="0" err="1" smtClean="0"/>
              <a:t>and</a:t>
            </a:r>
            <a:endParaRPr lang="pt-PT" sz="2000" dirty="0" smtClean="0"/>
          </a:p>
          <a:p>
            <a:pPr algn="just" eaLnBrk="1" hangingPunct="1">
              <a:lnSpc>
                <a:spcPct val="80000"/>
              </a:lnSpc>
              <a:defRPr/>
            </a:pPr>
            <a:r>
              <a:rPr lang="pt-PT" sz="2000" dirty="0" err="1" smtClean="0"/>
              <a:t>Power</a:t>
            </a:r>
            <a:r>
              <a:rPr lang="pt-PT" sz="2000" dirty="0" smtClean="0"/>
              <a:t> </a:t>
            </a:r>
            <a:r>
              <a:rPr lang="pt-PT" sz="2000" dirty="0" err="1" smtClean="0"/>
              <a:t>and</a:t>
            </a:r>
            <a:r>
              <a:rPr lang="pt-PT" sz="2000" dirty="0" smtClean="0"/>
              <a:t> </a:t>
            </a:r>
            <a:r>
              <a:rPr lang="pt-PT" sz="2000" dirty="0" err="1" smtClean="0"/>
              <a:t>Politics</a:t>
            </a:r>
            <a:r>
              <a:rPr lang="pt-PT" sz="2000" dirty="0" smtClean="0"/>
              <a:t> Management</a:t>
            </a:r>
          </a:p>
          <a:p>
            <a:pPr algn="just" eaLnBrk="1" hangingPunct="1">
              <a:lnSpc>
                <a:spcPct val="80000"/>
              </a:lnSpc>
              <a:defRPr/>
            </a:pPr>
            <a:r>
              <a:rPr lang="pt-PT" sz="2000" dirty="0" err="1" smtClean="0"/>
              <a:t>What</a:t>
            </a:r>
            <a:r>
              <a:rPr lang="pt-PT" sz="2000" dirty="0" smtClean="0"/>
              <a:t> </a:t>
            </a:r>
            <a:r>
              <a:rPr lang="pt-PT" sz="2000" dirty="0" err="1" smtClean="0"/>
              <a:t>kind</a:t>
            </a:r>
            <a:r>
              <a:rPr lang="pt-PT" sz="2000" dirty="0" smtClean="0"/>
              <a:t> </a:t>
            </a:r>
            <a:r>
              <a:rPr lang="pt-PT" sz="2000" dirty="0" err="1" smtClean="0"/>
              <a:t>of</a:t>
            </a:r>
            <a:r>
              <a:rPr lang="pt-PT" sz="2000" dirty="0" smtClean="0"/>
              <a:t> </a:t>
            </a:r>
            <a:r>
              <a:rPr lang="pt-PT" sz="2000" dirty="0" err="1" smtClean="0"/>
              <a:t>barriers</a:t>
            </a:r>
            <a:r>
              <a:rPr lang="pt-PT" sz="2000" dirty="0" smtClean="0"/>
              <a:t> </a:t>
            </a:r>
            <a:r>
              <a:rPr lang="pt-PT" sz="2000" dirty="0" err="1" smtClean="0"/>
              <a:t>arise</a:t>
            </a:r>
            <a:r>
              <a:rPr lang="pt-PT" sz="2000" dirty="0" smtClean="0"/>
              <a:t>, </a:t>
            </a:r>
            <a:r>
              <a:rPr lang="pt-PT" sz="2000" dirty="0" err="1" smtClean="0"/>
              <a:t>and</a:t>
            </a:r>
            <a:r>
              <a:rPr lang="pt-PT" sz="2000" dirty="0" smtClean="0"/>
              <a:t> </a:t>
            </a:r>
            <a:r>
              <a:rPr lang="pt-PT" sz="2000" dirty="0" err="1" smtClean="0"/>
              <a:t>what</a:t>
            </a:r>
            <a:r>
              <a:rPr lang="pt-PT" sz="2000" dirty="0" smtClean="0"/>
              <a:t> </a:t>
            </a:r>
            <a:r>
              <a:rPr lang="pt-PT" sz="2000" dirty="0" err="1" smtClean="0"/>
              <a:t>kind</a:t>
            </a:r>
            <a:r>
              <a:rPr lang="pt-PT" sz="2000" dirty="0" smtClean="0"/>
              <a:t> </a:t>
            </a:r>
            <a:r>
              <a:rPr lang="pt-PT" sz="2000" dirty="0" err="1" smtClean="0"/>
              <a:t>of</a:t>
            </a:r>
            <a:r>
              <a:rPr lang="pt-PT" sz="2000" dirty="0" smtClean="0"/>
              <a:t> </a:t>
            </a:r>
            <a:r>
              <a:rPr lang="pt-PT" sz="2000" dirty="0" err="1" smtClean="0"/>
              <a:t>Implementation</a:t>
            </a:r>
            <a:r>
              <a:rPr lang="pt-PT" sz="2000" dirty="0" smtClean="0"/>
              <a:t> Management </a:t>
            </a:r>
            <a:r>
              <a:rPr lang="pt-PT" sz="2000" dirty="0" err="1" smtClean="0"/>
              <a:t>is</a:t>
            </a:r>
            <a:r>
              <a:rPr lang="pt-PT" sz="2000" dirty="0" smtClean="0"/>
              <a:t> </a:t>
            </a:r>
            <a:r>
              <a:rPr lang="pt-PT" sz="2000" dirty="0" err="1" smtClean="0"/>
              <a:t>consequently</a:t>
            </a:r>
            <a:r>
              <a:rPr lang="pt-PT" sz="2000" dirty="0" smtClean="0"/>
              <a:t> </a:t>
            </a:r>
            <a:r>
              <a:rPr lang="pt-PT" sz="2000" dirty="0" err="1" smtClean="0"/>
              <a:t>needed</a:t>
            </a:r>
            <a:r>
              <a:rPr lang="pt-PT" sz="2000" dirty="0" smtClean="0"/>
              <a:t>, </a:t>
            </a:r>
            <a:r>
              <a:rPr lang="pt-PT" sz="2000" dirty="0" err="1" smtClean="0"/>
              <a:t>depends</a:t>
            </a:r>
            <a:r>
              <a:rPr lang="pt-PT" sz="2000" dirty="0" smtClean="0"/>
              <a:t> </a:t>
            </a:r>
            <a:r>
              <a:rPr lang="pt-PT" sz="2000" dirty="0" err="1" smtClean="0"/>
              <a:t>on</a:t>
            </a:r>
            <a:r>
              <a:rPr lang="pt-PT" sz="2000" dirty="0" smtClean="0"/>
              <a:t>:</a:t>
            </a:r>
          </a:p>
        </p:txBody>
      </p:sp>
    </p:spTree>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p:txBody>
          <a:bodyPr>
            <a:noAutofit/>
          </a:bodyPr>
          <a:lstStyle/>
          <a:p>
            <a:pPr algn="ctr" eaLnBrk="1" hangingPunct="1">
              <a:defRPr/>
            </a:pPr>
            <a:r>
              <a:rPr lang="pt-PT" altLang="ja-JP" sz="5400" b="1" dirty="0" err="1" smtClean="0">
                <a:ea typeface="ＭＳ Ｐゴシック" charset="-128"/>
              </a:rPr>
              <a:t>Wilfried</a:t>
            </a:r>
            <a:r>
              <a:rPr lang="pt-PT" altLang="ja-JP" sz="5400" b="1" dirty="0" smtClean="0">
                <a:ea typeface="ＭＳ Ｐゴシック" charset="-128"/>
              </a:rPr>
              <a:t> </a:t>
            </a:r>
            <a:r>
              <a:rPr lang="pt-PT" altLang="ja-JP" sz="5400" b="1" dirty="0" err="1" smtClean="0">
                <a:ea typeface="ＭＳ Ｐゴシック" charset="-128"/>
              </a:rPr>
              <a:t>Krüger’s</a:t>
            </a:r>
            <a:r>
              <a:rPr lang="pt-PT" altLang="ja-JP" sz="5400" b="1" dirty="0" smtClean="0">
                <a:ea typeface="ＭＳ Ｐゴシック" charset="-128"/>
              </a:rPr>
              <a:t> </a:t>
            </a:r>
            <a:r>
              <a:rPr lang="pt-PT" altLang="ja-JP" sz="5400" b="1" dirty="0" err="1" smtClean="0">
                <a:ea typeface="ＭＳ Ｐゴシック" charset="-128"/>
              </a:rPr>
              <a:t>Change</a:t>
            </a:r>
            <a:r>
              <a:rPr lang="pt-PT" altLang="ja-JP" sz="5400" b="1" dirty="0" smtClean="0">
                <a:ea typeface="ＭＳ Ｐゴシック" charset="-128"/>
              </a:rPr>
              <a:t> Management Iceberg</a:t>
            </a:r>
            <a:endParaRPr lang="pt-PT" sz="5400" b="1" dirty="0" smtClean="0">
              <a:ea typeface="ＭＳ Ｐゴシック" charset="-128"/>
            </a:endParaRPr>
          </a:p>
        </p:txBody>
      </p:sp>
      <p:sp>
        <p:nvSpPr>
          <p:cNvPr id="46083" name="Rectangle 3"/>
          <p:cNvSpPr>
            <a:spLocks noGrp="1" noChangeArrowheads="1"/>
          </p:cNvSpPr>
          <p:nvPr>
            <p:ph idx="1"/>
          </p:nvPr>
        </p:nvSpPr>
        <p:spPr/>
        <p:txBody>
          <a:bodyPr>
            <a:normAutofit fontScale="92500" lnSpcReduction="10000"/>
          </a:bodyPr>
          <a:lstStyle/>
          <a:p>
            <a:pPr eaLnBrk="1" hangingPunct="1">
              <a:lnSpc>
                <a:spcPct val="90000"/>
              </a:lnSpc>
            </a:pPr>
            <a:r>
              <a:rPr lang="pt-PT" altLang="pt-PT" sz="2800" dirty="0" smtClean="0"/>
              <a:t>1. </a:t>
            </a:r>
            <a:r>
              <a:rPr lang="pt-PT" altLang="pt-PT" sz="2800" dirty="0" err="1" smtClean="0"/>
              <a:t>the</a:t>
            </a:r>
            <a:r>
              <a:rPr lang="pt-PT" altLang="pt-PT" sz="2800" dirty="0" smtClean="0"/>
              <a:t> </a:t>
            </a:r>
            <a:r>
              <a:rPr lang="pt-PT" altLang="pt-PT" sz="2800" b="1" dirty="0" err="1" smtClean="0"/>
              <a:t>kind</a:t>
            </a:r>
            <a:r>
              <a:rPr lang="pt-PT" altLang="pt-PT" sz="2800" b="1" dirty="0" smtClean="0"/>
              <a:t> </a:t>
            </a:r>
            <a:r>
              <a:rPr lang="pt-PT" altLang="pt-PT" sz="2800" b="1" dirty="0" err="1" smtClean="0"/>
              <a:t>of</a:t>
            </a:r>
            <a:r>
              <a:rPr lang="pt-PT" altLang="pt-PT" sz="2800" b="1" dirty="0" smtClean="0"/>
              <a:t> </a:t>
            </a:r>
            <a:r>
              <a:rPr lang="pt-PT" altLang="pt-PT" sz="2800" b="1" dirty="0" err="1" smtClean="0"/>
              <a:t>Change</a:t>
            </a:r>
            <a:r>
              <a:rPr lang="pt-PT" altLang="pt-PT" sz="2800" dirty="0" smtClean="0"/>
              <a:t> </a:t>
            </a:r>
          </a:p>
          <a:p>
            <a:pPr eaLnBrk="1" hangingPunct="1">
              <a:lnSpc>
                <a:spcPct val="90000"/>
              </a:lnSpc>
            </a:pPr>
            <a:r>
              <a:rPr lang="pt-PT" altLang="pt-PT" sz="2800" dirty="0" smtClean="0"/>
              <a:t>     - hard </a:t>
            </a:r>
            <a:r>
              <a:rPr lang="pt-PT" altLang="pt-PT" sz="2800" dirty="0" err="1" smtClean="0"/>
              <a:t>things</a:t>
            </a:r>
            <a:r>
              <a:rPr lang="pt-PT" altLang="pt-PT" sz="2800" dirty="0" smtClean="0"/>
              <a:t> "</a:t>
            </a:r>
            <a:r>
              <a:rPr lang="pt-PT" altLang="pt-PT" sz="2800" dirty="0" err="1" smtClean="0"/>
              <a:t>only</a:t>
            </a:r>
            <a:r>
              <a:rPr lang="pt-PT" altLang="pt-PT" sz="2800" dirty="0" smtClean="0"/>
              <a:t>" (</a:t>
            </a:r>
            <a:r>
              <a:rPr lang="pt-PT" altLang="pt-PT" sz="2800" dirty="0" err="1" smtClean="0"/>
              <a:t>information</a:t>
            </a:r>
            <a:r>
              <a:rPr lang="pt-PT" altLang="pt-PT" sz="2800" dirty="0" smtClean="0"/>
              <a:t> </a:t>
            </a:r>
            <a:r>
              <a:rPr lang="pt-PT" altLang="pt-PT" sz="2800" dirty="0" err="1" smtClean="0"/>
              <a:t>systems</a:t>
            </a:r>
            <a:r>
              <a:rPr lang="pt-PT" altLang="pt-PT" sz="2800" dirty="0" smtClean="0"/>
              <a:t>, processes)  </a:t>
            </a:r>
            <a:r>
              <a:rPr lang="pt-PT" altLang="pt-PT" sz="2800" dirty="0" err="1" smtClean="0"/>
              <a:t>just</a:t>
            </a:r>
            <a:r>
              <a:rPr lang="pt-PT" altLang="pt-PT" sz="2800" dirty="0" smtClean="0"/>
              <a:t> </a:t>
            </a:r>
            <a:r>
              <a:rPr lang="pt-PT" altLang="pt-PT" sz="2800" dirty="0" err="1" smtClean="0"/>
              <a:t>scratches</a:t>
            </a:r>
            <a:r>
              <a:rPr lang="pt-PT" altLang="pt-PT" sz="2800" dirty="0" smtClean="0"/>
              <a:t> </a:t>
            </a:r>
            <a:r>
              <a:rPr lang="pt-PT" altLang="pt-PT" sz="2800" dirty="0" err="1" smtClean="0"/>
              <a:t>the</a:t>
            </a:r>
            <a:r>
              <a:rPr lang="pt-PT" altLang="pt-PT" sz="2800" dirty="0" smtClean="0"/>
              <a:t> </a:t>
            </a:r>
            <a:r>
              <a:rPr lang="pt-PT" altLang="pt-PT" sz="2800" dirty="0" err="1" smtClean="0"/>
              <a:t>surface</a:t>
            </a:r>
            <a:r>
              <a:rPr lang="pt-PT" altLang="pt-PT" sz="2800" dirty="0" smtClean="0"/>
              <a:t>, </a:t>
            </a:r>
          </a:p>
          <a:p>
            <a:pPr eaLnBrk="1" hangingPunct="1">
              <a:lnSpc>
                <a:spcPct val="90000"/>
              </a:lnSpc>
            </a:pPr>
            <a:r>
              <a:rPr lang="pt-PT" altLang="pt-PT" sz="2800" dirty="0" smtClean="0"/>
              <a:t>     - soft </a:t>
            </a:r>
            <a:r>
              <a:rPr lang="pt-PT" altLang="pt-PT" sz="2800" dirty="0" err="1" smtClean="0"/>
              <a:t>things</a:t>
            </a:r>
            <a:r>
              <a:rPr lang="pt-PT" altLang="pt-PT" sz="2800" dirty="0" smtClean="0"/>
              <a:t> </a:t>
            </a:r>
            <a:r>
              <a:rPr lang="pt-PT" altLang="pt-PT" sz="2800" dirty="0" err="1" smtClean="0"/>
              <a:t>also</a:t>
            </a:r>
            <a:r>
              <a:rPr lang="pt-PT" altLang="pt-PT" sz="2800" dirty="0" smtClean="0"/>
              <a:t> (</a:t>
            </a:r>
            <a:r>
              <a:rPr lang="pt-PT" altLang="pt-PT" sz="2800" dirty="0" err="1" smtClean="0"/>
              <a:t>values</a:t>
            </a:r>
            <a:r>
              <a:rPr lang="pt-PT" altLang="pt-PT" sz="2800" dirty="0" smtClean="0"/>
              <a:t>, </a:t>
            </a:r>
            <a:r>
              <a:rPr lang="pt-PT" altLang="pt-PT" sz="2800" dirty="0" err="1" smtClean="0"/>
              <a:t>mindsets</a:t>
            </a:r>
            <a:r>
              <a:rPr lang="pt-PT" altLang="pt-PT" sz="2800" dirty="0" smtClean="0"/>
              <a:t> </a:t>
            </a:r>
            <a:r>
              <a:rPr lang="pt-PT" altLang="pt-PT" sz="2800" dirty="0" err="1" smtClean="0"/>
              <a:t>and</a:t>
            </a:r>
            <a:r>
              <a:rPr lang="pt-PT" altLang="pt-PT" sz="2800" dirty="0" smtClean="0"/>
              <a:t> </a:t>
            </a:r>
            <a:r>
              <a:rPr lang="pt-PT" altLang="pt-PT" sz="2800" dirty="0" err="1" smtClean="0"/>
              <a:t>capabilities</a:t>
            </a:r>
            <a:r>
              <a:rPr lang="pt-PT" altLang="pt-PT" sz="2800" dirty="0" smtClean="0"/>
              <a:t>) </a:t>
            </a:r>
            <a:r>
              <a:rPr lang="pt-PT" altLang="pt-PT" sz="2800" dirty="0" err="1" smtClean="0"/>
              <a:t>is</a:t>
            </a:r>
            <a:r>
              <a:rPr lang="pt-PT" altLang="pt-PT" sz="2800" dirty="0" smtClean="0"/>
              <a:t> </a:t>
            </a:r>
            <a:r>
              <a:rPr lang="pt-PT" altLang="pt-PT" sz="2800" dirty="0" err="1" smtClean="0"/>
              <a:t>much</a:t>
            </a:r>
            <a:r>
              <a:rPr lang="pt-PT" altLang="pt-PT" sz="2800" dirty="0" smtClean="0"/>
              <a:t> more </a:t>
            </a:r>
            <a:r>
              <a:rPr lang="pt-PT" altLang="pt-PT" sz="2800" dirty="0" err="1" smtClean="0"/>
              <a:t>profound</a:t>
            </a:r>
            <a:endParaRPr lang="pt-PT" altLang="pt-PT" sz="2800" dirty="0" smtClean="0"/>
          </a:p>
          <a:p>
            <a:pPr eaLnBrk="1" hangingPunct="1">
              <a:lnSpc>
                <a:spcPct val="90000"/>
              </a:lnSpc>
            </a:pPr>
            <a:r>
              <a:rPr lang="pt-PT" altLang="pt-PT" sz="2800" dirty="0" smtClean="0"/>
              <a:t>2. </a:t>
            </a:r>
            <a:r>
              <a:rPr lang="pt-PT" altLang="pt-PT" sz="2800" dirty="0" err="1" smtClean="0"/>
              <a:t>the</a:t>
            </a:r>
            <a:r>
              <a:rPr lang="pt-PT" altLang="pt-PT" sz="2800" dirty="0" smtClean="0"/>
              <a:t> </a:t>
            </a:r>
            <a:r>
              <a:rPr lang="pt-PT" altLang="pt-PT" sz="2800" b="1" dirty="0" err="1" smtClean="0"/>
              <a:t>applied</a:t>
            </a:r>
            <a:r>
              <a:rPr lang="pt-PT" altLang="pt-PT" sz="2800" b="1" dirty="0" smtClean="0"/>
              <a:t> </a:t>
            </a:r>
            <a:r>
              <a:rPr lang="pt-PT" altLang="pt-PT" sz="2800" b="1" dirty="0" err="1" smtClean="0"/>
              <a:t>Change</a:t>
            </a:r>
            <a:r>
              <a:rPr lang="pt-PT" altLang="pt-PT" sz="2800" b="1" dirty="0" smtClean="0"/>
              <a:t> </a:t>
            </a:r>
            <a:r>
              <a:rPr lang="pt-PT" altLang="pt-PT" sz="2800" b="1" dirty="0" err="1" smtClean="0"/>
              <a:t>strategy</a:t>
            </a:r>
            <a:endParaRPr lang="pt-PT" altLang="pt-PT" sz="2800" dirty="0" smtClean="0"/>
          </a:p>
          <a:p>
            <a:pPr eaLnBrk="1" hangingPunct="1">
              <a:lnSpc>
                <a:spcPct val="90000"/>
              </a:lnSpc>
            </a:pPr>
            <a:r>
              <a:rPr lang="pt-PT" altLang="pt-PT" sz="2800" dirty="0" smtClean="0"/>
              <a:t>     - </a:t>
            </a:r>
            <a:r>
              <a:rPr lang="pt-PT" altLang="pt-PT" sz="2800" dirty="0" err="1" smtClean="0"/>
              <a:t>revolutionary</a:t>
            </a:r>
            <a:r>
              <a:rPr lang="pt-PT" altLang="pt-PT" sz="2800" dirty="0" smtClean="0"/>
              <a:t>, </a:t>
            </a:r>
            <a:r>
              <a:rPr lang="pt-PT" altLang="pt-PT" sz="2800" dirty="0" err="1" smtClean="0"/>
              <a:t>dramatic</a:t>
            </a:r>
            <a:r>
              <a:rPr lang="pt-PT" altLang="pt-PT" sz="2800" dirty="0" smtClean="0"/>
              <a:t> </a:t>
            </a:r>
            <a:r>
              <a:rPr lang="pt-PT" altLang="pt-PT" sz="2800" dirty="0" err="1" smtClean="0"/>
              <a:t>change</a:t>
            </a:r>
            <a:r>
              <a:rPr lang="pt-PT" altLang="pt-PT" sz="2800" dirty="0" smtClean="0"/>
              <a:t> as in Business </a:t>
            </a:r>
            <a:r>
              <a:rPr lang="pt-PT" altLang="pt-PT" sz="2800" dirty="0" err="1" smtClean="0"/>
              <a:t>Process</a:t>
            </a:r>
            <a:r>
              <a:rPr lang="pt-PT" altLang="pt-PT" sz="2800" dirty="0" smtClean="0"/>
              <a:t> Reengineering</a:t>
            </a:r>
            <a:endParaRPr lang="pt-PT" altLang="ja-JP" sz="2800" dirty="0" smtClean="0">
              <a:ea typeface="ＭＳ Ｐゴシック" panose="020B0600070205080204" pitchFamily="34" charset="-128"/>
            </a:endParaRPr>
          </a:p>
          <a:p>
            <a:pPr eaLnBrk="1" hangingPunct="1">
              <a:lnSpc>
                <a:spcPct val="90000"/>
              </a:lnSpc>
            </a:pPr>
            <a:r>
              <a:rPr lang="pt-PT" altLang="ja-JP" sz="2800" dirty="0" smtClean="0">
                <a:ea typeface="ＭＳ Ｐゴシック" panose="020B0600070205080204" pitchFamily="34" charset="-128"/>
              </a:rPr>
              <a:t>     - </a:t>
            </a:r>
            <a:r>
              <a:rPr lang="pt-PT" altLang="ja-JP" sz="2800" dirty="0" err="1" smtClean="0">
                <a:ea typeface="ＭＳ Ｐゴシック" panose="020B0600070205080204" pitchFamily="34" charset="-128"/>
              </a:rPr>
              <a:t>evolutionary</a:t>
            </a:r>
            <a:r>
              <a:rPr lang="pt-PT" altLang="ja-JP" sz="2800" dirty="0" smtClean="0">
                <a:ea typeface="ＭＳ Ｐゴシック" panose="020B0600070205080204" pitchFamily="34" charset="-128"/>
              </a:rPr>
              <a:t>, incremental </a:t>
            </a:r>
            <a:r>
              <a:rPr lang="pt-PT" altLang="ja-JP" sz="2800" dirty="0" err="1" smtClean="0">
                <a:ea typeface="ＭＳ Ｐゴシック" panose="020B0600070205080204" pitchFamily="34" charset="-128"/>
              </a:rPr>
              <a:t>change</a:t>
            </a:r>
            <a:r>
              <a:rPr lang="pt-PT" altLang="ja-JP" sz="2800" dirty="0" smtClean="0">
                <a:ea typeface="ＭＳ Ｐゴシック" panose="020B0600070205080204" pitchFamily="34" charset="-128"/>
              </a:rPr>
              <a:t> as in </a:t>
            </a:r>
            <a:r>
              <a:rPr lang="pt-PT" altLang="ja-JP" sz="2800" dirty="0" err="1" smtClean="0">
                <a:ea typeface="ＭＳ Ｐゴシック" panose="020B0600070205080204" pitchFamily="34" charset="-128"/>
              </a:rPr>
              <a:t>Kaizen</a:t>
            </a:r>
            <a:r>
              <a:rPr lang="pt-PT" altLang="ja-JP" sz="2800" dirty="0" smtClean="0">
                <a:ea typeface="ＭＳ Ｐゴシック" panose="020B0600070205080204" pitchFamily="34" charset="-128"/>
              </a:rPr>
              <a:t> </a:t>
            </a:r>
            <a:endParaRPr lang="pt-PT" altLang="pt-PT" sz="2800" dirty="0" smtClean="0"/>
          </a:p>
          <a:p>
            <a:pPr eaLnBrk="1" hangingPunct="1">
              <a:lnSpc>
                <a:spcPct val="90000"/>
              </a:lnSpc>
            </a:pPr>
            <a:endParaRPr lang="pt-PT" altLang="pt-PT" sz="2800" dirty="0" smtClean="0"/>
          </a:p>
        </p:txBody>
      </p:sp>
    </p:spTree>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noAutofit/>
          </a:bodyPr>
          <a:lstStyle/>
          <a:p>
            <a:pPr algn="ctr" eaLnBrk="1" hangingPunct="1">
              <a:defRPr/>
            </a:pPr>
            <a:r>
              <a:rPr lang="pt-PT" altLang="ja-JP" sz="5400" b="1" dirty="0" err="1" smtClean="0">
                <a:ea typeface="ＭＳ Ｐゴシック" charset="-128"/>
              </a:rPr>
              <a:t>Wilfried</a:t>
            </a:r>
            <a:r>
              <a:rPr lang="pt-PT" altLang="ja-JP" sz="5400" b="1" dirty="0" smtClean="0">
                <a:ea typeface="ＭＳ Ｐゴシック" charset="-128"/>
              </a:rPr>
              <a:t> </a:t>
            </a:r>
            <a:r>
              <a:rPr lang="pt-PT" altLang="ja-JP" sz="5400" b="1" dirty="0" err="1" smtClean="0">
                <a:ea typeface="ＭＳ Ｐゴシック" charset="-128"/>
              </a:rPr>
              <a:t>Krüger’s</a:t>
            </a:r>
            <a:r>
              <a:rPr lang="pt-PT" altLang="ja-JP" sz="5400" b="1" dirty="0" smtClean="0">
                <a:ea typeface="ＭＳ Ｐゴシック" charset="-128"/>
              </a:rPr>
              <a:t> </a:t>
            </a:r>
            <a:r>
              <a:rPr lang="pt-PT" altLang="ja-JP" sz="5400" b="1" dirty="0" err="1" smtClean="0">
                <a:ea typeface="ＭＳ Ｐゴシック" charset="-128"/>
              </a:rPr>
              <a:t>Change</a:t>
            </a:r>
            <a:r>
              <a:rPr lang="pt-PT" altLang="ja-JP" sz="5400" b="1" dirty="0" smtClean="0">
                <a:ea typeface="ＭＳ Ｐゴシック" charset="-128"/>
              </a:rPr>
              <a:t> Management Iceberg</a:t>
            </a:r>
            <a:endParaRPr lang="pt-PT" sz="5400" b="1" dirty="0" smtClean="0"/>
          </a:p>
        </p:txBody>
      </p:sp>
      <p:pic>
        <p:nvPicPr>
          <p:cNvPr id="47107" name="Picture 4" descr="change management iceberg"/>
          <p:cNvPicPr>
            <a:picLocks noGrp="1" noChangeAspect="1" noChangeArrowheads="1"/>
          </p:cNvPicPr>
          <p:nvPr>
            <p:ph idx="1"/>
          </p:nvPr>
        </p:nvPicPr>
        <p:blipFill>
          <a:blip r:link="rId3">
            <a:extLst>
              <a:ext uri="{28A0092B-C50C-407E-A947-70E740481C1C}">
                <a14:useLocalDpi xmlns:a14="http://schemas.microsoft.com/office/drawing/2010/main" val="0"/>
              </a:ext>
            </a:extLst>
          </a:blip>
          <a:stretch>
            <a:fillRect/>
          </a:stretch>
        </p:blipFill>
        <p:spPr>
          <a:xfrm>
            <a:off x="971600" y="1844825"/>
            <a:ext cx="7395160" cy="4392488"/>
          </a:xfrm>
          <a:solidFill>
            <a:srgbClr val="FF0000"/>
          </a:solidFill>
        </p:spPr>
      </p:pic>
    </p:spTree>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noAutofit/>
          </a:bodyPr>
          <a:lstStyle/>
          <a:p>
            <a:pPr algn="ctr" eaLnBrk="1" hangingPunct="1">
              <a:defRPr/>
            </a:pPr>
            <a:r>
              <a:rPr lang="pt-PT" altLang="ja-JP" sz="5400" b="1" dirty="0" err="1" smtClean="0">
                <a:ea typeface="ＭＳ Ｐゴシック" charset="-128"/>
              </a:rPr>
              <a:t>Wilfried</a:t>
            </a:r>
            <a:r>
              <a:rPr lang="pt-PT" altLang="ja-JP" sz="5400" b="1" dirty="0" smtClean="0">
                <a:ea typeface="ＭＳ Ｐゴシック" charset="-128"/>
              </a:rPr>
              <a:t> </a:t>
            </a:r>
            <a:r>
              <a:rPr lang="pt-PT" altLang="ja-JP" sz="5400" b="1" dirty="0" err="1" smtClean="0">
                <a:ea typeface="ＭＳ Ｐゴシック" charset="-128"/>
              </a:rPr>
              <a:t>Krüger’s</a:t>
            </a:r>
            <a:r>
              <a:rPr lang="pt-PT" altLang="ja-JP" sz="5400" b="1" dirty="0" smtClean="0">
                <a:ea typeface="ＭＳ Ｐゴシック" charset="-128"/>
              </a:rPr>
              <a:t> </a:t>
            </a:r>
            <a:r>
              <a:rPr lang="pt-PT" altLang="ja-JP" sz="5400" b="1" dirty="0" err="1" smtClean="0">
                <a:ea typeface="ＭＳ Ｐゴシック" charset="-128"/>
              </a:rPr>
              <a:t>Change</a:t>
            </a:r>
            <a:r>
              <a:rPr lang="pt-PT" altLang="ja-JP" sz="5400" b="1" dirty="0" smtClean="0">
                <a:ea typeface="ＭＳ Ｐゴシック" charset="-128"/>
              </a:rPr>
              <a:t> Management Iceberg</a:t>
            </a:r>
            <a:endParaRPr lang="pt-PT" sz="5400" b="1" dirty="0" smtClean="0"/>
          </a:p>
        </p:txBody>
      </p:sp>
      <p:sp>
        <p:nvSpPr>
          <p:cNvPr id="48131" name="Rectangle 3"/>
          <p:cNvSpPr>
            <a:spLocks noGrp="1" noChangeArrowheads="1"/>
          </p:cNvSpPr>
          <p:nvPr>
            <p:ph idx="1"/>
          </p:nvPr>
        </p:nvSpPr>
        <p:spPr/>
        <p:txBody>
          <a:bodyPr>
            <a:normAutofit lnSpcReduction="10000"/>
          </a:bodyPr>
          <a:lstStyle/>
          <a:p>
            <a:pPr eaLnBrk="1" hangingPunct="1">
              <a:lnSpc>
                <a:spcPct val="80000"/>
              </a:lnSpc>
            </a:pPr>
            <a:r>
              <a:rPr lang="pt-PT" altLang="pt-PT" sz="2000" b="1" dirty="0" err="1" smtClean="0"/>
              <a:t>People</a:t>
            </a:r>
            <a:r>
              <a:rPr lang="pt-PT" altLang="pt-PT" sz="2000" b="1" dirty="0" smtClean="0"/>
              <a:t> </a:t>
            </a:r>
            <a:r>
              <a:rPr lang="pt-PT" altLang="pt-PT" sz="2000" b="1" dirty="0" err="1" smtClean="0"/>
              <a:t>involved</a:t>
            </a:r>
            <a:r>
              <a:rPr lang="pt-PT" altLang="pt-PT" sz="2000" b="1" dirty="0" smtClean="0"/>
              <a:t> in </a:t>
            </a:r>
            <a:r>
              <a:rPr lang="pt-PT" altLang="pt-PT" sz="2000" b="1" dirty="0" err="1" smtClean="0"/>
              <a:t>Change</a:t>
            </a:r>
            <a:endParaRPr lang="pt-PT" altLang="pt-PT" sz="2000" b="1" dirty="0" smtClean="0"/>
          </a:p>
          <a:p>
            <a:pPr algn="just" eaLnBrk="1" hangingPunct="1">
              <a:lnSpc>
                <a:spcPct val="80000"/>
              </a:lnSpc>
            </a:pPr>
            <a:r>
              <a:rPr lang="pt-PT" altLang="pt-PT" sz="2200" b="1" dirty="0" err="1" smtClean="0"/>
              <a:t>Opponents</a:t>
            </a:r>
            <a:r>
              <a:rPr lang="pt-PT" altLang="pt-PT" sz="2200" dirty="0" smtClean="0"/>
              <a:t> </a:t>
            </a:r>
            <a:r>
              <a:rPr lang="pt-PT" altLang="pt-PT" sz="2200" dirty="0" err="1" smtClean="0"/>
              <a:t>have</a:t>
            </a:r>
            <a:r>
              <a:rPr lang="pt-PT" altLang="pt-PT" sz="2200" dirty="0" smtClean="0"/>
              <a:t> </a:t>
            </a:r>
            <a:r>
              <a:rPr lang="pt-PT" altLang="pt-PT" sz="2200" dirty="0" err="1" smtClean="0"/>
              <a:t>both</a:t>
            </a:r>
            <a:r>
              <a:rPr lang="pt-PT" altLang="pt-PT" sz="2200" dirty="0" smtClean="0"/>
              <a:t> a negative general </a:t>
            </a:r>
            <a:r>
              <a:rPr lang="pt-PT" altLang="pt-PT" sz="2200" dirty="0" err="1" smtClean="0"/>
              <a:t>attitude</a:t>
            </a:r>
            <a:r>
              <a:rPr lang="pt-PT" altLang="pt-PT" sz="2200" dirty="0" smtClean="0"/>
              <a:t> </a:t>
            </a:r>
            <a:r>
              <a:rPr lang="pt-PT" altLang="pt-PT" sz="2200" dirty="0" err="1" smtClean="0"/>
              <a:t>towards</a:t>
            </a:r>
            <a:r>
              <a:rPr lang="pt-PT" altLang="pt-PT" sz="2200" dirty="0" smtClean="0"/>
              <a:t> </a:t>
            </a:r>
            <a:r>
              <a:rPr lang="pt-PT" altLang="pt-PT" sz="2200" dirty="0" err="1" smtClean="0"/>
              <a:t>change</a:t>
            </a:r>
            <a:r>
              <a:rPr lang="pt-PT" altLang="pt-PT" sz="2200" dirty="0" smtClean="0"/>
              <a:t> </a:t>
            </a:r>
            <a:r>
              <a:rPr lang="pt-PT" altLang="pt-PT" sz="2200" dirty="0" err="1" smtClean="0"/>
              <a:t>and</a:t>
            </a:r>
            <a:r>
              <a:rPr lang="pt-PT" altLang="pt-PT" sz="2200" dirty="0" smtClean="0"/>
              <a:t> a negative </a:t>
            </a:r>
            <a:r>
              <a:rPr lang="pt-PT" altLang="pt-PT" sz="2200" dirty="0" err="1" smtClean="0"/>
              <a:t>behavior</a:t>
            </a:r>
            <a:r>
              <a:rPr lang="pt-PT" altLang="pt-PT" sz="2200" dirty="0" smtClean="0"/>
              <a:t> </a:t>
            </a:r>
            <a:r>
              <a:rPr lang="pt-PT" altLang="pt-PT" sz="2200" dirty="0" err="1" smtClean="0"/>
              <a:t>towards</a:t>
            </a:r>
            <a:r>
              <a:rPr lang="pt-PT" altLang="pt-PT" sz="2200" dirty="0" smtClean="0"/>
              <a:t> </a:t>
            </a:r>
            <a:r>
              <a:rPr lang="pt-PT" altLang="pt-PT" sz="2200" dirty="0" err="1" smtClean="0"/>
              <a:t>this</a:t>
            </a:r>
            <a:r>
              <a:rPr lang="pt-PT" altLang="pt-PT" sz="2200" dirty="0" smtClean="0"/>
              <a:t> particular </a:t>
            </a:r>
            <a:r>
              <a:rPr lang="pt-PT" altLang="pt-PT" sz="2200" dirty="0" err="1" smtClean="0"/>
              <a:t>personal</a:t>
            </a:r>
            <a:r>
              <a:rPr lang="pt-PT" altLang="pt-PT" sz="2200" dirty="0" smtClean="0"/>
              <a:t> </a:t>
            </a:r>
            <a:r>
              <a:rPr lang="pt-PT" altLang="pt-PT" sz="2200" dirty="0" err="1" smtClean="0"/>
              <a:t>change</a:t>
            </a:r>
            <a:r>
              <a:rPr lang="pt-PT" altLang="pt-PT" sz="2200" dirty="0" smtClean="0"/>
              <a:t>. </a:t>
            </a:r>
            <a:r>
              <a:rPr lang="pt-PT" altLang="pt-PT" sz="2200" dirty="0" err="1" smtClean="0"/>
              <a:t>They</a:t>
            </a:r>
            <a:r>
              <a:rPr lang="pt-PT" altLang="pt-PT" sz="2200" dirty="0" smtClean="0"/>
              <a:t> </a:t>
            </a:r>
            <a:r>
              <a:rPr lang="pt-PT" altLang="pt-PT" sz="2200" dirty="0" err="1" smtClean="0"/>
              <a:t>need</a:t>
            </a:r>
            <a:r>
              <a:rPr lang="pt-PT" altLang="pt-PT" sz="2200" dirty="0" smtClean="0"/>
              <a:t> to </a:t>
            </a:r>
            <a:r>
              <a:rPr lang="pt-PT" altLang="pt-PT" sz="2200" dirty="0" err="1" smtClean="0"/>
              <a:t>be</a:t>
            </a:r>
            <a:r>
              <a:rPr lang="pt-PT" altLang="pt-PT" sz="2200" dirty="0" smtClean="0"/>
              <a:t> </a:t>
            </a:r>
            <a:r>
              <a:rPr lang="pt-PT" altLang="pt-PT" sz="2200" dirty="0" err="1" smtClean="0"/>
              <a:t>controlled</a:t>
            </a:r>
            <a:r>
              <a:rPr lang="pt-PT" altLang="pt-PT" sz="2200" dirty="0" smtClean="0"/>
              <a:t> </a:t>
            </a:r>
            <a:r>
              <a:rPr lang="pt-PT" altLang="pt-PT" sz="2200" dirty="0" err="1" smtClean="0"/>
              <a:t>by</a:t>
            </a:r>
            <a:r>
              <a:rPr lang="pt-PT" altLang="pt-PT" sz="2200" dirty="0" smtClean="0"/>
              <a:t> Management </a:t>
            </a:r>
            <a:r>
              <a:rPr lang="pt-PT" altLang="pt-PT" sz="2200" dirty="0" err="1" smtClean="0"/>
              <a:t>of</a:t>
            </a:r>
            <a:r>
              <a:rPr lang="pt-PT" altLang="pt-PT" sz="2200" dirty="0" smtClean="0"/>
              <a:t> </a:t>
            </a:r>
            <a:r>
              <a:rPr lang="pt-PT" altLang="pt-PT" sz="2200" dirty="0" err="1" smtClean="0"/>
              <a:t>Perceptions</a:t>
            </a:r>
            <a:r>
              <a:rPr lang="pt-PT" altLang="pt-PT" sz="2200" dirty="0" smtClean="0"/>
              <a:t> </a:t>
            </a:r>
            <a:r>
              <a:rPr lang="pt-PT" altLang="pt-PT" sz="2200" dirty="0" err="1" smtClean="0"/>
              <a:t>and</a:t>
            </a:r>
            <a:r>
              <a:rPr lang="pt-PT" altLang="pt-PT" sz="2200" dirty="0" smtClean="0"/>
              <a:t> </a:t>
            </a:r>
            <a:r>
              <a:rPr lang="pt-PT" altLang="pt-PT" sz="2200" dirty="0" err="1" smtClean="0"/>
              <a:t>Beliefs</a:t>
            </a:r>
            <a:r>
              <a:rPr lang="pt-PT" altLang="pt-PT" sz="2200" dirty="0" smtClean="0"/>
              <a:t> to </a:t>
            </a:r>
            <a:r>
              <a:rPr lang="pt-PT" altLang="pt-PT" sz="2200" dirty="0" err="1" smtClean="0"/>
              <a:t>change</a:t>
            </a:r>
            <a:r>
              <a:rPr lang="pt-PT" altLang="pt-PT" sz="2200" dirty="0" smtClean="0"/>
              <a:t> </a:t>
            </a:r>
            <a:r>
              <a:rPr lang="pt-PT" altLang="pt-PT" sz="2200" dirty="0" err="1" smtClean="0"/>
              <a:t>their</a:t>
            </a:r>
            <a:r>
              <a:rPr lang="pt-PT" altLang="pt-PT" sz="2200" dirty="0" smtClean="0"/>
              <a:t> </a:t>
            </a:r>
            <a:r>
              <a:rPr lang="pt-PT" altLang="pt-PT" sz="2200" dirty="0" err="1" smtClean="0"/>
              <a:t>minds</a:t>
            </a:r>
            <a:r>
              <a:rPr lang="pt-PT" altLang="pt-PT" sz="2200" dirty="0" smtClean="0"/>
              <a:t> as </a:t>
            </a:r>
            <a:r>
              <a:rPr lang="pt-PT" altLang="pt-PT" sz="2200" dirty="0" err="1" smtClean="0"/>
              <a:t>far</a:t>
            </a:r>
            <a:r>
              <a:rPr lang="pt-PT" altLang="pt-PT" sz="2200" dirty="0" smtClean="0"/>
              <a:t> as </a:t>
            </a:r>
            <a:r>
              <a:rPr lang="pt-PT" altLang="pt-PT" sz="2200" dirty="0" err="1" smtClean="0"/>
              <a:t>possible</a:t>
            </a:r>
            <a:r>
              <a:rPr lang="pt-PT" altLang="pt-PT" sz="2200" dirty="0" smtClean="0"/>
              <a:t>.</a:t>
            </a:r>
            <a:endParaRPr lang="pt-PT" altLang="pt-PT" sz="2200" b="1" dirty="0" smtClean="0"/>
          </a:p>
          <a:p>
            <a:pPr algn="just" eaLnBrk="1" hangingPunct="1">
              <a:lnSpc>
                <a:spcPct val="80000"/>
              </a:lnSpc>
            </a:pPr>
            <a:r>
              <a:rPr lang="pt-PT" altLang="pt-PT" sz="2200" b="1" dirty="0" err="1" smtClean="0"/>
              <a:t>Promoters</a:t>
            </a:r>
            <a:r>
              <a:rPr lang="pt-PT" altLang="pt-PT" sz="2200" dirty="0" smtClean="0"/>
              <a:t> </a:t>
            </a:r>
            <a:r>
              <a:rPr lang="pt-PT" altLang="pt-PT" sz="2200" dirty="0" err="1" smtClean="0"/>
              <a:t>on</a:t>
            </a:r>
            <a:r>
              <a:rPr lang="pt-PT" altLang="pt-PT" sz="2200" dirty="0" smtClean="0"/>
              <a:t> </a:t>
            </a:r>
            <a:r>
              <a:rPr lang="pt-PT" altLang="pt-PT" sz="2200" dirty="0" err="1" smtClean="0"/>
              <a:t>the</a:t>
            </a:r>
            <a:r>
              <a:rPr lang="pt-PT" altLang="pt-PT" sz="2200" dirty="0" smtClean="0"/>
              <a:t> </a:t>
            </a:r>
            <a:r>
              <a:rPr lang="pt-PT" altLang="pt-PT" sz="2200" dirty="0" err="1" smtClean="0"/>
              <a:t>other</a:t>
            </a:r>
            <a:r>
              <a:rPr lang="pt-PT" altLang="pt-PT" sz="2200" dirty="0" smtClean="0"/>
              <a:t> </a:t>
            </a:r>
            <a:r>
              <a:rPr lang="pt-PT" altLang="pt-PT" sz="2200" dirty="0" err="1" smtClean="0"/>
              <a:t>hand</a:t>
            </a:r>
            <a:r>
              <a:rPr lang="pt-PT" altLang="pt-PT" sz="2200" dirty="0" smtClean="0"/>
              <a:t> </a:t>
            </a:r>
            <a:r>
              <a:rPr lang="pt-PT" altLang="pt-PT" sz="2200" dirty="0" err="1" smtClean="0"/>
              <a:t>have</a:t>
            </a:r>
            <a:r>
              <a:rPr lang="pt-PT" altLang="pt-PT" sz="2200" dirty="0" smtClean="0"/>
              <a:t> </a:t>
            </a:r>
            <a:r>
              <a:rPr lang="pt-PT" altLang="pt-PT" sz="2200" dirty="0" err="1" smtClean="0"/>
              <a:t>both</a:t>
            </a:r>
            <a:r>
              <a:rPr lang="pt-PT" altLang="pt-PT" sz="2200" dirty="0" smtClean="0"/>
              <a:t> a positive </a:t>
            </a:r>
            <a:r>
              <a:rPr lang="pt-PT" altLang="pt-PT" sz="2200" dirty="0" err="1" smtClean="0"/>
              <a:t>generic</a:t>
            </a:r>
            <a:r>
              <a:rPr lang="pt-PT" altLang="pt-PT" sz="2200" dirty="0" smtClean="0"/>
              <a:t> </a:t>
            </a:r>
            <a:r>
              <a:rPr lang="pt-PT" altLang="pt-PT" sz="2200" dirty="0" err="1" smtClean="0"/>
              <a:t>attitude</a:t>
            </a:r>
            <a:r>
              <a:rPr lang="pt-PT" altLang="pt-PT" sz="2200" dirty="0" smtClean="0"/>
              <a:t> </a:t>
            </a:r>
            <a:r>
              <a:rPr lang="pt-PT" altLang="pt-PT" sz="2200" dirty="0" err="1" smtClean="0"/>
              <a:t>towards</a:t>
            </a:r>
            <a:r>
              <a:rPr lang="pt-PT" altLang="pt-PT" sz="2200" dirty="0" smtClean="0"/>
              <a:t> </a:t>
            </a:r>
            <a:r>
              <a:rPr lang="pt-PT" altLang="pt-PT" sz="2200" dirty="0" err="1" smtClean="0"/>
              <a:t>change</a:t>
            </a:r>
            <a:r>
              <a:rPr lang="pt-PT" altLang="pt-PT" sz="2200" dirty="0" smtClean="0"/>
              <a:t> </a:t>
            </a:r>
            <a:r>
              <a:rPr lang="pt-PT" altLang="pt-PT" sz="2200" dirty="0" err="1" smtClean="0"/>
              <a:t>and</a:t>
            </a:r>
            <a:r>
              <a:rPr lang="pt-PT" altLang="pt-PT" sz="2200" dirty="0" smtClean="0"/>
              <a:t> are positive </a:t>
            </a:r>
            <a:r>
              <a:rPr lang="pt-PT" altLang="pt-PT" sz="2200" dirty="0" err="1" smtClean="0"/>
              <a:t>about</a:t>
            </a:r>
            <a:r>
              <a:rPr lang="pt-PT" altLang="pt-PT" sz="2200" dirty="0" smtClean="0"/>
              <a:t> </a:t>
            </a:r>
            <a:r>
              <a:rPr lang="pt-PT" altLang="pt-PT" sz="2200" dirty="0" err="1" smtClean="0"/>
              <a:t>this</a:t>
            </a:r>
            <a:r>
              <a:rPr lang="pt-PT" altLang="pt-PT" sz="2200" dirty="0" smtClean="0"/>
              <a:t> particular </a:t>
            </a:r>
            <a:r>
              <a:rPr lang="pt-PT" altLang="pt-PT" sz="2200" dirty="0" err="1" smtClean="0"/>
              <a:t>change</a:t>
            </a:r>
            <a:r>
              <a:rPr lang="pt-PT" altLang="pt-PT" sz="2200" dirty="0" smtClean="0"/>
              <a:t> for </a:t>
            </a:r>
            <a:r>
              <a:rPr lang="pt-PT" altLang="pt-PT" sz="2200" dirty="0" err="1" smtClean="0"/>
              <a:t>them</a:t>
            </a:r>
            <a:r>
              <a:rPr lang="pt-PT" altLang="pt-PT" sz="2200" dirty="0" smtClean="0"/>
              <a:t> </a:t>
            </a:r>
            <a:r>
              <a:rPr lang="pt-PT" altLang="pt-PT" sz="2200" dirty="0" err="1" smtClean="0"/>
              <a:t>personally</a:t>
            </a:r>
            <a:r>
              <a:rPr lang="pt-PT" altLang="pt-PT" sz="2200" dirty="0" smtClean="0"/>
              <a:t>. </a:t>
            </a:r>
            <a:r>
              <a:rPr lang="pt-PT" altLang="pt-PT" sz="2200" dirty="0" err="1" smtClean="0"/>
              <a:t>They</a:t>
            </a:r>
            <a:r>
              <a:rPr lang="pt-PT" altLang="pt-PT" sz="2200" dirty="0" smtClean="0"/>
              <a:t> take </a:t>
            </a:r>
            <a:r>
              <a:rPr lang="pt-PT" altLang="pt-PT" sz="2200" dirty="0" err="1" smtClean="0"/>
              <a:t>advantage</a:t>
            </a:r>
            <a:r>
              <a:rPr lang="pt-PT" altLang="pt-PT" sz="2200" dirty="0" smtClean="0"/>
              <a:t> </a:t>
            </a:r>
            <a:r>
              <a:rPr lang="pt-PT" altLang="pt-PT" sz="2200" dirty="0" err="1" smtClean="0"/>
              <a:t>of</a:t>
            </a:r>
            <a:r>
              <a:rPr lang="pt-PT" altLang="pt-PT" sz="2200" dirty="0" smtClean="0"/>
              <a:t> </a:t>
            </a:r>
            <a:r>
              <a:rPr lang="pt-PT" altLang="pt-PT" sz="2200" dirty="0" err="1" smtClean="0"/>
              <a:t>the</a:t>
            </a:r>
            <a:r>
              <a:rPr lang="pt-PT" altLang="pt-PT" sz="2200" dirty="0" smtClean="0"/>
              <a:t> </a:t>
            </a:r>
            <a:r>
              <a:rPr lang="pt-PT" altLang="pt-PT" sz="2200" dirty="0" err="1" smtClean="0"/>
              <a:t>change</a:t>
            </a:r>
            <a:r>
              <a:rPr lang="pt-PT" altLang="pt-PT" sz="2200" dirty="0" smtClean="0"/>
              <a:t> </a:t>
            </a:r>
            <a:r>
              <a:rPr lang="pt-PT" altLang="pt-PT" sz="2200" dirty="0" err="1" smtClean="0"/>
              <a:t>and</a:t>
            </a:r>
            <a:r>
              <a:rPr lang="pt-PT" altLang="pt-PT" sz="2200" dirty="0" smtClean="0"/>
              <a:t> </a:t>
            </a:r>
            <a:r>
              <a:rPr lang="pt-PT" altLang="pt-PT" sz="2200" dirty="0" err="1" smtClean="0"/>
              <a:t>will</a:t>
            </a:r>
            <a:r>
              <a:rPr lang="pt-PT" altLang="pt-PT" sz="2200" dirty="0" smtClean="0"/>
              <a:t> </a:t>
            </a:r>
            <a:r>
              <a:rPr lang="pt-PT" altLang="pt-PT" sz="2200" dirty="0" err="1" smtClean="0"/>
              <a:t>therefore</a:t>
            </a:r>
            <a:r>
              <a:rPr lang="pt-PT" altLang="pt-PT" sz="2200" dirty="0" smtClean="0"/>
              <a:t> </a:t>
            </a:r>
            <a:r>
              <a:rPr lang="pt-PT" altLang="pt-PT" sz="2200" dirty="0" err="1" smtClean="0"/>
              <a:t>support</a:t>
            </a:r>
            <a:r>
              <a:rPr lang="pt-PT" altLang="pt-PT" sz="2200" dirty="0" smtClean="0"/>
              <a:t> </a:t>
            </a:r>
            <a:r>
              <a:rPr lang="pt-PT" altLang="pt-PT" sz="2200" dirty="0" err="1" smtClean="0"/>
              <a:t>it</a:t>
            </a:r>
            <a:r>
              <a:rPr lang="pt-PT" altLang="pt-PT" sz="2200" dirty="0" smtClean="0"/>
              <a:t>.</a:t>
            </a:r>
            <a:endParaRPr lang="pt-PT" altLang="pt-PT" sz="2200" b="1" dirty="0" smtClean="0"/>
          </a:p>
          <a:p>
            <a:pPr algn="just" eaLnBrk="1" hangingPunct="1">
              <a:lnSpc>
                <a:spcPct val="80000"/>
              </a:lnSpc>
            </a:pPr>
            <a:r>
              <a:rPr lang="pt-PT" altLang="pt-PT" sz="2200" b="1" dirty="0" err="1" smtClean="0"/>
              <a:t>Hidden</a:t>
            </a:r>
            <a:r>
              <a:rPr lang="pt-PT" altLang="pt-PT" sz="2200" b="1" dirty="0" smtClean="0"/>
              <a:t> </a:t>
            </a:r>
            <a:r>
              <a:rPr lang="pt-PT" altLang="pt-PT" sz="2200" b="1" dirty="0" err="1" smtClean="0"/>
              <a:t>Opponents</a:t>
            </a:r>
            <a:r>
              <a:rPr lang="pt-PT" altLang="pt-PT" sz="2200" dirty="0" smtClean="0"/>
              <a:t> </a:t>
            </a:r>
            <a:r>
              <a:rPr lang="pt-PT" altLang="pt-PT" sz="2200" dirty="0" err="1" smtClean="0"/>
              <a:t>have</a:t>
            </a:r>
            <a:r>
              <a:rPr lang="pt-PT" altLang="pt-PT" sz="2200" dirty="0" smtClean="0"/>
              <a:t> a negative </a:t>
            </a:r>
            <a:r>
              <a:rPr lang="pt-PT" altLang="pt-PT" sz="2200" dirty="0" err="1" smtClean="0"/>
              <a:t>generic</a:t>
            </a:r>
            <a:r>
              <a:rPr lang="pt-PT" altLang="pt-PT" sz="2200" dirty="0" smtClean="0"/>
              <a:t> </a:t>
            </a:r>
            <a:r>
              <a:rPr lang="pt-PT" altLang="pt-PT" sz="2200" dirty="0" err="1" smtClean="0"/>
              <a:t>attitude</a:t>
            </a:r>
            <a:r>
              <a:rPr lang="pt-PT" altLang="pt-PT" sz="2200" dirty="0" smtClean="0"/>
              <a:t> </a:t>
            </a:r>
            <a:r>
              <a:rPr lang="pt-PT" altLang="pt-PT" sz="2200" dirty="0" err="1" smtClean="0"/>
              <a:t>towards</a:t>
            </a:r>
            <a:r>
              <a:rPr lang="pt-PT" altLang="pt-PT" sz="2200" dirty="0" smtClean="0"/>
              <a:t> </a:t>
            </a:r>
            <a:r>
              <a:rPr lang="pt-PT" altLang="pt-PT" sz="2200" dirty="0" err="1" smtClean="0"/>
              <a:t>change</a:t>
            </a:r>
            <a:r>
              <a:rPr lang="pt-PT" altLang="pt-PT" sz="2200" dirty="0" smtClean="0"/>
              <a:t> </a:t>
            </a:r>
            <a:r>
              <a:rPr lang="pt-PT" altLang="pt-PT" sz="2200" dirty="0" err="1" smtClean="0"/>
              <a:t>although</a:t>
            </a:r>
            <a:r>
              <a:rPr lang="pt-PT" altLang="pt-PT" sz="2200" dirty="0" smtClean="0"/>
              <a:t> </a:t>
            </a:r>
            <a:r>
              <a:rPr lang="pt-PT" altLang="pt-PT" sz="2200" dirty="0" err="1" smtClean="0"/>
              <a:t>they</a:t>
            </a:r>
            <a:r>
              <a:rPr lang="pt-PT" altLang="pt-PT" sz="2200" dirty="0" smtClean="0"/>
              <a:t> </a:t>
            </a:r>
            <a:r>
              <a:rPr lang="pt-PT" altLang="pt-PT" sz="2200" dirty="0" err="1" smtClean="0"/>
              <a:t>seem</a:t>
            </a:r>
            <a:r>
              <a:rPr lang="pt-PT" altLang="pt-PT" sz="2200" dirty="0" smtClean="0"/>
              <a:t> to </a:t>
            </a:r>
            <a:r>
              <a:rPr lang="pt-PT" altLang="pt-PT" sz="2200" dirty="0" err="1" smtClean="0"/>
              <a:t>be</a:t>
            </a:r>
            <a:r>
              <a:rPr lang="pt-PT" altLang="pt-PT" sz="2200" dirty="0" smtClean="0"/>
              <a:t> </a:t>
            </a:r>
            <a:r>
              <a:rPr lang="pt-PT" altLang="pt-PT" sz="2200" dirty="0" err="1" smtClean="0"/>
              <a:t>supporting</a:t>
            </a:r>
            <a:r>
              <a:rPr lang="pt-PT" altLang="pt-PT" sz="2200" dirty="0" smtClean="0"/>
              <a:t> </a:t>
            </a:r>
            <a:r>
              <a:rPr lang="pt-PT" altLang="pt-PT" sz="2200" dirty="0" err="1" smtClean="0"/>
              <a:t>the</a:t>
            </a:r>
            <a:r>
              <a:rPr lang="pt-PT" altLang="pt-PT" sz="2200" dirty="0" smtClean="0"/>
              <a:t> </a:t>
            </a:r>
            <a:r>
              <a:rPr lang="pt-PT" altLang="pt-PT" sz="2200" dirty="0" err="1" smtClean="0"/>
              <a:t>change</a:t>
            </a:r>
            <a:r>
              <a:rPr lang="pt-PT" altLang="pt-PT" sz="2200" dirty="0" smtClean="0"/>
              <a:t> </a:t>
            </a:r>
            <a:r>
              <a:rPr lang="pt-PT" altLang="pt-PT" sz="2200" dirty="0" err="1" smtClean="0"/>
              <a:t>on</a:t>
            </a:r>
            <a:r>
              <a:rPr lang="pt-PT" altLang="pt-PT" sz="2200" dirty="0" smtClean="0"/>
              <a:t> a superficial </a:t>
            </a:r>
            <a:r>
              <a:rPr lang="pt-PT" altLang="pt-PT" sz="2200" dirty="0" err="1" smtClean="0"/>
              <a:t>level</a:t>
            </a:r>
            <a:r>
              <a:rPr lang="pt-PT" altLang="pt-PT" sz="2200" dirty="0" smtClean="0"/>
              <a:t> ("</a:t>
            </a:r>
            <a:r>
              <a:rPr lang="pt-PT" altLang="pt-PT" sz="2200" dirty="0" err="1" smtClean="0"/>
              <a:t>Opportunists</a:t>
            </a:r>
            <a:r>
              <a:rPr lang="pt-PT" altLang="pt-PT" sz="2200" dirty="0" smtClean="0"/>
              <a:t>"). </a:t>
            </a:r>
            <a:r>
              <a:rPr lang="pt-PT" altLang="pt-PT" sz="2200" dirty="0" err="1" smtClean="0"/>
              <a:t>Here</a:t>
            </a:r>
            <a:r>
              <a:rPr lang="pt-PT" altLang="pt-PT" sz="2200" dirty="0" smtClean="0"/>
              <a:t> Management  </a:t>
            </a:r>
            <a:r>
              <a:rPr lang="pt-PT" altLang="pt-PT" sz="2200" dirty="0" err="1" smtClean="0"/>
              <a:t>of</a:t>
            </a:r>
            <a:r>
              <a:rPr lang="pt-PT" altLang="pt-PT" sz="2200" dirty="0" smtClean="0"/>
              <a:t> </a:t>
            </a:r>
            <a:r>
              <a:rPr lang="pt-PT" altLang="pt-PT" sz="2200" dirty="0" err="1" smtClean="0"/>
              <a:t>Perceptions</a:t>
            </a:r>
            <a:r>
              <a:rPr lang="pt-PT" altLang="pt-PT" sz="2200" dirty="0" smtClean="0"/>
              <a:t> </a:t>
            </a:r>
            <a:r>
              <a:rPr lang="pt-PT" altLang="pt-PT" sz="2200" dirty="0" err="1" smtClean="0"/>
              <a:t>and</a:t>
            </a:r>
            <a:r>
              <a:rPr lang="pt-PT" altLang="pt-PT" sz="2200" dirty="0" smtClean="0"/>
              <a:t> </a:t>
            </a:r>
            <a:r>
              <a:rPr lang="pt-PT" altLang="pt-PT" sz="2200" dirty="0" err="1" smtClean="0"/>
              <a:t>Beliefs</a:t>
            </a:r>
            <a:r>
              <a:rPr lang="pt-PT" altLang="pt-PT" sz="2200" dirty="0" smtClean="0"/>
              <a:t> </a:t>
            </a:r>
            <a:r>
              <a:rPr lang="pt-PT" altLang="pt-PT" sz="2200" dirty="0" err="1" smtClean="0"/>
              <a:t>supported</a:t>
            </a:r>
            <a:r>
              <a:rPr lang="pt-PT" altLang="pt-PT" sz="2200" dirty="0" smtClean="0"/>
              <a:t> </a:t>
            </a:r>
            <a:r>
              <a:rPr lang="pt-PT" altLang="pt-PT" sz="2200" dirty="0" err="1" smtClean="0"/>
              <a:t>by</a:t>
            </a:r>
            <a:r>
              <a:rPr lang="pt-PT" altLang="pt-PT" sz="2200" dirty="0" smtClean="0"/>
              <a:t> </a:t>
            </a:r>
            <a:r>
              <a:rPr lang="pt-PT" altLang="pt-PT" sz="2200" dirty="0" err="1" smtClean="0"/>
              <a:t>information</a:t>
            </a:r>
            <a:r>
              <a:rPr lang="pt-PT" altLang="pt-PT" sz="2200" dirty="0" smtClean="0"/>
              <a:t> (</a:t>
            </a:r>
            <a:r>
              <a:rPr lang="pt-PT" altLang="pt-PT" sz="2200" dirty="0" err="1" smtClean="0"/>
              <a:t>Issue</a:t>
            </a:r>
            <a:r>
              <a:rPr lang="pt-PT" altLang="pt-PT" sz="2200" dirty="0" smtClean="0"/>
              <a:t> management ) </a:t>
            </a:r>
            <a:r>
              <a:rPr lang="pt-PT" altLang="pt-PT" sz="2200" dirty="0" err="1" smtClean="0"/>
              <a:t>is</a:t>
            </a:r>
            <a:r>
              <a:rPr lang="pt-PT" altLang="pt-PT" sz="2200" dirty="0" smtClean="0"/>
              <a:t> </a:t>
            </a:r>
            <a:r>
              <a:rPr lang="pt-PT" altLang="pt-PT" sz="2200" dirty="0" err="1" smtClean="0"/>
              <a:t>needed</a:t>
            </a:r>
            <a:r>
              <a:rPr lang="pt-PT" altLang="pt-PT" sz="2200" dirty="0" smtClean="0"/>
              <a:t> to </a:t>
            </a:r>
            <a:r>
              <a:rPr lang="pt-PT" altLang="pt-PT" sz="2200" dirty="0" err="1" smtClean="0"/>
              <a:t>change</a:t>
            </a:r>
            <a:r>
              <a:rPr lang="pt-PT" altLang="pt-PT" sz="2200" dirty="0" smtClean="0"/>
              <a:t> </a:t>
            </a:r>
            <a:r>
              <a:rPr lang="pt-PT" altLang="pt-PT" sz="2200" dirty="0" err="1" smtClean="0"/>
              <a:t>their</a:t>
            </a:r>
            <a:r>
              <a:rPr lang="pt-PT" altLang="pt-PT" sz="2200" dirty="0" smtClean="0"/>
              <a:t> </a:t>
            </a:r>
            <a:r>
              <a:rPr lang="pt-PT" altLang="pt-PT" sz="2200" dirty="0" err="1" smtClean="0"/>
              <a:t>attitude</a:t>
            </a:r>
            <a:r>
              <a:rPr lang="pt-PT" altLang="pt-PT" sz="2200" dirty="0" smtClean="0"/>
              <a:t>.</a:t>
            </a:r>
            <a:endParaRPr lang="pt-PT" altLang="pt-PT" sz="2200" b="1"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Autofit/>
          </a:bodyPr>
          <a:lstStyle/>
          <a:p>
            <a:pPr algn="ctr" eaLnBrk="1" hangingPunct="1">
              <a:defRPr/>
            </a:pPr>
            <a:r>
              <a:rPr lang="pt-PT" sz="5400" b="1" dirty="0" smtClean="0"/>
              <a:t>7 S </a:t>
            </a:r>
            <a:r>
              <a:rPr lang="pt-PT" sz="5400" b="1" dirty="0" err="1" smtClean="0"/>
              <a:t>FRAMEWORK’s</a:t>
            </a:r>
            <a:r>
              <a:rPr lang="pt-PT" sz="5400" b="1" dirty="0" smtClean="0"/>
              <a:t> STRENGTHS</a:t>
            </a:r>
          </a:p>
        </p:txBody>
      </p:sp>
      <p:sp>
        <p:nvSpPr>
          <p:cNvPr id="14339" name="Rectangle 3"/>
          <p:cNvSpPr>
            <a:spLocks noGrp="1" noChangeArrowheads="1"/>
          </p:cNvSpPr>
          <p:nvPr>
            <p:ph idx="1"/>
          </p:nvPr>
        </p:nvSpPr>
        <p:spPr/>
        <p:txBody>
          <a:bodyPr/>
          <a:lstStyle/>
          <a:p>
            <a:pPr eaLnBrk="1" hangingPunct="1">
              <a:lnSpc>
                <a:spcPct val="90000"/>
              </a:lnSpc>
            </a:pPr>
            <a:endParaRPr lang="en-GB" altLang="pt-PT" dirty="0" smtClean="0"/>
          </a:p>
          <a:p>
            <a:pPr eaLnBrk="1" hangingPunct="1">
              <a:lnSpc>
                <a:spcPct val="90000"/>
              </a:lnSpc>
            </a:pPr>
            <a:r>
              <a:rPr lang="en-GB" altLang="pt-PT" sz="2800" dirty="0" smtClean="0"/>
              <a:t>Diagnostic tool for understanding organizations that are ineffective.</a:t>
            </a:r>
          </a:p>
          <a:p>
            <a:pPr eaLnBrk="1" hangingPunct="1">
              <a:lnSpc>
                <a:spcPct val="90000"/>
              </a:lnSpc>
            </a:pPr>
            <a:r>
              <a:rPr lang="en-GB" altLang="pt-PT" sz="2800" dirty="0" smtClean="0"/>
              <a:t>Guides organizational change.</a:t>
            </a:r>
          </a:p>
          <a:p>
            <a:pPr eaLnBrk="1" hangingPunct="1">
              <a:lnSpc>
                <a:spcPct val="90000"/>
              </a:lnSpc>
            </a:pPr>
            <a:r>
              <a:rPr lang="en-GB" altLang="pt-PT" sz="2800" dirty="0" smtClean="0"/>
              <a:t>Combines rational and hard elements with emotional and soft elements. </a:t>
            </a:r>
          </a:p>
          <a:p>
            <a:pPr eaLnBrk="1" hangingPunct="1">
              <a:lnSpc>
                <a:spcPct val="90000"/>
              </a:lnSpc>
            </a:pPr>
            <a:r>
              <a:rPr lang="en-GB" altLang="pt-PT" sz="2800" dirty="0" smtClean="0"/>
              <a:t>Managers must act on all </a:t>
            </a:r>
            <a:r>
              <a:rPr lang="en-GB" altLang="pt-PT" sz="2800" dirty="0" err="1" smtClean="0"/>
              <a:t>Ss</a:t>
            </a:r>
            <a:r>
              <a:rPr lang="en-GB" altLang="pt-PT" sz="2800" dirty="0" smtClean="0"/>
              <a:t> in parallel and all </a:t>
            </a:r>
            <a:r>
              <a:rPr lang="en-GB" altLang="pt-PT" sz="2800" dirty="0" err="1" smtClean="0"/>
              <a:t>Ss</a:t>
            </a:r>
            <a:r>
              <a:rPr lang="en-GB" altLang="pt-PT" sz="2800" dirty="0" smtClean="0"/>
              <a:t> are interrelated.</a:t>
            </a:r>
            <a:endParaRPr lang="pt-PT" altLang="pt-PT" sz="2800" dirty="0" smtClean="0"/>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Grp="1" noChangeArrowheads="1"/>
          </p:cNvSpPr>
          <p:nvPr>
            <p:ph type="title"/>
          </p:nvPr>
        </p:nvSpPr>
        <p:spPr/>
        <p:txBody>
          <a:bodyPr>
            <a:noAutofit/>
          </a:bodyPr>
          <a:lstStyle/>
          <a:p>
            <a:pPr algn="ctr" eaLnBrk="1" hangingPunct="1">
              <a:defRPr/>
            </a:pPr>
            <a:r>
              <a:rPr lang="pt-PT" altLang="ja-JP" sz="5400" b="1" dirty="0" err="1" smtClean="0">
                <a:ea typeface="ＭＳ Ｐゴシック" charset="-128"/>
              </a:rPr>
              <a:t>Wilfried</a:t>
            </a:r>
            <a:r>
              <a:rPr lang="pt-PT" altLang="ja-JP" sz="5400" b="1" dirty="0" smtClean="0">
                <a:ea typeface="ＭＳ Ｐゴシック" charset="-128"/>
              </a:rPr>
              <a:t> </a:t>
            </a:r>
            <a:r>
              <a:rPr lang="pt-PT" altLang="ja-JP" sz="5400" b="1" dirty="0" err="1" smtClean="0">
                <a:ea typeface="ＭＳ Ｐゴシック" charset="-128"/>
              </a:rPr>
              <a:t>Krüger’s</a:t>
            </a:r>
            <a:r>
              <a:rPr lang="pt-PT" altLang="ja-JP" sz="5400" b="1" dirty="0" smtClean="0">
                <a:ea typeface="ＭＳ Ｐゴシック" charset="-128"/>
              </a:rPr>
              <a:t> </a:t>
            </a:r>
            <a:r>
              <a:rPr lang="pt-PT" altLang="ja-JP" sz="5400" b="1" dirty="0" err="1" smtClean="0">
                <a:ea typeface="ＭＳ Ｐゴシック" charset="-128"/>
              </a:rPr>
              <a:t>Change</a:t>
            </a:r>
            <a:r>
              <a:rPr lang="pt-PT" altLang="ja-JP" sz="5400" b="1" dirty="0" smtClean="0">
                <a:ea typeface="ＭＳ Ｐゴシック" charset="-128"/>
              </a:rPr>
              <a:t> Management Iceberg</a:t>
            </a:r>
            <a:endParaRPr lang="pt-PT" sz="5400" b="1" dirty="0" smtClean="0">
              <a:ea typeface="ＭＳ Ｐゴシック" charset="-128"/>
            </a:endParaRPr>
          </a:p>
        </p:txBody>
      </p:sp>
      <p:sp>
        <p:nvSpPr>
          <p:cNvPr id="49155" name="Rectangle 3"/>
          <p:cNvSpPr>
            <a:spLocks noGrp="1" noChangeArrowheads="1"/>
          </p:cNvSpPr>
          <p:nvPr>
            <p:ph idx="1"/>
          </p:nvPr>
        </p:nvSpPr>
        <p:spPr/>
        <p:txBody>
          <a:bodyPr>
            <a:normAutofit/>
          </a:bodyPr>
          <a:lstStyle/>
          <a:p>
            <a:pPr algn="just" eaLnBrk="1" hangingPunct="1">
              <a:lnSpc>
                <a:spcPct val="80000"/>
              </a:lnSpc>
            </a:pPr>
            <a:r>
              <a:rPr lang="pt-PT" altLang="pt-PT" sz="2200" b="1" dirty="0" err="1" smtClean="0"/>
              <a:t>Potential</a:t>
            </a:r>
            <a:r>
              <a:rPr lang="pt-PT" altLang="pt-PT" sz="2200" b="1" dirty="0" smtClean="0"/>
              <a:t> </a:t>
            </a:r>
            <a:r>
              <a:rPr lang="pt-PT" altLang="pt-PT" sz="2200" b="1" dirty="0" err="1" smtClean="0"/>
              <a:t>Promoters</a:t>
            </a:r>
            <a:r>
              <a:rPr lang="pt-PT" altLang="pt-PT" sz="2200" dirty="0" smtClean="0"/>
              <a:t> </a:t>
            </a:r>
            <a:r>
              <a:rPr lang="pt-PT" altLang="pt-PT" sz="2200" dirty="0" err="1" smtClean="0"/>
              <a:t>have</a:t>
            </a:r>
            <a:r>
              <a:rPr lang="pt-PT" altLang="pt-PT" sz="2200" dirty="0" smtClean="0"/>
              <a:t> a </a:t>
            </a:r>
            <a:r>
              <a:rPr lang="pt-PT" altLang="pt-PT" sz="2200" dirty="0" err="1" smtClean="0"/>
              <a:t>generic</a:t>
            </a:r>
            <a:r>
              <a:rPr lang="pt-PT" altLang="pt-PT" sz="2200" dirty="0" smtClean="0"/>
              <a:t> positive </a:t>
            </a:r>
            <a:r>
              <a:rPr lang="pt-PT" altLang="pt-PT" sz="2200" dirty="0" err="1" smtClean="0"/>
              <a:t>attitude</a:t>
            </a:r>
            <a:r>
              <a:rPr lang="pt-PT" altLang="pt-PT" sz="2200" dirty="0" smtClean="0"/>
              <a:t> </a:t>
            </a:r>
            <a:r>
              <a:rPr lang="pt-PT" altLang="pt-PT" sz="2200" dirty="0" err="1" smtClean="0"/>
              <a:t>towards</a:t>
            </a:r>
            <a:r>
              <a:rPr lang="pt-PT" altLang="pt-PT" sz="2200" dirty="0" smtClean="0"/>
              <a:t> </a:t>
            </a:r>
            <a:r>
              <a:rPr lang="pt-PT" altLang="pt-PT" sz="2200" dirty="0" err="1" smtClean="0"/>
              <a:t>change</a:t>
            </a:r>
            <a:r>
              <a:rPr lang="pt-PT" altLang="pt-PT" sz="2200" dirty="0" smtClean="0"/>
              <a:t>, </a:t>
            </a:r>
            <a:r>
              <a:rPr lang="pt-PT" altLang="pt-PT" sz="2200" dirty="0" err="1" smtClean="0"/>
              <a:t>however</a:t>
            </a:r>
            <a:r>
              <a:rPr lang="pt-PT" altLang="pt-PT" sz="2200" dirty="0" smtClean="0"/>
              <a:t> for </a:t>
            </a:r>
            <a:r>
              <a:rPr lang="pt-PT" altLang="pt-PT" sz="2200" dirty="0" err="1" smtClean="0"/>
              <a:t>certain</a:t>
            </a:r>
            <a:r>
              <a:rPr lang="pt-PT" altLang="pt-PT" sz="2200" dirty="0" smtClean="0"/>
              <a:t> </a:t>
            </a:r>
            <a:r>
              <a:rPr lang="pt-PT" altLang="pt-PT" sz="2200" dirty="0" err="1" smtClean="0"/>
              <a:t>reasons</a:t>
            </a:r>
            <a:r>
              <a:rPr lang="pt-PT" altLang="pt-PT" sz="2200" dirty="0" smtClean="0"/>
              <a:t> </a:t>
            </a:r>
            <a:r>
              <a:rPr lang="pt-PT" altLang="pt-PT" sz="2200" dirty="0" err="1" smtClean="0"/>
              <a:t>they</a:t>
            </a:r>
            <a:r>
              <a:rPr lang="pt-PT" altLang="pt-PT" sz="2200" dirty="0" smtClean="0"/>
              <a:t> are </a:t>
            </a:r>
            <a:r>
              <a:rPr lang="pt-PT" altLang="pt-PT" sz="2200" dirty="0" err="1" smtClean="0"/>
              <a:t>not</a:t>
            </a:r>
            <a:r>
              <a:rPr lang="pt-PT" altLang="pt-PT" sz="2200" dirty="0" smtClean="0"/>
              <a:t> </a:t>
            </a:r>
            <a:r>
              <a:rPr lang="pt-PT" altLang="pt-PT" sz="2200" dirty="0" err="1" smtClean="0"/>
              <a:t>convinced</a:t>
            </a:r>
            <a:r>
              <a:rPr lang="pt-PT" altLang="pt-PT" sz="2200" dirty="0" smtClean="0"/>
              <a:t> (</a:t>
            </a:r>
            <a:r>
              <a:rPr lang="pt-PT" altLang="pt-PT" sz="2200" dirty="0" err="1" smtClean="0"/>
              <a:t>yet</a:t>
            </a:r>
            <a:r>
              <a:rPr lang="pt-PT" altLang="pt-PT" sz="2200" dirty="0" smtClean="0"/>
              <a:t>) </a:t>
            </a:r>
            <a:r>
              <a:rPr lang="pt-PT" altLang="pt-PT" sz="2200" dirty="0" err="1" smtClean="0"/>
              <a:t>about</a:t>
            </a:r>
            <a:r>
              <a:rPr lang="pt-PT" altLang="pt-PT" sz="2200" dirty="0" smtClean="0"/>
              <a:t> </a:t>
            </a:r>
            <a:r>
              <a:rPr lang="pt-PT" altLang="pt-PT" sz="2200" dirty="0" err="1" smtClean="0"/>
              <a:t>this</a:t>
            </a:r>
            <a:r>
              <a:rPr lang="pt-PT" altLang="pt-PT" sz="2200" dirty="0" smtClean="0"/>
              <a:t> particular </a:t>
            </a:r>
            <a:r>
              <a:rPr lang="pt-PT" altLang="pt-PT" sz="2200" dirty="0" err="1" smtClean="0"/>
              <a:t>change</a:t>
            </a:r>
            <a:r>
              <a:rPr lang="pt-PT" altLang="pt-PT" sz="2200" dirty="0" smtClean="0"/>
              <a:t>. </a:t>
            </a:r>
            <a:r>
              <a:rPr lang="pt-PT" altLang="pt-PT" sz="2200" dirty="0" err="1" smtClean="0"/>
              <a:t>Power</a:t>
            </a:r>
            <a:r>
              <a:rPr lang="pt-PT" altLang="pt-PT" sz="2200" dirty="0" smtClean="0"/>
              <a:t> </a:t>
            </a:r>
            <a:r>
              <a:rPr lang="pt-PT" altLang="pt-PT" sz="2200" dirty="0" err="1" smtClean="0"/>
              <a:t>and</a:t>
            </a:r>
            <a:r>
              <a:rPr lang="pt-PT" altLang="pt-PT" sz="2200" dirty="0" smtClean="0"/>
              <a:t> </a:t>
            </a:r>
            <a:r>
              <a:rPr lang="pt-PT" altLang="pt-PT" sz="2200" dirty="0" err="1" smtClean="0"/>
              <a:t>Politics</a:t>
            </a:r>
            <a:r>
              <a:rPr lang="pt-PT" altLang="pt-PT" sz="2200" dirty="0" smtClean="0"/>
              <a:t> management </a:t>
            </a:r>
            <a:r>
              <a:rPr lang="pt-PT" altLang="pt-PT" sz="2200" dirty="0" err="1" smtClean="0"/>
              <a:t>seems</a:t>
            </a:r>
            <a:r>
              <a:rPr lang="pt-PT" altLang="pt-PT" sz="2200" dirty="0" smtClean="0"/>
              <a:t> to </a:t>
            </a:r>
            <a:r>
              <a:rPr lang="pt-PT" altLang="pt-PT" sz="2200" dirty="0" err="1" smtClean="0"/>
              <a:t>be</a:t>
            </a:r>
            <a:r>
              <a:rPr lang="pt-PT" altLang="pt-PT" sz="2200" dirty="0" smtClean="0"/>
              <a:t> </a:t>
            </a:r>
            <a:r>
              <a:rPr lang="pt-PT" altLang="pt-PT" sz="2200" dirty="0" err="1" smtClean="0"/>
              <a:t>appropriate</a:t>
            </a:r>
            <a:r>
              <a:rPr lang="pt-PT" altLang="pt-PT" sz="2200" dirty="0" smtClean="0"/>
              <a:t> in </a:t>
            </a:r>
            <a:r>
              <a:rPr lang="pt-PT" altLang="pt-PT" sz="2200" dirty="0" err="1" smtClean="0"/>
              <a:t>this</a:t>
            </a:r>
            <a:r>
              <a:rPr lang="pt-PT" altLang="pt-PT" sz="2200" dirty="0" smtClean="0"/>
              <a:t> case.</a:t>
            </a:r>
            <a:endParaRPr lang="pt-PT" altLang="pt-PT" sz="2200" b="1" dirty="0" smtClean="0"/>
          </a:p>
          <a:p>
            <a:pPr algn="just" eaLnBrk="1" hangingPunct="1">
              <a:lnSpc>
                <a:spcPct val="80000"/>
              </a:lnSpc>
            </a:pPr>
            <a:r>
              <a:rPr lang="pt-PT" altLang="pt-PT" sz="2200" b="1" dirty="0" err="1" smtClean="0"/>
              <a:t>Dealing</a:t>
            </a:r>
            <a:r>
              <a:rPr lang="pt-PT" altLang="pt-PT" sz="2200" b="1" dirty="0" smtClean="0"/>
              <a:t> </a:t>
            </a:r>
            <a:r>
              <a:rPr lang="pt-PT" altLang="pt-PT" sz="2200" b="1" dirty="0" err="1" smtClean="0"/>
              <a:t>with</a:t>
            </a:r>
            <a:r>
              <a:rPr lang="pt-PT" altLang="pt-PT" sz="2200" b="1" dirty="0" smtClean="0"/>
              <a:t> </a:t>
            </a:r>
            <a:r>
              <a:rPr lang="pt-PT" altLang="pt-PT" sz="2200" b="1" dirty="0" err="1" smtClean="0"/>
              <a:t>Change</a:t>
            </a:r>
            <a:endParaRPr lang="pt-PT" altLang="pt-PT" sz="2200" b="1" dirty="0" smtClean="0"/>
          </a:p>
          <a:p>
            <a:pPr algn="just" eaLnBrk="1" hangingPunct="1">
              <a:lnSpc>
                <a:spcPct val="80000"/>
              </a:lnSpc>
            </a:pPr>
            <a:r>
              <a:rPr lang="pt-PT" altLang="ja-JP" sz="2200" dirty="0" err="1" smtClean="0">
                <a:ea typeface="ＭＳ Ｐゴシック" panose="020B0600070205080204" pitchFamily="34" charset="-128"/>
              </a:rPr>
              <a:t>Krüger</a:t>
            </a:r>
            <a:r>
              <a:rPr lang="pt-PT" altLang="ja-JP" sz="2200" dirty="0" smtClean="0">
                <a:ea typeface="ＭＳ Ｐゴシック" panose="020B0600070205080204" pitchFamily="34" charset="-128"/>
              </a:rPr>
              <a:t> </a:t>
            </a:r>
            <a:r>
              <a:rPr lang="pt-PT" altLang="ja-JP" sz="2200" dirty="0" err="1" smtClean="0">
                <a:ea typeface="ＭＳ Ｐゴシック" panose="020B0600070205080204" pitchFamily="34" charset="-128"/>
              </a:rPr>
              <a:t>says</a:t>
            </a:r>
            <a:r>
              <a:rPr lang="pt-PT" altLang="ja-JP" sz="2200" dirty="0" smtClean="0">
                <a:ea typeface="ＭＳ Ｐゴシック" panose="020B0600070205080204" pitchFamily="34" charset="-128"/>
              </a:rPr>
              <a:t> </a:t>
            </a:r>
            <a:r>
              <a:rPr lang="pt-PT" altLang="ja-JP" sz="2200" dirty="0" err="1" smtClean="0">
                <a:ea typeface="ＭＳ Ｐゴシック" panose="020B0600070205080204" pitchFamily="34" charset="-128"/>
              </a:rPr>
              <a:t>the</a:t>
            </a:r>
            <a:r>
              <a:rPr lang="pt-PT" altLang="ja-JP" sz="2200" dirty="0" smtClean="0">
                <a:ea typeface="ＭＳ Ｐゴシック" panose="020B0600070205080204" pitchFamily="34" charset="-128"/>
              </a:rPr>
              <a:t> general management </a:t>
            </a:r>
            <a:r>
              <a:rPr lang="pt-PT" altLang="ja-JP" sz="2200" dirty="0" err="1" smtClean="0">
                <a:ea typeface="ＭＳ Ｐゴシック" panose="020B0600070205080204" pitchFamily="34" charset="-128"/>
              </a:rPr>
              <a:t>has</a:t>
            </a:r>
            <a:r>
              <a:rPr lang="pt-PT" altLang="ja-JP" sz="2200" dirty="0" smtClean="0">
                <a:ea typeface="ＭＳ Ｐゴシック" panose="020B0600070205080204" pitchFamily="34" charset="-128"/>
              </a:rPr>
              <a:t> a </a:t>
            </a:r>
            <a:r>
              <a:rPr lang="pt-PT" altLang="ja-JP" sz="2200" dirty="0" err="1" smtClean="0">
                <a:ea typeface="ＭＳ Ｐゴシック" panose="020B0600070205080204" pitchFamily="34" charset="-128"/>
              </a:rPr>
              <a:t>permanent</a:t>
            </a:r>
            <a:r>
              <a:rPr lang="pt-PT" altLang="ja-JP" sz="2200" dirty="0" smtClean="0">
                <a:ea typeface="ＭＳ Ｐゴシック" panose="020B0600070205080204" pitchFamily="34" charset="-128"/>
              </a:rPr>
              <a:t> </a:t>
            </a:r>
            <a:r>
              <a:rPr lang="pt-PT" altLang="ja-JP" sz="2200" dirty="0" err="1" smtClean="0">
                <a:ea typeface="ＭＳ Ｐゴシック" panose="020B0600070205080204" pitchFamily="34" charset="-128"/>
              </a:rPr>
              <a:t>task</a:t>
            </a:r>
            <a:r>
              <a:rPr lang="pt-PT" altLang="ja-JP" sz="2200" dirty="0" smtClean="0">
                <a:ea typeface="ＭＳ Ｐゴシック" panose="020B0600070205080204" pitchFamily="34" charset="-128"/>
              </a:rPr>
              <a:t> </a:t>
            </a:r>
            <a:r>
              <a:rPr lang="pt-PT" altLang="ja-JP" sz="2200" dirty="0" err="1" smtClean="0">
                <a:ea typeface="ＭＳ Ｐゴシック" panose="020B0600070205080204" pitchFamily="34" charset="-128"/>
              </a:rPr>
              <a:t>and</a:t>
            </a:r>
            <a:r>
              <a:rPr lang="pt-PT" altLang="ja-JP" sz="2200" dirty="0" smtClean="0">
                <a:ea typeface="ＭＳ Ｐゴシック" panose="020B0600070205080204" pitchFamily="34" charset="-128"/>
              </a:rPr>
              <a:t> </a:t>
            </a:r>
            <a:r>
              <a:rPr lang="pt-PT" altLang="ja-JP" sz="2200" dirty="0" err="1" smtClean="0">
                <a:ea typeface="ＭＳ Ｐゴシック" panose="020B0600070205080204" pitchFamily="34" charset="-128"/>
              </a:rPr>
              <a:t>challenge</a:t>
            </a:r>
            <a:r>
              <a:rPr lang="pt-PT" altLang="ja-JP" sz="2200" dirty="0" smtClean="0">
                <a:ea typeface="ＭＳ Ｐゴシック" panose="020B0600070205080204" pitchFamily="34" charset="-128"/>
              </a:rPr>
              <a:t> to </a:t>
            </a:r>
            <a:r>
              <a:rPr lang="pt-PT" altLang="ja-JP" sz="2200" dirty="0" err="1" smtClean="0">
                <a:ea typeface="ＭＳ Ｐゴシック" panose="020B0600070205080204" pitchFamily="34" charset="-128"/>
              </a:rPr>
              <a:t>deal</a:t>
            </a:r>
            <a:r>
              <a:rPr lang="pt-PT" altLang="ja-JP" sz="2200" dirty="0" smtClean="0">
                <a:ea typeface="ＭＳ Ｐゴシック" panose="020B0600070205080204" pitchFamily="34" charset="-128"/>
              </a:rPr>
              <a:t> </a:t>
            </a:r>
            <a:r>
              <a:rPr lang="pt-PT" altLang="ja-JP" sz="2200" dirty="0" err="1" smtClean="0">
                <a:ea typeface="ＭＳ Ｐゴシック" panose="020B0600070205080204" pitchFamily="34" charset="-128"/>
              </a:rPr>
              <a:t>with</a:t>
            </a:r>
            <a:r>
              <a:rPr lang="pt-PT" altLang="ja-JP" sz="2200" dirty="0" smtClean="0">
                <a:ea typeface="ＭＳ Ｐゴシック" panose="020B0600070205080204" pitchFamily="34" charset="-128"/>
              </a:rPr>
              <a:t> </a:t>
            </a:r>
            <a:r>
              <a:rPr lang="pt-PT" altLang="ja-JP" sz="2200" dirty="0" err="1" smtClean="0">
                <a:ea typeface="ＭＳ Ｐゴシック" panose="020B0600070205080204" pitchFamily="34" charset="-128"/>
              </a:rPr>
              <a:t>change</a:t>
            </a:r>
            <a:r>
              <a:rPr lang="pt-PT" altLang="ja-JP" sz="2200" dirty="0" smtClean="0">
                <a:ea typeface="ＭＳ Ｐゴシック" panose="020B0600070205080204" pitchFamily="34" charset="-128"/>
              </a:rPr>
              <a:t>. Superficial </a:t>
            </a:r>
            <a:r>
              <a:rPr lang="pt-PT" altLang="ja-JP" sz="2200" dirty="0" err="1" smtClean="0">
                <a:ea typeface="ＭＳ Ｐゴシック" panose="020B0600070205080204" pitchFamily="34" charset="-128"/>
              </a:rPr>
              <a:t>Issue</a:t>
            </a:r>
            <a:r>
              <a:rPr lang="pt-PT" altLang="ja-JP" sz="2200" dirty="0" smtClean="0">
                <a:ea typeface="ＭＳ Ｐゴシック" panose="020B0600070205080204" pitchFamily="34" charset="-128"/>
              </a:rPr>
              <a:t> Management can </a:t>
            </a:r>
            <a:r>
              <a:rPr lang="pt-PT" altLang="ja-JP" sz="2200" dirty="0" err="1" smtClean="0">
                <a:ea typeface="ＭＳ Ｐゴシック" panose="020B0600070205080204" pitchFamily="34" charset="-128"/>
              </a:rPr>
              <a:t>only</a:t>
            </a:r>
            <a:r>
              <a:rPr lang="pt-PT" altLang="ja-JP" sz="2200" dirty="0" smtClean="0">
                <a:ea typeface="ＭＳ Ｐゴシック" panose="020B0600070205080204" pitchFamily="34" charset="-128"/>
              </a:rPr>
              <a:t> </a:t>
            </a:r>
            <a:r>
              <a:rPr lang="pt-PT" altLang="ja-JP" sz="2200" dirty="0" err="1" smtClean="0">
                <a:ea typeface="ＭＳ Ｐゴシック" panose="020B0600070205080204" pitchFamily="34" charset="-128"/>
              </a:rPr>
              <a:t>achieve</a:t>
            </a:r>
            <a:r>
              <a:rPr lang="pt-PT" altLang="ja-JP" sz="2200" dirty="0" smtClean="0">
                <a:ea typeface="ＭＳ Ｐゴシック" panose="020B0600070205080204" pitchFamily="34" charset="-128"/>
              </a:rPr>
              <a:t> </a:t>
            </a:r>
            <a:r>
              <a:rPr lang="pt-PT" altLang="ja-JP" sz="2200" dirty="0" err="1" smtClean="0">
                <a:ea typeface="ＭＳ Ｐゴシック" panose="020B0600070205080204" pitchFamily="34" charset="-128"/>
              </a:rPr>
              <a:t>results</a:t>
            </a:r>
            <a:r>
              <a:rPr lang="pt-PT" altLang="ja-JP" sz="2200" dirty="0" smtClean="0">
                <a:ea typeface="ＭＳ Ｐゴシック" panose="020B0600070205080204" pitchFamily="34" charset="-128"/>
              </a:rPr>
              <a:t> </a:t>
            </a:r>
            <a:r>
              <a:rPr lang="pt-PT" altLang="ja-JP" sz="2200" dirty="0" err="1" smtClean="0">
                <a:ea typeface="ＭＳ Ｐゴシック" panose="020B0600070205080204" pitchFamily="34" charset="-128"/>
              </a:rPr>
              <a:t>at</a:t>
            </a:r>
            <a:r>
              <a:rPr lang="pt-PT" altLang="ja-JP" sz="2200" dirty="0" smtClean="0">
                <a:ea typeface="ＭＳ Ｐゴシック" panose="020B0600070205080204" pitchFamily="34" charset="-128"/>
              </a:rPr>
              <a:t> a </a:t>
            </a:r>
            <a:r>
              <a:rPr lang="pt-PT" altLang="ja-JP" sz="2200" dirty="0" err="1" smtClean="0">
                <a:ea typeface="ＭＳ Ｐゴシック" panose="020B0600070205080204" pitchFamily="34" charset="-128"/>
              </a:rPr>
              <a:t>level</a:t>
            </a:r>
            <a:r>
              <a:rPr lang="pt-PT" altLang="ja-JP" sz="2200" dirty="0" smtClean="0">
                <a:ea typeface="ＭＳ Ｐゴシック" panose="020B0600070205080204" pitchFamily="34" charset="-128"/>
              </a:rPr>
              <a:t> </a:t>
            </a:r>
            <a:r>
              <a:rPr lang="pt-PT" altLang="ja-JP" sz="2200" dirty="0" err="1" smtClean="0">
                <a:ea typeface="ＭＳ Ｐゴシック" panose="020B0600070205080204" pitchFamily="34" charset="-128"/>
              </a:rPr>
              <a:t>consistent</a:t>
            </a:r>
            <a:r>
              <a:rPr lang="pt-PT" altLang="ja-JP" sz="2200" dirty="0" smtClean="0">
                <a:ea typeface="ＭＳ Ｐゴシック" panose="020B0600070205080204" pitchFamily="34" charset="-128"/>
              </a:rPr>
              <a:t> </a:t>
            </a:r>
            <a:r>
              <a:rPr lang="pt-PT" altLang="ja-JP" sz="2200" dirty="0" err="1" smtClean="0">
                <a:ea typeface="ＭＳ Ｐゴシック" panose="020B0600070205080204" pitchFamily="34" charset="-128"/>
              </a:rPr>
              <a:t>with</a:t>
            </a:r>
            <a:r>
              <a:rPr lang="pt-PT" altLang="ja-JP" sz="2200" dirty="0" smtClean="0">
                <a:ea typeface="ＭＳ Ｐゴシック" panose="020B0600070205080204" pitchFamily="34" charset="-128"/>
              </a:rPr>
              <a:t> </a:t>
            </a:r>
            <a:r>
              <a:rPr lang="pt-PT" altLang="ja-JP" sz="2200" dirty="0" err="1" smtClean="0">
                <a:ea typeface="ＭＳ Ｐゴシック" panose="020B0600070205080204" pitchFamily="34" charset="-128"/>
              </a:rPr>
              <a:t>the</a:t>
            </a:r>
            <a:r>
              <a:rPr lang="pt-PT" altLang="ja-JP" sz="2200" dirty="0" smtClean="0">
                <a:ea typeface="ＭＳ Ｐゴシック" panose="020B0600070205080204" pitchFamily="34" charset="-128"/>
              </a:rPr>
              <a:t> </a:t>
            </a:r>
            <a:r>
              <a:rPr lang="pt-PT" altLang="ja-JP" sz="2200" dirty="0" err="1" smtClean="0">
                <a:ea typeface="ＭＳ Ｐゴシック" panose="020B0600070205080204" pitchFamily="34" charset="-128"/>
              </a:rPr>
              <a:t>acceptance</a:t>
            </a:r>
            <a:r>
              <a:rPr lang="pt-PT" altLang="ja-JP" sz="2200" dirty="0" smtClean="0">
                <a:ea typeface="ＭＳ Ｐゴシック" panose="020B0600070205080204" pitchFamily="34" charset="-128"/>
              </a:rPr>
              <a:t> </a:t>
            </a:r>
            <a:r>
              <a:rPr lang="pt-PT" altLang="ja-JP" sz="2200" dirty="0" err="1" smtClean="0">
                <a:ea typeface="ＭＳ Ｐゴシック" panose="020B0600070205080204" pitchFamily="34" charset="-128"/>
              </a:rPr>
              <a:t>that</a:t>
            </a:r>
            <a:r>
              <a:rPr lang="pt-PT" altLang="ja-JP" sz="2200" dirty="0" smtClean="0">
                <a:ea typeface="ＭＳ Ｐゴシック" panose="020B0600070205080204" pitchFamily="34" charset="-128"/>
              </a:rPr>
              <a:t> </a:t>
            </a:r>
            <a:r>
              <a:rPr lang="pt-PT" altLang="ja-JP" sz="2200" dirty="0" err="1" smtClean="0">
                <a:ea typeface="ＭＳ Ｐゴシック" panose="020B0600070205080204" pitchFamily="34" charset="-128"/>
              </a:rPr>
              <a:t>is</a:t>
            </a:r>
            <a:r>
              <a:rPr lang="pt-PT" altLang="ja-JP" sz="2200" dirty="0" smtClean="0">
                <a:ea typeface="ＭＳ Ｐゴシック" panose="020B0600070205080204" pitchFamily="34" charset="-128"/>
              </a:rPr>
              <a:t> </a:t>
            </a:r>
            <a:r>
              <a:rPr lang="pt-PT" altLang="ja-JP" sz="2200" dirty="0" err="1" smtClean="0">
                <a:ea typeface="ＭＳ Ｐゴシック" panose="020B0600070205080204" pitchFamily="34" charset="-128"/>
              </a:rPr>
              <a:t>below</a:t>
            </a:r>
            <a:r>
              <a:rPr lang="pt-PT" altLang="ja-JP" sz="2200" dirty="0" smtClean="0">
                <a:ea typeface="ＭＳ Ｐゴシック" panose="020B0600070205080204" pitchFamily="34" charset="-128"/>
              </a:rPr>
              <a:t> </a:t>
            </a:r>
            <a:r>
              <a:rPr lang="pt-PT" altLang="ja-JP" sz="2200" dirty="0" err="1" smtClean="0">
                <a:ea typeface="ＭＳ Ｐゴシック" panose="020B0600070205080204" pitchFamily="34" charset="-128"/>
              </a:rPr>
              <a:t>the</a:t>
            </a:r>
            <a:r>
              <a:rPr lang="pt-PT" altLang="ja-JP" sz="2200" dirty="0" smtClean="0">
                <a:ea typeface="ＭＳ Ｐゴシック" panose="020B0600070205080204" pitchFamily="34" charset="-128"/>
              </a:rPr>
              <a:t> </a:t>
            </a:r>
            <a:r>
              <a:rPr lang="pt-PT" altLang="ja-JP" sz="2200" dirty="0" err="1" smtClean="0">
                <a:ea typeface="ＭＳ Ｐゴシック" panose="020B0600070205080204" pitchFamily="34" charset="-128"/>
              </a:rPr>
              <a:t>surface</a:t>
            </a:r>
            <a:r>
              <a:rPr lang="pt-PT" altLang="ja-JP" sz="2200" dirty="0" smtClean="0">
                <a:ea typeface="ＭＳ Ｐゴシック" panose="020B0600070205080204" pitchFamily="34" charset="-128"/>
              </a:rPr>
              <a:t>. </a:t>
            </a:r>
            <a:r>
              <a:rPr lang="pt-PT" altLang="ja-JP" sz="2200" dirty="0" err="1" smtClean="0">
                <a:ea typeface="ＭＳ Ｐゴシック" panose="020B0600070205080204" pitchFamily="34" charset="-128"/>
              </a:rPr>
              <a:t>The</a:t>
            </a:r>
            <a:r>
              <a:rPr lang="pt-PT" altLang="ja-JP" sz="2200" dirty="0" smtClean="0">
                <a:ea typeface="ＭＳ Ｐゴシック" panose="020B0600070205080204" pitchFamily="34" charset="-128"/>
              </a:rPr>
              <a:t> base </a:t>
            </a:r>
            <a:r>
              <a:rPr lang="pt-PT" altLang="ja-JP" sz="2200" dirty="0" err="1" smtClean="0">
                <a:ea typeface="ＭＳ Ｐゴシック" panose="020B0600070205080204" pitchFamily="34" charset="-128"/>
              </a:rPr>
              <a:t>of</a:t>
            </a:r>
            <a:r>
              <a:rPr lang="pt-PT" altLang="ja-JP" sz="2200" dirty="0" smtClean="0">
                <a:ea typeface="ＭＳ Ｐゴシック" panose="020B0600070205080204" pitchFamily="34" charset="-128"/>
              </a:rPr>
              <a:t> </a:t>
            </a:r>
            <a:r>
              <a:rPr lang="pt-PT" altLang="ja-JP" sz="2200" dirty="0" err="1" smtClean="0">
                <a:ea typeface="ＭＳ Ｐゴシック" panose="020B0600070205080204" pitchFamily="34" charset="-128"/>
              </a:rPr>
              <a:t>Change</a:t>
            </a:r>
            <a:r>
              <a:rPr lang="pt-PT" altLang="ja-JP" sz="2200" dirty="0" smtClean="0">
                <a:ea typeface="ＭＳ Ｐゴシック" panose="020B0600070205080204" pitchFamily="34" charset="-128"/>
              </a:rPr>
              <a:t> Management </a:t>
            </a:r>
            <a:r>
              <a:rPr lang="pt-PT" altLang="ja-JP" sz="2200" dirty="0" err="1" smtClean="0">
                <a:ea typeface="ＭＳ Ｐゴシック" panose="020B0600070205080204" pitchFamily="34" charset="-128"/>
              </a:rPr>
              <a:t>is</a:t>
            </a:r>
            <a:r>
              <a:rPr lang="pt-PT" altLang="ja-JP" sz="2200" dirty="0" smtClean="0">
                <a:ea typeface="ＭＳ Ｐゴシック" panose="020B0600070205080204" pitchFamily="34" charset="-128"/>
              </a:rPr>
              <a:t> in </a:t>
            </a:r>
            <a:r>
              <a:rPr lang="pt-PT" altLang="ja-JP" sz="2200" dirty="0" err="1" smtClean="0">
                <a:ea typeface="ＭＳ Ｐゴシック" panose="020B0600070205080204" pitchFamily="34" charset="-128"/>
              </a:rPr>
              <a:t>both</a:t>
            </a:r>
            <a:r>
              <a:rPr lang="pt-PT" altLang="ja-JP" sz="2200" dirty="0" smtClean="0">
                <a:ea typeface="ＭＳ Ｐゴシック" panose="020B0600070205080204" pitchFamily="34" charset="-128"/>
              </a:rPr>
              <a:t> </a:t>
            </a:r>
            <a:r>
              <a:rPr lang="pt-PT" altLang="ja-JP" sz="2200" dirty="0" err="1" smtClean="0">
                <a:ea typeface="ＭＳ Ｐゴシック" panose="020B0600070205080204" pitchFamily="34" charset="-128"/>
              </a:rPr>
              <a:t>the</a:t>
            </a:r>
            <a:r>
              <a:rPr lang="pt-PT" altLang="ja-JP" sz="2200" dirty="0" smtClean="0">
                <a:ea typeface="ＭＳ Ｐゴシック" panose="020B0600070205080204" pitchFamily="34" charset="-128"/>
              </a:rPr>
              <a:t> </a:t>
            </a:r>
            <a:r>
              <a:rPr lang="pt-PT" altLang="ja-JP" sz="2200" dirty="0" err="1" smtClean="0">
                <a:ea typeface="ＭＳ Ｐゴシック" panose="020B0600070205080204" pitchFamily="34" charset="-128"/>
              </a:rPr>
              <a:t>interpersonal</a:t>
            </a:r>
            <a:r>
              <a:rPr lang="pt-PT" altLang="ja-JP" sz="2200" dirty="0" smtClean="0">
                <a:ea typeface="ＭＳ Ｐゴシック" panose="020B0600070205080204" pitchFamily="34" charset="-128"/>
              </a:rPr>
              <a:t> </a:t>
            </a:r>
            <a:r>
              <a:rPr lang="pt-PT" altLang="ja-JP" sz="2200" dirty="0" err="1" smtClean="0">
                <a:ea typeface="ＭＳ Ｐゴシック" panose="020B0600070205080204" pitchFamily="34" charset="-128"/>
              </a:rPr>
              <a:t>and</a:t>
            </a:r>
            <a:r>
              <a:rPr lang="pt-PT" altLang="ja-JP" sz="2200" dirty="0" smtClean="0">
                <a:ea typeface="ＭＳ Ｐゴシック" panose="020B0600070205080204" pitchFamily="34" charset="-128"/>
              </a:rPr>
              <a:t> </a:t>
            </a:r>
            <a:r>
              <a:rPr lang="pt-PT" altLang="ja-JP" sz="2200" dirty="0" err="1" smtClean="0">
                <a:ea typeface="ＭＳ Ｐゴシック" panose="020B0600070205080204" pitchFamily="34" charset="-128"/>
              </a:rPr>
              <a:t>behavioral</a:t>
            </a:r>
            <a:r>
              <a:rPr lang="pt-PT" altLang="ja-JP" sz="2200" dirty="0" smtClean="0">
                <a:ea typeface="ＭＳ Ｐゴシック" panose="020B0600070205080204" pitchFamily="34" charset="-128"/>
              </a:rPr>
              <a:t> </a:t>
            </a:r>
            <a:r>
              <a:rPr lang="pt-PT" altLang="ja-JP" sz="2200" dirty="0" err="1" smtClean="0">
                <a:ea typeface="ＭＳ Ｐゴシック" panose="020B0600070205080204" pitchFamily="34" charset="-128"/>
              </a:rPr>
              <a:t>dimension</a:t>
            </a:r>
            <a:r>
              <a:rPr lang="pt-PT" altLang="ja-JP" sz="2200" dirty="0" smtClean="0">
                <a:ea typeface="ＭＳ Ｐゴシック" panose="020B0600070205080204" pitchFamily="34" charset="-128"/>
              </a:rPr>
              <a:t> </a:t>
            </a:r>
            <a:r>
              <a:rPr lang="pt-PT" altLang="ja-JP" sz="2200" dirty="0" err="1" smtClean="0">
                <a:ea typeface="ＭＳ Ｐゴシック" panose="020B0600070205080204" pitchFamily="34" charset="-128"/>
              </a:rPr>
              <a:t>and</a:t>
            </a:r>
            <a:r>
              <a:rPr lang="pt-PT" altLang="ja-JP" sz="2200" dirty="0" smtClean="0">
                <a:ea typeface="ＭＳ Ｐゴシック" panose="020B0600070205080204" pitchFamily="34" charset="-128"/>
              </a:rPr>
              <a:t> </a:t>
            </a:r>
            <a:r>
              <a:rPr lang="pt-PT" altLang="ja-JP" sz="2200" dirty="0" err="1" smtClean="0">
                <a:ea typeface="ＭＳ Ｐゴシック" panose="020B0600070205080204" pitchFamily="34" charset="-128"/>
              </a:rPr>
              <a:t>the</a:t>
            </a:r>
            <a:r>
              <a:rPr lang="pt-PT" altLang="ja-JP" sz="2200" dirty="0" smtClean="0">
                <a:ea typeface="ＭＳ Ｐゴシック" panose="020B0600070205080204" pitchFamily="34" charset="-128"/>
              </a:rPr>
              <a:t> </a:t>
            </a:r>
            <a:r>
              <a:rPr lang="pt-PT" altLang="ja-JP" sz="2200" dirty="0" err="1" smtClean="0">
                <a:ea typeface="ＭＳ Ｐゴシック" panose="020B0600070205080204" pitchFamily="34" charset="-128"/>
              </a:rPr>
              <a:t>normative</a:t>
            </a:r>
            <a:r>
              <a:rPr lang="pt-PT" altLang="ja-JP" sz="2200" dirty="0" smtClean="0">
                <a:ea typeface="ＭＳ Ｐゴシック" panose="020B0600070205080204" pitchFamily="34" charset="-128"/>
              </a:rPr>
              <a:t> </a:t>
            </a:r>
            <a:r>
              <a:rPr lang="pt-PT" altLang="ja-JP" sz="2200" dirty="0" err="1" smtClean="0">
                <a:ea typeface="ＭＳ Ｐゴシック" panose="020B0600070205080204" pitchFamily="34" charset="-128"/>
              </a:rPr>
              <a:t>and</a:t>
            </a:r>
            <a:r>
              <a:rPr lang="pt-PT" altLang="ja-JP" sz="2200" dirty="0" smtClean="0">
                <a:ea typeface="ＭＳ Ｐゴシック" panose="020B0600070205080204" pitchFamily="34" charset="-128"/>
              </a:rPr>
              <a:t> cultural </a:t>
            </a:r>
            <a:r>
              <a:rPr lang="pt-PT" altLang="ja-JP" sz="2200" dirty="0" err="1" smtClean="0">
                <a:ea typeface="ＭＳ Ｐゴシック" panose="020B0600070205080204" pitchFamily="34" charset="-128"/>
              </a:rPr>
              <a:t>dimension</a:t>
            </a:r>
            <a:r>
              <a:rPr lang="pt-PT" altLang="ja-JP" sz="2200" dirty="0" smtClean="0">
                <a:ea typeface="ＭＳ Ｐゴシック" panose="020B0600070205080204" pitchFamily="34" charset="-128"/>
              </a:rPr>
              <a:t>, </a:t>
            </a:r>
            <a:r>
              <a:rPr lang="pt-PT" altLang="ja-JP" sz="2200" dirty="0" err="1" smtClean="0">
                <a:ea typeface="ＭＳ Ｐゴシック" panose="020B0600070205080204" pitchFamily="34" charset="-128"/>
              </a:rPr>
              <a:t>and</a:t>
            </a:r>
            <a:r>
              <a:rPr lang="pt-PT" altLang="ja-JP" sz="2200" dirty="0" smtClean="0">
                <a:ea typeface="ＭＳ Ｐゴシック" panose="020B0600070205080204" pitchFamily="34" charset="-128"/>
              </a:rPr>
              <a:t> </a:t>
            </a:r>
            <a:r>
              <a:rPr lang="pt-PT" altLang="ja-JP" sz="2200" dirty="0" err="1" smtClean="0">
                <a:ea typeface="ＭＳ Ｐゴシック" panose="020B0600070205080204" pitchFamily="34" charset="-128"/>
              </a:rPr>
              <a:t>is</a:t>
            </a:r>
            <a:r>
              <a:rPr lang="pt-PT" altLang="ja-JP" sz="2200" dirty="0" smtClean="0">
                <a:ea typeface="ＭＳ Ｐゴシック" panose="020B0600070205080204" pitchFamily="34" charset="-128"/>
              </a:rPr>
              <a:t> </a:t>
            </a:r>
            <a:r>
              <a:rPr lang="pt-PT" altLang="ja-JP" sz="2200" dirty="0" err="1" smtClean="0">
                <a:ea typeface="ＭＳ Ｐゴシック" panose="020B0600070205080204" pitchFamily="34" charset="-128"/>
              </a:rPr>
              <a:t>subject</a:t>
            </a:r>
            <a:r>
              <a:rPr lang="pt-PT" altLang="ja-JP" sz="2200" dirty="0" smtClean="0">
                <a:ea typeface="ＭＳ Ｐゴシック" panose="020B0600070205080204" pitchFamily="34" charset="-128"/>
              </a:rPr>
              <a:t> to </a:t>
            </a:r>
            <a:r>
              <a:rPr lang="pt-PT" altLang="ja-JP" sz="2200" dirty="0" err="1" smtClean="0">
                <a:ea typeface="ＭＳ Ｐゴシック" panose="020B0600070205080204" pitchFamily="34" charset="-128"/>
              </a:rPr>
              <a:t>Power</a:t>
            </a:r>
            <a:r>
              <a:rPr lang="pt-PT" altLang="ja-JP" sz="2200" dirty="0" smtClean="0">
                <a:ea typeface="ＭＳ Ｐゴシック" panose="020B0600070205080204" pitchFamily="34" charset="-128"/>
              </a:rPr>
              <a:t> </a:t>
            </a:r>
            <a:r>
              <a:rPr lang="pt-PT" altLang="ja-JP" sz="2200" dirty="0" err="1" smtClean="0">
                <a:ea typeface="ＭＳ Ｐゴシック" panose="020B0600070205080204" pitchFamily="34" charset="-128"/>
              </a:rPr>
              <a:t>and</a:t>
            </a:r>
            <a:r>
              <a:rPr lang="pt-PT" altLang="ja-JP" sz="2200" dirty="0" smtClean="0">
                <a:ea typeface="ＭＳ Ｐゴシック" panose="020B0600070205080204" pitchFamily="34" charset="-128"/>
              </a:rPr>
              <a:t> </a:t>
            </a:r>
            <a:r>
              <a:rPr lang="pt-PT" altLang="ja-JP" sz="2200" dirty="0" err="1" smtClean="0">
                <a:ea typeface="ＭＳ Ｐゴシック" panose="020B0600070205080204" pitchFamily="34" charset="-128"/>
              </a:rPr>
              <a:t>Politics</a:t>
            </a:r>
            <a:r>
              <a:rPr lang="pt-PT" altLang="ja-JP" sz="2200" dirty="0" smtClean="0">
                <a:ea typeface="ＭＳ Ｐゴシック" panose="020B0600070205080204" pitchFamily="34" charset="-128"/>
              </a:rPr>
              <a:t> management, </a:t>
            </a:r>
            <a:r>
              <a:rPr lang="pt-PT" altLang="ja-JP" sz="2200" dirty="0" err="1" smtClean="0">
                <a:ea typeface="ＭＳ Ｐゴシック" panose="020B0600070205080204" pitchFamily="34" charset="-128"/>
              </a:rPr>
              <a:t>and</a:t>
            </a:r>
            <a:r>
              <a:rPr lang="pt-PT" altLang="ja-JP" sz="2200" dirty="0" smtClean="0">
                <a:ea typeface="ＭＳ Ｐゴシック" panose="020B0600070205080204" pitchFamily="34" charset="-128"/>
              </a:rPr>
              <a:t> to </a:t>
            </a:r>
            <a:r>
              <a:rPr lang="pt-PT" altLang="ja-JP" sz="2200" dirty="0" err="1" smtClean="0">
                <a:ea typeface="ＭＳ Ｐゴシック" panose="020B0600070205080204" pitchFamily="34" charset="-128"/>
              </a:rPr>
              <a:t>the</a:t>
            </a:r>
            <a:r>
              <a:rPr lang="pt-PT" altLang="ja-JP" sz="2200" dirty="0" smtClean="0">
                <a:ea typeface="ＭＳ Ｐゴシック" panose="020B0600070205080204" pitchFamily="34" charset="-128"/>
              </a:rPr>
              <a:t> management </a:t>
            </a:r>
            <a:r>
              <a:rPr lang="pt-PT" altLang="ja-JP" sz="2200" dirty="0" err="1" smtClean="0">
                <a:ea typeface="ＭＳ Ｐゴシック" panose="020B0600070205080204" pitchFamily="34" charset="-128"/>
              </a:rPr>
              <a:t>of</a:t>
            </a:r>
            <a:r>
              <a:rPr lang="pt-PT" altLang="ja-JP" sz="2200" dirty="0" smtClean="0">
                <a:ea typeface="ＭＳ Ｐゴシック" panose="020B0600070205080204" pitchFamily="34" charset="-128"/>
              </a:rPr>
              <a:t> </a:t>
            </a:r>
            <a:r>
              <a:rPr lang="pt-PT" altLang="ja-JP" sz="2200" dirty="0" err="1" smtClean="0">
                <a:ea typeface="ＭＳ Ｐゴシック" panose="020B0600070205080204" pitchFamily="34" charset="-128"/>
              </a:rPr>
              <a:t>Perceptions</a:t>
            </a:r>
            <a:r>
              <a:rPr lang="pt-PT" altLang="ja-JP" sz="2200" dirty="0" smtClean="0">
                <a:ea typeface="ＭＳ Ｐゴシック" panose="020B0600070205080204" pitchFamily="34" charset="-128"/>
              </a:rPr>
              <a:t> </a:t>
            </a:r>
            <a:r>
              <a:rPr lang="pt-PT" altLang="ja-JP" sz="2200" dirty="0" err="1" smtClean="0">
                <a:ea typeface="ＭＳ Ｐゴシック" panose="020B0600070205080204" pitchFamily="34" charset="-128"/>
              </a:rPr>
              <a:t>and</a:t>
            </a:r>
            <a:r>
              <a:rPr lang="pt-PT" altLang="ja-JP" sz="2200" dirty="0" smtClean="0">
                <a:ea typeface="ＭＳ Ｐゴシック" panose="020B0600070205080204" pitchFamily="34" charset="-128"/>
              </a:rPr>
              <a:t> </a:t>
            </a:r>
            <a:r>
              <a:rPr lang="pt-PT" altLang="ja-JP" sz="2200" dirty="0" err="1" smtClean="0">
                <a:ea typeface="ＭＳ Ｐゴシック" panose="020B0600070205080204" pitchFamily="34" charset="-128"/>
              </a:rPr>
              <a:t>Beliefs</a:t>
            </a:r>
            <a:r>
              <a:rPr lang="pt-PT" altLang="ja-JP" sz="2200" dirty="0" smtClean="0">
                <a:ea typeface="ＭＳ Ｐゴシック" panose="020B0600070205080204" pitchFamily="34" charset="-128"/>
              </a:rPr>
              <a:t>. </a:t>
            </a:r>
            <a:endParaRPr lang="pt-PT" altLang="pt-PT" sz="2200" dirty="0" smtClean="0"/>
          </a:p>
          <a:p>
            <a:pPr eaLnBrk="1" hangingPunct="1">
              <a:lnSpc>
                <a:spcPct val="80000"/>
              </a:lnSpc>
              <a:buFontTx/>
              <a:buNone/>
            </a:pPr>
            <a:endParaRPr lang="pt-PT" altLang="pt-PT" sz="2000" dirty="0" smtClean="0"/>
          </a:p>
        </p:txBody>
      </p:sp>
    </p:spTree>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normAutofit/>
          </a:bodyPr>
          <a:lstStyle/>
          <a:p>
            <a:pPr algn="ctr" eaLnBrk="1" hangingPunct="1">
              <a:defRPr/>
            </a:pPr>
            <a:r>
              <a:rPr lang="pt-PT" sz="5400" b="1" dirty="0" smtClean="0"/>
              <a:t>CHAOS THEORY</a:t>
            </a:r>
          </a:p>
        </p:txBody>
      </p:sp>
      <p:sp>
        <p:nvSpPr>
          <p:cNvPr id="54275" name="Rectangle 3"/>
          <p:cNvSpPr>
            <a:spLocks noGrp="1" noChangeArrowheads="1"/>
          </p:cNvSpPr>
          <p:nvPr>
            <p:ph idx="1"/>
          </p:nvPr>
        </p:nvSpPr>
        <p:spPr/>
        <p:txBody>
          <a:bodyPr>
            <a:noAutofit/>
          </a:bodyPr>
          <a:lstStyle/>
          <a:p>
            <a:pPr algn="just" eaLnBrk="1" hangingPunct="1">
              <a:lnSpc>
                <a:spcPct val="80000"/>
              </a:lnSpc>
            </a:pPr>
            <a:r>
              <a:rPr lang="pt-PT" altLang="pt-PT" sz="2400" b="1" dirty="0" err="1" smtClean="0"/>
              <a:t>What</a:t>
            </a:r>
            <a:r>
              <a:rPr lang="pt-PT" altLang="pt-PT" sz="2400" b="1" dirty="0" smtClean="0"/>
              <a:t> </a:t>
            </a:r>
            <a:r>
              <a:rPr lang="pt-PT" altLang="pt-PT" sz="2400" b="1" dirty="0" err="1" smtClean="0"/>
              <a:t>is</a:t>
            </a:r>
            <a:r>
              <a:rPr lang="pt-PT" altLang="pt-PT" sz="2400" b="1" dirty="0" smtClean="0"/>
              <a:t> </a:t>
            </a:r>
            <a:r>
              <a:rPr lang="pt-PT" altLang="pt-PT" sz="2400" b="1" dirty="0" err="1" smtClean="0"/>
              <a:t>Chaos</a:t>
            </a:r>
            <a:r>
              <a:rPr lang="pt-PT" altLang="pt-PT" sz="2400" b="1" dirty="0" smtClean="0"/>
              <a:t> </a:t>
            </a:r>
            <a:r>
              <a:rPr lang="pt-PT" altLang="pt-PT" sz="2400" b="1" dirty="0" err="1" smtClean="0"/>
              <a:t>Theory</a:t>
            </a:r>
            <a:r>
              <a:rPr lang="pt-PT" altLang="pt-PT" sz="2400" b="1" dirty="0" smtClean="0"/>
              <a:t>? </a:t>
            </a:r>
            <a:r>
              <a:rPr lang="pt-PT" altLang="pt-PT" sz="2400" b="1" dirty="0" err="1" smtClean="0"/>
              <a:t>Description</a:t>
            </a:r>
            <a:endParaRPr lang="pt-PT" altLang="pt-PT" sz="2400" b="1" dirty="0" smtClean="0"/>
          </a:p>
          <a:p>
            <a:pPr algn="just" eaLnBrk="1" hangingPunct="1">
              <a:lnSpc>
                <a:spcPct val="80000"/>
              </a:lnSpc>
            </a:pPr>
            <a:r>
              <a:rPr lang="pt-PT" altLang="pt-PT" sz="2400" dirty="0" err="1" smtClean="0"/>
              <a:t>The</a:t>
            </a:r>
            <a:r>
              <a:rPr lang="pt-PT" altLang="pt-PT" sz="2400" dirty="0" smtClean="0"/>
              <a:t> </a:t>
            </a:r>
            <a:r>
              <a:rPr lang="pt-PT" altLang="pt-PT" sz="2400" dirty="0" err="1" smtClean="0"/>
              <a:t>Chaos</a:t>
            </a:r>
            <a:r>
              <a:rPr lang="pt-PT" altLang="pt-PT" sz="2400" dirty="0" smtClean="0"/>
              <a:t> </a:t>
            </a:r>
            <a:r>
              <a:rPr lang="pt-PT" altLang="pt-PT" sz="2400" dirty="0" err="1" smtClean="0"/>
              <a:t>Theory</a:t>
            </a:r>
            <a:r>
              <a:rPr lang="pt-PT" altLang="pt-PT" sz="2400" dirty="0" smtClean="0"/>
              <a:t> </a:t>
            </a:r>
            <a:r>
              <a:rPr lang="pt-PT" altLang="pt-PT" sz="2400" dirty="0" err="1" smtClean="0"/>
              <a:t>method</a:t>
            </a:r>
            <a:r>
              <a:rPr lang="pt-PT" altLang="pt-PT" sz="2400" dirty="0" smtClean="0"/>
              <a:t> </a:t>
            </a:r>
            <a:r>
              <a:rPr lang="pt-PT" altLang="pt-PT" sz="2400" dirty="0" err="1" smtClean="0"/>
              <a:t>from</a:t>
            </a:r>
            <a:r>
              <a:rPr lang="pt-PT" altLang="pt-PT" sz="2400" dirty="0" smtClean="0"/>
              <a:t> Lorenz </a:t>
            </a:r>
            <a:r>
              <a:rPr lang="pt-PT" altLang="pt-PT" sz="2400" dirty="0" err="1" smtClean="0"/>
              <a:t>and</a:t>
            </a:r>
            <a:r>
              <a:rPr lang="pt-PT" altLang="pt-PT" sz="2400" dirty="0" smtClean="0"/>
              <a:t> Poincaré </a:t>
            </a:r>
            <a:r>
              <a:rPr lang="pt-PT" altLang="pt-PT" sz="2400" dirty="0" err="1" smtClean="0"/>
              <a:t>is</a:t>
            </a:r>
            <a:r>
              <a:rPr lang="pt-PT" altLang="pt-PT" sz="2400" dirty="0" smtClean="0"/>
              <a:t> a </a:t>
            </a:r>
            <a:r>
              <a:rPr lang="pt-PT" altLang="pt-PT" sz="2400" dirty="0" err="1" smtClean="0"/>
              <a:t>technique</a:t>
            </a:r>
            <a:r>
              <a:rPr lang="pt-PT" altLang="pt-PT" sz="2400" dirty="0" smtClean="0"/>
              <a:t> </a:t>
            </a:r>
            <a:r>
              <a:rPr lang="pt-PT" altLang="pt-PT" sz="2400" dirty="0" err="1" smtClean="0"/>
              <a:t>that</a:t>
            </a:r>
            <a:r>
              <a:rPr lang="pt-PT" altLang="pt-PT" sz="2400" dirty="0" smtClean="0"/>
              <a:t> can </a:t>
            </a:r>
            <a:r>
              <a:rPr lang="pt-PT" altLang="pt-PT" sz="2400" dirty="0" err="1" smtClean="0"/>
              <a:t>be</a:t>
            </a:r>
            <a:r>
              <a:rPr lang="pt-PT" altLang="pt-PT" sz="2400" dirty="0" smtClean="0"/>
              <a:t> </a:t>
            </a:r>
            <a:r>
              <a:rPr lang="pt-PT" altLang="pt-PT" sz="2400" dirty="0" err="1" smtClean="0"/>
              <a:t>used</a:t>
            </a:r>
            <a:r>
              <a:rPr lang="pt-PT" altLang="pt-PT" sz="2400" dirty="0" smtClean="0"/>
              <a:t> for </a:t>
            </a:r>
            <a:r>
              <a:rPr lang="pt-PT" altLang="pt-PT" sz="2400" dirty="0" err="1" smtClean="0"/>
              <a:t>studying</a:t>
            </a:r>
            <a:r>
              <a:rPr lang="pt-PT" altLang="pt-PT" sz="2400" dirty="0" smtClean="0"/>
              <a:t> </a:t>
            </a:r>
            <a:r>
              <a:rPr lang="pt-PT" altLang="pt-PT" sz="2400" dirty="0" err="1" smtClean="0"/>
              <a:t>complex</a:t>
            </a:r>
            <a:r>
              <a:rPr lang="pt-PT" altLang="pt-PT" sz="2400" dirty="0" smtClean="0"/>
              <a:t> </a:t>
            </a:r>
            <a:r>
              <a:rPr lang="pt-PT" altLang="pt-PT" sz="2400" dirty="0" err="1" smtClean="0"/>
              <a:t>and</a:t>
            </a:r>
            <a:r>
              <a:rPr lang="pt-PT" altLang="pt-PT" sz="2400" dirty="0" smtClean="0"/>
              <a:t> </a:t>
            </a:r>
            <a:r>
              <a:rPr lang="pt-PT" altLang="pt-PT" sz="2400" dirty="0" err="1" smtClean="0"/>
              <a:t>dynamic</a:t>
            </a:r>
            <a:r>
              <a:rPr lang="pt-PT" altLang="pt-PT" sz="2400" dirty="0" smtClean="0"/>
              <a:t> </a:t>
            </a:r>
            <a:r>
              <a:rPr lang="pt-PT" altLang="pt-PT" sz="2400" dirty="0" err="1" smtClean="0"/>
              <a:t>systems</a:t>
            </a:r>
            <a:r>
              <a:rPr lang="pt-PT" altLang="pt-PT" sz="2400" dirty="0" smtClean="0"/>
              <a:t> to </a:t>
            </a:r>
            <a:r>
              <a:rPr lang="pt-PT" altLang="pt-PT" sz="2400" dirty="0" err="1" smtClean="0"/>
              <a:t>reveal</a:t>
            </a:r>
            <a:r>
              <a:rPr lang="pt-PT" altLang="pt-PT" sz="2400" dirty="0" smtClean="0"/>
              <a:t> </a:t>
            </a:r>
            <a:r>
              <a:rPr lang="pt-PT" altLang="pt-PT" sz="2400" dirty="0" err="1" smtClean="0"/>
              <a:t>patterns</a:t>
            </a:r>
            <a:r>
              <a:rPr lang="pt-PT" altLang="pt-PT" sz="2400" dirty="0" smtClean="0"/>
              <a:t> </a:t>
            </a:r>
            <a:r>
              <a:rPr lang="pt-PT" altLang="pt-PT" sz="2400" dirty="0" err="1" smtClean="0"/>
              <a:t>of</a:t>
            </a:r>
            <a:r>
              <a:rPr lang="pt-PT" altLang="pt-PT" sz="2400" dirty="0" smtClean="0"/>
              <a:t> </a:t>
            </a:r>
            <a:r>
              <a:rPr lang="pt-PT" altLang="pt-PT" sz="2400" dirty="0" err="1" smtClean="0"/>
              <a:t>order</a:t>
            </a:r>
            <a:r>
              <a:rPr lang="pt-PT" altLang="pt-PT" sz="2400" dirty="0" smtClean="0"/>
              <a:t> (non-</a:t>
            </a:r>
            <a:r>
              <a:rPr lang="pt-PT" altLang="pt-PT" sz="2400" dirty="0" err="1" smtClean="0"/>
              <a:t>chaos</a:t>
            </a:r>
            <a:r>
              <a:rPr lang="pt-PT" altLang="pt-PT" sz="2400" dirty="0" smtClean="0"/>
              <a:t>) out </a:t>
            </a:r>
            <a:r>
              <a:rPr lang="pt-PT" altLang="pt-PT" sz="2400" dirty="0" err="1" smtClean="0"/>
              <a:t>of</a:t>
            </a:r>
            <a:r>
              <a:rPr lang="pt-PT" altLang="pt-PT" sz="2400" dirty="0" smtClean="0"/>
              <a:t> </a:t>
            </a:r>
            <a:r>
              <a:rPr lang="pt-PT" altLang="pt-PT" sz="2400" dirty="0" err="1" smtClean="0"/>
              <a:t>seemingly</a:t>
            </a:r>
            <a:r>
              <a:rPr lang="pt-PT" altLang="pt-PT" sz="2400" dirty="0" smtClean="0"/>
              <a:t> </a:t>
            </a:r>
            <a:r>
              <a:rPr lang="pt-PT" altLang="pt-PT" sz="2400" dirty="0" err="1" smtClean="0"/>
              <a:t>chaotic</a:t>
            </a:r>
            <a:r>
              <a:rPr lang="pt-PT" altLang="pt-PT" sz="2400" dirty="0" smtClean="0"/>
              <a:t> </a:t>
            </a:r>
            <a:r>
              <a:rPr lang="pt-PT" altLang="pt-PT" sz="2400" dirty="0" err="1" smtClean="0"/>
              <a:t>behaviors</a:t>
            </a:r>
            <a:r>
              <a:rPr lang="pt-PT" altLang="pt-PT" sz="2400" dirty="0" smtClean="0"/>
              <a:t>.</a:t>
            </a:r>
          </a:p>
          <a:p>
            <a:pPr algn="just" eaLnBrk="1" hangingPunct="1">
              <a:lnSpc>
                <a:spcPct val="80000"/>
              </a:lnSpc>
              <a:buFontTx/>
              <a:buNone/>
            </a:pPr>
            <a:r>
              <a:rPr lang="pt-PT" altLang="pt-PT" sz="2400" dirty="0" smtClean="0"/>
              <a:t> </a:t>
            </a:r>
            <a:r>
              <a:rPr lang="pt-PT" altLang="ja-JP" sz="2400" dirty="0" err="1" smtClean="0">
                <a:ea typeface="ＭＳ Ｐゴシック" panose="020B0600070205080204" pitchFamily="34" charset="-128"/>
              </a:rPr>
              <a:t>Chaos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Theory</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is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the</a:t>
            </a:r>
            <a:r>
              <a:rPr lang="pt-PT" altLang="ja-JP" sz="2400" dirty="0" smtClean="0">
                <a:ea typeface="ＭＳ Ｐゴシック" panose="020B0600070205080204" pitchFamily="34" charset="-128"/>
              </a:rPr>
              <a:t> </a:t>
            </a:r>
            <a:r>
              <a:rPr lang="pt-PT" altLang="ja-JP" sz="2400" b="1" dirty="0" err="1" smtClean="0">
                <a:ea typeface="ＭＳ Ｐゴシック" panose="020B0600070205080204" pitchFamily="34" charset="-128"/>
              </a:rPr>
              <a:t>qualitative</a:t>
            </a:r>
            <a:r>
              <a:rPr lang="pt-PT" altLang="ja-JP" sz="2400" b="1" dirty="0" smtClean="0">
                <a:ea typeface="ＭＳ Ｐゴシック" panose="020B0600070205080204" pitchFamily="34" charset="-128"/>
              </a:rPr>
              <a:t> </a:t>
            </a:r>
            <a:r>
              <a:rPr lang="pt-PT" altLang="ja-JP" sz="2400" b="1" dirty="0" err="1" smtClean="0">
                <a:ea typeface="ＭＳ Ｐゴシック" panose="020B0600070205080204" pitchFamily="34" charset="-128"/>
              </a:rPr>
              <a:t>study</a:t>
            </a:r>
            <a:r>
              <a:rPr lang="pt-PT" altLang="ja-JP" sz="2400" b="1" dirty="0" smtClean="0">
                <a:ea typeface="ＭＳ Ｐゴシック" panose="020B0600070205080204" pitchFamily="34" charset="-128"/>
              </a:rPr>
              <a:t> </a:t>
            </a:r>
            <a:r>
              <a:rPr lang="pt-PT" altLang="ja-JP" sz="2400" b="1" dirty="0" err="1" smtClean="0">
                <a:ea typeface="ＭＳ Ｐゴシック" panose="020B0600070205080204" pitchFamily="34" charset="-128"/>
              </a:rPr>
              <a:t>of</a:t>
            </a:r>
            <a:r>
              <a:rPr lang="pt-PT" altLang="ja-JP" sz="2400" b="1" dirty="0" smtClean="0">
                <a:ea typeface="ＭＳ Ｐゴシック" panose="020B0600070205080204" pitchFamily="34" charset="-128"/>
              </a:rPr>
              <a:t> </a:t>
            </a:r>
            <a:r>
              <a:rPr lang="pt-PT" altLang="ja-JP" sz="2400" b="1" dirty="0" err="1" smtClean="0">
                <a:ea typeface="ＭＳ Ｐゴシック" panose="020B0600070205080204" pitchFamily="34" charset="-128"/>
              </a:rPr>
              <a:t>unstable</a:t>
            </a:r>
            <a:r>
              <a:rPr lang="pt-PT" altLang="ja-JP" sz="2400" b="1" dirty="0" smtClean="0">
                <a:ea typeface="ＭＳ Ｐゴシック" panose="020B0600070205080204" pitchFamily="34" charset="-128"/>
              </a:rPr>
              <a:t> </a:t>
            </a:r>
            <a:r>
              <a:rPr lang="pt-PT" altLang="ja-JP" sz="2400" b="1" dirty="0" err="1" smtClean="0">
                <a:ea typeface="ＭＳ Ｐゴシック" panose="020B0600070205080204" pitchFamily="34" charset="-128"/>
              </a:rPr>
              <a:t>aperiodic</a:t>
            </a:r>
            <a:r>
              <a:rPr lang="pt-PT" altLang="ja-JP" sz="2400" b="1" dirty="0" smtClean="0">
                <a:ea typeface="ＭＳ Ｐゴシック" panose="020B0600070205080204" pitchFamily="34" charset="-128"/>
              </a:rPr>
              <a:t> </a:t>
            </a:r>
            <a:r>
              <a:rPr lang="pt-PT" altLang="ja-JP" sz="2400" b="1" dirty="0" err="1" smtClean="0">
                <a:ea typeface="ＭＳ Ｐゴシック" panose="020B0600070205080204" pitchFamily="34" charset="-128"/>
              </a:rPr>
              <a:t>behavior</a:t>
            </a:r>
            <a:r>
              <a:rPr lang="pt-PT" altLang="ja-JP" sz="2400" b="1" dirty="0" smtClean="0">
                <a:ea typeface="ＭＳ Ｐゴシック" panose="020B0600070205080204" pitchFamily="34" charset="-128"/>
              </a:rPr>
              <a:t> in </a:t>
            </a:r>
            <a:r>
              <a:rPr lang="pt-PT" altLang="ja-JP" sz="2400" b="1" dirty="0" err="1" smtClean="0">
                <a:ea typeface="ＭＳ Ｐゴシック" panose="020B0600070205080204" pitchFamily="34" charset="-128"/>
              </a:rPr>
              <a:t>deterministic</a:t>
            </a:r>
            <a:r>
              <a:rPr lang="pt-PT" altLang="ja-JP" sz="2400" b="1" dirty="0" smtClean="0">
                <a:ea typeface="ＭＳ Ｐゴシック" panose="020B0600070205080204" pitchFamily="34" charset="-128"/>
              </a:rPr>
              <a:t> </a:t>
            </a:r>
            <a:r>
              <a:rPr lang="pt-PT" altLang="ja-JP" sz="2400" b="1" dirty="0" err="1" smtClean="0">
                <a:ea typeface="ＭＳ Ｐゴシック" panose="020B0600070205080204" pitchFamily="34" charset="-128"/>
              </a:rPr>
              <a:t>nonlinear</a:t>
            </a:r>
            <a:r>
              <a:rPr lang="pt-PT" altLang="ja-JP" sz="2400" b="1" dirty="0" smtClean="0">
                <a:ea typeface="ＭＳ Ｐゴシック" panose="020B0600070205080204" pitchFamily="34" charset="-128"/>
              </a:rPr>
              <a:t> </a:t>
            </a:r>
            <a:r>
              <a:rPr lang="pt-PT" altLang="ja-JP" sz="2400" b="1" dirty="0" err="1" smtClean="0">
                <a:ea typeface="ＭＳ Ｐゴシック" panose="020B0600070205080204" pitchFamily="34" charset="-128"/>
              </a:rPr>
              <a:t>dynamical</a:t>
            </a:r>
            <a:r>
              <a:rPr lang="pt-PT" altLang="ja-JP" sz="2400" b="1" dirty="0" smtClean="0">
                <a:ea typeface="ＭＳ Ｐゴシック" panose="020B0600070205080204" pitchFamily="34" charset="-128"/>
              </a:rPr>
              <a:t> </a:t>
            </a:r>
            <a:r>
              <a:rPr lang="pt-PT" altLang="ja-JP" sz="2400" b="1" dirty="0" err="1" smtClean="0">
                <a:ea typeface="ＭＳ Ｐゴシック" panose="020B0600070205080204" pitchFamily="34" charset="-128"/>
              </a:rPr>
              <a:t>systems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Kellert</a:t>
            </a:r>
            <a:r>
              <a:rPr lang="pt-PT" altLang="ja-JP" sz="2400" dirty="0" smtClean="0">
                <a:ea typeface="ＭＳ Ｐゴシック" panose="020B0600070205080204" pitchFamily="34" charset="-128"/>
              </a:rPr>
              <a:t>, 1993, p. 2). </a:t>
            </a:r>
            <a:r>
              <a:rPr lang="pt-PT" altLang="ja-JP" sz="2400" dirty="0" err="1" smtClean="0">
                <a:ea typeface="ＭＳ Ｐゴシック" panose="020B0600070205080204" pitchFamily="34" charset="-128"/>
              </a:rPr>
              <a:t>Aperiodic</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behavior</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is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observed</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when</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there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is</a:t>
            </a:r>
            <a:r>
              <a:rPr lang="pt-PT" altLang="ja-JP" sz="2400" dirty="0" smtClean="0">
                <a:ea typeface="ＭＳ Ｐゴシック" panose="020B0600070205080204" pitchFamily="34" charset="-128"/>
              </a:rPr>
              <a:t> no </a:t>
            </a:r>
            <a:r>
              <a:rPr lang="pt-PT" altLang="ja-JP" sz="2400" dirty="0" err="1" smtClean="0">
                <a:ea typeface="ＭＳ Ｐゴシック" panose="020B0600070205080204" pitchFamily="34" charset="-128"/>
              </a:rPr>
              <a:t>variable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describing</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the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state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of</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the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system</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that</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undergoes</a:t>
            </a:r>
            <a:r>
              <a:rPr lang="pt-PT" altLang="ja-JP" sz="2400" dirty="0" smtClean="0">
                <a:ea typeface="ＭＳ Ｐゴシック" panose="020B0600070205080204" pitchFamily="34" charset="-128"/>
              </a:rPr>
              <a:t> a regular </a:t>
            </a:r>
            <a:r>
              <a:rPr lang="pt-PT" altLang="ja-JP" sz="2400" dirty="0" err="1" smtClean="0">
                <a:ea typeface="ＭＳ Ｐゴシック" panose="020B0600070205080204" pitchFamily="34" charset="-128"/>
              </a:rPr>
              <a:t>repetition</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of</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values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Unstable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aperiodic</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behavior</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is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highly</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complex</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it</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never</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repeats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and</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it</a:t>
            </a:r>
            <a:r>
              <a:rPr lang="pt-PT" altLang="ja-JP" sz="2400" dirty="0" smtClean="0">
                <a:ea typeface="ＭＳ Ｐゴシック" panose="020B0600070205080204" pitchFamily="34" charset="-128"/>
              </a:rPr>
              <a:t> continues to </a:t>
            </a:r>
            <a:r>
              <a:rPr lang="pt-PT" altLang="ja-JP" sz="2400" dirty="0" err="1" smtClean="0">
                <a:ea typeface="ＭＳ Ｐゴシック" panose="020B0600070205080204" pitchFamily="34" charset="-128"/>
              </a:rPr>
              <a:t>manifest</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the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effects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of</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any</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small</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perturbation</a:t>
            </a:r>
            <a:r>
              <a:rPr lang="pt-PT" altLang="ja-JP" sz="2400" dirty="0" smtClean="0">
                <a:ea typeface="ＭＳ Ｐゴシック" panose="020B0600070205080204" pitchFamily="34" charset="-128"/>
              </a:rPr>
              <a:t>.</a:t>
            </a:r>
            <a:br>
              <a:rPr lang="pt-PT" altLang="ja-JP" sz="2400" dirty="0" smtClean="0">
                <a:ea typeface="ＭＳ Ｐゴシック" panose="020B0600070205080204" pitchFamily="34" charset="-128"/>
              </a:rPr>
            </a:br>
            <a:r>
              <a:rPr lang="pt-PT" altLang="ja-JP" sz="2400" dirty="0" smtClean="0">
                <a:ea typeface="ＭＳ Ｐゴシック" panose="020B0600070205080204" pitchFamily="34" charset="-128"/>
              </a:rPr>
              <a:t/>
            </a:r>
            <a:br>
              <a:rPr lang="pt-PT" altLang="ja-JP" sz="2400" dirty="0" smtClean="0">
                <a:ea typeface="ＭＳ Ｐゴシック" panose="020B0600070205080204" pitchFamily="34" charset="-128"/>
              </a:rPr>
            </a:br>
            <a:endParaRPr lang="pt-PT" altLang="pt-PT" sz="2400" dirty="0" smtClean="0"/>
          </a:p>
        </p:txBody>
      </p:sp>
    </p:spTree>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2"/>
          <p:cNvSpPr>
            <a:spLocks noGrp="1" noChangeArrowheads="1"/>
          </p:cNvSpPr>
          <p:nvPr>
            <p:ph type="title"/>
          </p:nvPr>
        </p:nvSpPr>
        <p:spPr/>
        <p:txBody>
          <a:bodyPr>
            <a:normAutofit/>
          </a:bodyPr>
          <a:lstStyle/>
          <a:p>
            <a:pPr algn="ctr" eaLnBrk="1" hangingPunct="1">
              <a:defRPr/>
            </a:pPr>
            <a:r>
              <a:rPr lang="pt-PT" sz="5400" b="1" dirty="0" smtClean="0"/>
              <a:t>CHAOS THEORY</a:t>
            </a:r>
          </a:p>
        </p:txBody>
      </p:sp>
      <p:sp>
        <p:nvSpPr>
          <p:cNvPr id="55299" name="Rectangle 3"/>
          <p:cNvSpPr>
            <a:spLocks noGrp="1" noChangeArrowheads="1"/>
          </p:cNvSpPr>
          <p:nvPr>
            <p:ph idx="1"/>
          </p:nvPr>
        </p:nvSpPr>
        <p:spPr/>
        <p:txBody>
          <a:bodyPr>
            <a:normAutofit fontScale="70000" lnSpcReduction="20000"/>
          </a:bodyPr>
          <a:lstStyle/>
          <a:p>
            <a:pPr algn="just" eaLnBrk="1" hangingPunct="1">
              <a:lnSpc>
                <a:spcPct val="80000"/>
              </a:lnSpc>
            </a:pPr>
            <a:r>
              <a:rPr lang="pt-PT" altLang="ja-JP" sz="4000" dirty="0" smtClean="0">
                <a:ea typeface="ＭＳ Ｐゴシック" panose="020B0600070205080204" pitchFamily="34" charset="-128"/>
              </a:rPr>
              <a:t>As per </a:t>
            </a:r>
            <a:r>
              <a:rPr lang="pt-PT" altLang="ja-JP" sz="4000" dirty="0" err="1" smtClean="0">
                <a:ea typeface="ＭＳ Ｐゴシック" panose="020B0600070205080204" pitchFamily="34" charset="-128"/>
              </a:rPr>
              <a:t>the</a:t>
            </a:r>
            <a:r>
              <a:rPr lang="pt-PT" altLang="ja-JP" sz="4000" dirty="0" smtClean="0">
                <a:ea typeface="ＭＳ Ｐゴシック" panose="020B0600070205080204" pitchFamily="34" charset="-128"/>
              </a:rPr>
              <a:t> </a:t>
            </a:r>
            <a:r>
              <a:rPr lang="pt-PT" altLang="ja-JP" sz="4000" dirty="0" err="1" smtClean="0">
                <a:ea typeface="ＭＳ Ｐゴシック" panose="020B0600070205080204" pitchFamily="34" charset="-128"/>
              </a:rPr>
              <a:t>current</a:t>
            </a:r>
            <a:r>
              <a:rPr lang="pt-PT" altLang="ja-JP" sz="4000" dirty="0" smtClean="0">
                <a:ea typeface="ＭＳ Ｐゴシック" panose="020B0600070205080204" pitchFamily="34" charset="-128"/>
              </a:rPr>
              <a:t> </a:t>
            </a:r>
            <a:r>
              <a:rPr lang="pt-PT" altLang="ja-JP" sz="4000" dirty="0" err="1" smtClean="0">
                <a:ea typeface="ＭＳ Ｐゴシック" panose="020B0600070205080204" pitchFamily="34" charset="-128"/>
              </a:rPr>
              <a:t>mathematical</a:t>
            </a:r>
            <a:r>
              <a:rPr lang="pt-PT" altLang="ja-JP" sz="4000" dirty="0" smtClean="0">
                <a:ea typeface="ＭＳ Ｐゴシック" panose="020B0600070205080204" pitchFamily="34" charset="-128"/>
              </a:rPr>
              <a:t> </a:t>
            </a:r>
            <a:r>
              <a:rPr lang="pt-PT" altLang="ja-JP" sz="4000" dirty="0" err="1" smtClean="0">
                <a:ea typeface="ＭＳ Ｐゴシック" panose="020B0600070205080204" pitchFamily="34" charset="-128"/>
              </a:rPr>
              <a:t>theory</a:t>
            </a:r>
            <a:r>
              <a:rPr lang="pt-PT" altLang="ja-JP" sz="4000" dirty="0" smtClean="0">
                <a:ea typeface="ＭＳ Ｐゴシック" panose="020B0600070205080204" pitchFamily="34" charset="-128"/>
              </a:rPr>
              <a:t> a </a:t>
            </a:r>
            <a:r>
              <a:rPr lang="pt-PT" altLang="ja-JP" sz="4000" dirty="0" err="1" smtClean="0">
                <a:ea typeface="ＭＳ Ｐゴシック" panose="020B0600070205080204" pitchFamily="34" charset="-128"/>
              </a:rPr>
              <a:t>chaotic</a:t>
            </a:r>
            <a:r>
              <a:rPr lang="pt-PT" altLang="ja-JP" sz="4000" dirty="0" smtClean="0">
                <a:ea typeface="ＭＳ Ｐゴシック" panose="020B0600070205080204" pitchFamily="34" charset="-128"/>
              </a:rPr>
              <a:t> </a:t>
            </a:r>
            <a:r>
              <a:rPr lang="pt-PT" altLang="ja-JP" sz="4000" dirty="0" err="1" smtClean="0">
                <a:ea typeface="ＭＳ Ｐゴシック" panose="020B0600070205080204" pitchFamily="34" charset="-128"/>
              </a:rPr>
              <a:t>system</a:t>
            </a:r>
            <a:r>
              <a:rPr lang="pt-PT" altLang="ja-JP" sz="4000" dirty="0" smtClean="0">
                <a:ea typeface="ＭＳ Ｐゴシック" panose="020B0600070205080204" pitchFamily="34" charset="-128"/>
              </a:rPr>
              <a:t> </a:t>
            </a:r>
            <a:r>
              <a:rPr lang="pt-PT" altLang="ja-JP" sz="4000" dirty="0" err="1" smtClean="0">
                <a:ea typeface="ＭＳ Ｐゴシック" panose="020B0600070205080204" pitchFamily="34" charset="-128"/>
              </a:rPr>
              <a:t>is</a:t>
            </a:r>
            <a:r>
              <a:rPr lang="pt-PT" altLang="ja-JP" sz="4000" dirty="0" smtClean="0">
                <a:ea typeface="ＭＳ Ｐゴシック" panose="020B0600070205080204" pitchFamily="34" charset="-128"/>
              </a:rPr>
              <a:t> </a:t>
            </a:r>
            <a:r>
              <a:rPr lang="pt-PT" altLang="ja-JP" sz="4000" dirty="0" err="1" smtClean="0">
                <a:ea typeface="ＭＳ Ｐゴシック" panose="020B0600070205080204" pitchFamily="34" charset="-128"/>
              </a:rPr>
              <a:t>defined</a:t>
            </a:r>
            <a:r>
              <a:rPr lang="pt-PT" altLang="ja-JP" sz="4000" dirty="0" smtClean="0">
                <a:ea typeface="ＭＳ Ｐゴシック" panose="020B0600070205080204" pitchFamily="34" charset="-128"/>
              </a:rPr>
              <a:t> as </a:t>
            </a:r>
            <a:r>
              <a:rPr lang="pt-PT" altLang="ja-JP" sz="4000" dirty="0" err="1" smtClean="0">
                <a:ea typeface="ＭＳ Ｐゴシック" panose="020B0600070205080204" pitchFamily="34" charset="-128"/>
              </a:rPr>
              <a:t>showing</a:t>
            </a:r>
            <a:r>
              <a:rPr lang="pt-PT" altLang="ja-JP" sz="4000" dirty="0" smtClean="0">
                <a:ea typeface="ＭＳ Ｐゴシック" panose="020B0600070205080204" pitchFamily="34" charset="-128"/>
              </a:rPr>
              <a:t> "</a:t>
            </a:r>
            <a:r>
              <a:rPr lang="pt-PT" altLang="ja-JP" sz="4000" dirty="0" err="1" smtClean="0">
                <a:ea typeface="ＭＳ Ｐゴシック" panose="020B0600070205080204" pitchFamily="34" charset="-128"/>
              </a:rPr>
              <a:t>sensitivity</a:t>
            </a:r>
            <a:r>
              <a:rPr lang="pt-PT" altLang="ja-JP" sz="4000" dirty="0" smtClean="0">
                <a:ea typeface="ＭＳ Ｐゴシック" panose="020B0600070205080204" pitchFamily="34" charset="-128"/>
              </a:rPr>
              <a:t> to </a:t>
            </a:r>
            <a:r>
              <a:rPr lang="pt-PT" altLang="ja-JP" sz="4000" dirty="0" err="1" smtClean="0">
                <a:ea typeface="ＭＳ Ｐゴシック" panose="020B0600070205080204" pitchFamily="34" charset="-128"/>
              </a:rPr>
              <a:t>initial</a:t>
            </a:r>
            <a:r>
              <a:rPr lang="pt-PT" altLang="ja-JP" sz="4000" dirty="0" smtClean="0">
                <a:ea typeface="ＭＳ Ｐゴシック" panose="020B0600070205080204" pitchFamily="34" charset="-128"/>
              </a:rPr>
              <a:t> </a:t>
            </a:r>
            <a:r>
              <a:rPr lang="pt-PT" altLang="ja-JP" sz="4000" dirty="0" err="1" smtClean="0">
                <a:ea typeface="ＭＳ Ｐゴシック" panose="020B0600070205080204" pitchFamily="34" charset="-128"/>
              </a:rPr>
              <a:t>conditions</a:t>
            </a:r>
            <a:r>
              <a:rPr lang="pt-PT" altLang="ja-JP" sz="4000" dirty="0" smtClean="0">
                <a:ea typeface="ＭＳ Ｐゴシック" panose="020B0600070205080204" pitchFamily="34" charset="-128"/>
              </a:rPr>
              <a:t>". In </a:t>
            </a:r>
            <a:r>
              <a:rPr lang="pt-PT" altLang="ja-JP" sz="4000" dirty="0" err="1" smtClean="0">
                <a:ea typeface="ＭＳ Ｐゴシック" panose="020B0600070205080204" pitchFamily="34" charset="-128"/>
              </a:rPr>
              <a:t>other</a:t>
            </a:r>
            <a:r>
              <a:rPr lang="pt-PT" altLang="ja-JP" sz="4000" dirty="0" smtClean="0">
                <a:ea typeface="ＭＳ Ｐゴシック" panose="020B0600070205080204" pitchFamily="34" charset="-128"/>
              </a:rPr>
              <a:t> </a:t>
            </a:r>
            <a:r>
              <a:rPr lang="pt-PT" altLang="ja-JP" sz="4000" dirty="0" err="1" smtClean="0">
                <a:ea typeface="ＭＳ Ｐゴシック" panose="020B0600070205080204" pitchFamily="34" charset="-128"/>
              </a:rPr>
              <a:t>words</a:t>
            </a:r>
            <a:r>
              <a:rPr lang="pt-PT" altLang="ja-JP" sz="4000" dirty="0" smtClean="0">
                <a:ea typeface="ＭＳ Ｐゴシック" panose="020B0600070205080204" pitchFamily="34" charset="-128"/>
              </a:rPr>
              <a:t>, to </a:t>
            </a:r>
            <a:r>
              <a:rPr lang="pt-PT" altLang="ja-JP" sz="4000" dirty="0" err="1" smtClean="0">
                <a:ea typeface="ＭＳ Ｐゴシック" panose="020B0600070205080204" pitchFamily="34" charset="-128"/>
              </a:rPr>
              <a:t>predict</a:t>
            </a:r>
            <a:r>
              <a:rPr lang="pt-PT" altLang="ja-JP" sz="4000" dirty="0" smtClean="0">
                <a:ea typeface="ＭＳ Ｐゴシック" panose="020B0600070205080204" pitchFamily="34" charset="-128"/>
              </a:rPr>
              <a:t> </a:t>
            </a:r>
            <a:r>
              <a:rPr lang="pt-PT" altLang="ja-JP" sz="4000" dirty="0" err="1" smtClean="0">
                <a:ea typeface="ＭＳ Ｐゴシック" panose="020B0600070205080204" pitchFamily="34" charset="-128"/>
              </a:rPr>
              <a:t>the</a:t>
            </a:r>
            <a:r>
              <a:rPr lang="pt-PT" altLang="ja-JP" sz="4000" dirty="0" smtClean="0">
                <a:ea typeface="ＭＳ Ｐゴシック" panose="020B0600070205080204" pitchFamily="34" charset="-128"/>
              </a:rPr>
              <a:t> future </a:t>
            </a:r>
            <a:r>
              <a:rPr lang="pt-PT" altLang="ja-JP" sz="4000" dirty="0" err="1" smtClean="0">
                <a:ea typeface="ＭＳ Ｐゴシック" panose="020B0600070205080204" pitchFamily="34" charset="-128"/>
              </a:rPr>
              <a:t>state</a:t>
            </a:r>
            <a:r>
              <a:rPr lang="pt-PT" altLang="ja-JP" sz="4000" dirty="0" smtClean="0">
                <a:ea typeface="ＭＳ Ｐゴシック" panose="020B0600070205080204" pitchFamily="34" charset="-128"/>
              </a:rPr>
              <a:t> </a:t>
            </a:r>
            <a:r>
              <a:rPr lang="pt-PT" altLang="ja-JP" sz="4000" dirty="0" err="1" smtClean="0">
                <a:ea typeface="ＭＳ Ｐゴシック" panose="020B0600070205080204" pitchFamily="34" charset="-128"/>
              </a:rPr>
              <a:t>of</a:t>
            </a:r>
            <a:r>
              <a:rPr lang="pt-PT" altLang="ja-JP" sz="4000" dirty="0" smtClean="0">
                <a:ea typeface="ＭＳ Ｐゴシック" panose="020B0600070205080204" pitchFamily="34" charset="-128"/>
              </a:rPr>
              <a:t> a </a:t>
            </a:r>
            <a:r>
              <a:rPr lang="pt-PT" altLang="ja-JP" sz="4000" dirty="0" err="1" smtClean="0">
                <a:ea typeface="ＭＳ Ｐゴシック" panose="020B0600070205080204" pitchFamily="34" charset="-128"/>
              </a:rPr>
              <a:t>system</a:t>
            </a:r>
            <a:r>
              <a:rPr lang="pt-PT" altLang="ja-JP" sz="4000" dirty="0" smtClean="0">
                <a:ea typeface="ＭＳ Ｐゴシック" panose="020B0600070205080204" pitchFamily="34" charset="-128"/>
              </a:rPr>
              <a:t> </a:t>
            </a:r>
            <a:r>
              <a:rPr lang="pt-PT" altLang="ja-JP" sz="4000" dirty="0" err="1" smtClean="0">
                <a:ea typeface="ＭＳ Ｐゴシック" panose="020B0600070205080204" pitchFamily="34" charset="-128"/>
              </a:rPr>
              <a:t>with</a:t>
            </a:r>
            <a:r>
              <a:rPr lang="pt-PT" altLang="ja-JP" sz="4000" dirty="0" smtClean="0">
                <a:ea typeface="ＭＳ Ｐゴシック" panose="020B0600070205080204" pitchFamily="34" charset="-128"/>
              </a:rPr>
              <a:t> </a:t>
            </a:r>
            <a:r>
              <a:rPr lang="pt-PT" altLang="ja-JP" sz="4000" dirty="0" err="1" smtClean="0">
                <a:ea typeface="ＭＳ Ｐゴシック" panose="020B0600070205080204" pitchFamily="34" charset="-128"/>
              </a:rPr>
              <a:t>certainty</a:t>
            </a:r>
            <a:r>
              <a:rPr lang="pt-PT" altLang="ja-JP" sz="4000" dirty="0" smtClean="0">
                <a:ea typeface="ＭＳ Ｐゴシック" panose="020B0600070205080204" pitchFamily="34" charset="-128"/>
              </a:rPr>
              <a:t>, </a:t>
            </a:r>
            <a:r>
              <a:rPr lang="pt-PT" altLang="ja-JP" sz="4000" dirty="0" err="1" smtClean="0">
                <a:ea typeface="ＭＳ Ｐゴシック" panose="020B0600070205080204" pitchFamily="34" charset="-128"/>
              </a:rPr>
              <a:t>you</a:t>
            </a:r>
            <a:r>
              <a:rPr lang="pt-PT" altLang="ja-JP" sz="4000" dirty="0" smtClean="0">
                <a:ea typeface="ＭＳ Ｐゴシック" panose="020B0600070205080204" pitchFamily="34" charset="-128"/>
              </a:rPr>
              <a:t> </a:t>
            </a:r>
            <a:r>
              <a:rPr lang="pt-PT" altLang="ja-JP" sz="4000" dirty="0" err="1" smtClean="0">
                <a:ea typeface="ＭＳ Ｐゴシック" panose="020B0600070205080204" pitchFamily="34" charset="-128"/>
              </a:rPr>
              <a:t>need</a:t>
            </a:r>
            <a:r>
              <a:rPr lang="pt-PT" altLang="ja-JP" sz="4000" dirty="0" smtClean="0">
                <a:ea typeface="ＭＳ Ｐゴシック" panose="020B0600070205080204" pitchFamily="34" charset="-128"/>
              </a:rPr>
              <a:t> to </a:t>
            </a:r>
            <a:r>
              <a:rPr lang="pt-PT" altLang="ja-JP" sz="4000" dirty="0" err="1" smtClean="0">
                <a:ea typeface="ＭＳ Ｐゴシック" panose="020B0600070205080204" pitchFamily="34" charset="-128"/>
              </a:rPr>
              <a:t>know</a:t>
            </a:r>
            <a:r>
              <a:rPr lang="pt-PT" altLang="ja-JP" sz="4000" dirty="0" smtClean="0">
                <a:ea typeface="ＭＳ Ｐゴシック" panose="020B0600070205080204" pitchFamily="34" charset="-128"/>
              </a:rPr>
              <a:t> </a:t>
            </a:r>
            <a:r>
              <a:rPr lang="pt-PT" altLang="ja-JP" sz="4000" dirty="0" err="1" smtClean="0">
                <a:ea typeface="ＭＳ Ｐゴシック" panose="020B0600070205080204" pitchFamily="34" charset="-128"/>
              </a:rPr>
              <a:t>the</a:t>
            </a:r>
            <a:r>
              <a:rPr lang="pt-PT" altLang="ja-JP" sz="4000" dirty="0" smtClean="0">
                <a:ea typeface="ＭＳ Ｐゴシック" panose="020B0600070205080204" pitchFamily="34" charset="-128"/>
              </a:rPr>
              <a:t> </a:t>
            </a:r>
            <a:r>
              <a:rPr lang="pt-PT" altLang="ja-JP" sz="4000" dirty="0" err="1" smtClean="0">
                <a:ea typeface="ＭＳ Ｐゴシック" panose="020B0600070205080204" pitchFamily="34" charset="-128"/>
              </a:rPr>
              <a:t>initial</a:t>
            </a:r>
            <a:r>
              <a:rPr lang="pt-PT" altLang="ja-JP" sz="4000" dirty="0" smtClean="0">
                <a:ea typeface="ＭＳ Ｐゴシック" panose="020B0600070205080204" pitchFamily="34" charset="-128"/>
              </a:rPr>
              <a:t> </a:t>
            </a:r>
            <a:r>
              <a:rPr lang="pt-PT" altLang="ja-JP" sz="4000" dirty="0" err="1" smtClean="0">
                <a:ea typeface="ＭＳ Ｐゴシック" panose="020B0600070205080204" pitchFamily="34" charset="-128"/>
              </a:rPr>
              <a:t>conditions</a:t>
            </a:r>
            <a:r>
              <a:rPr lang="pt-PT" altLang="ja-JP" sz="4000" dirty="0" smtClean="0">
                <a:ea typeface="ＭＳ Ｐゴシック" panose="020B0600070205080204" pitchFamily="34" charset="-128"/>
              </a:rPr>
              <a:t> </a:t>
            </a:r>
            <a:r>
              <a:rPr lang="pt-PT" altLang="ja-JP" sz="4000" dirty="0" err="1" smtClean="0">
                <a:ea typeface="ＭＳ Ｐゴシック" panose="020B0600070205080204" pitchFamily="34" charset="-128"/>
              </a:rPr>
              <a:t>with</a:t>
            </a:r>
            <a:r>
              <a:rPr lang="pt-PT" altLang="ja-JP" sz="4000" dirty="0" smtClean="0">
                <a:ea typeface="ＭＳ Ｐゴシック" panose="020B0600070205080204" pitchFamily="34" charset="-128"/>
              </a:rPr>
              <a:t> </a:t>
            </a:r>
            <a:r>
              <a:rPr lang="pt-PT" altLang="ja-JP" sz="4000" dirty="0" err="1" smtClean="0">
                <a:ea typeface="ＭＳ Ｐゴシック" panose="020B0600070205080204" pitchFamily="34" charset="-128"/>
              </a:rPr>
              <a:t>infinite</a:t>
            </a:r>
            <a:r>
              <a:rPr lang="pt-PT" altLang="ja-JP" sz="4000" dirty="0" smtClean="0">
                <a:ea typeface="ＭＳ Ｐゴシック" panose="020B0600070205080204" pitchFamily="34" charset="-128"/>
              </a:rPr>
              <a:t> </a:t>
            </a:r>
            <a:r>
              <a:rPr lang="pt-PT" altLang="ja-JP" sz="4000" dirty="0" err="1" smtClean="0">
                <a:ea typeface="ＭＳ Ｐゴシック" panose="020B0600070205080204" pitchFamily="34" charset="-128"/>
              </a:rPr>
              <a:t>accuracy</a:t>
            </a:r>
            <a:r>
              <a:rPr lang="pt-PT" altLang="ja-JP" sz="4000" dirty="0" smtClean="0">
                <a:ea typeface="ＭＳ Ｐゴシック" panose="020B0600070205080204" pitchFamily="34" charset="-128"/>
              </a:rPr>
              <a:t>, </a:t>
            </a:r>
            <a:r>
              <a:rPr lang="pt-PT" altLang="ja-JP" sz="4000" dirty="0" err="1" smtClean="0">
                <a:ea typeface="ＭＳ Ｐゴシック" panose="020B0600070205080204" pitchFamily="34" charset="-128"/>
              </a:rPr>
              <a:t>since</a:t>
            </a:r>
            <a:r>
              <a:rPr lang="pt-PT" altLang="ja-JP" sz="4000" dirty="0" smtClean="0">
                <a:ea typeface="ＭＳ Ｐゴシック" panose="020B0600070205080204" pitchFamily="34" charset="-128"/>
              </a:rPr>
              <a:t> </a:t>
            </a:r>
            <a:r>
              <a:rPr lang="pt-PT" altLang="ja-JP" sz="4000" dirty="0" err="1" smtClean="0">
                <a:ea typeface="ＭＳ Ｐゴシック" panose="020B0600070205080204" pitchFamily="34" charset="-128"/>
              </a:rPr>
              <a:t>errors</a:t>
            </a:r>
            <a:r>
              <a:rPr lang="pt-PT" altLang="ja-JP" sz="4000" dirty="0" smtClean="0">
                <a:ea typeface="ＭＳ Ｐゴシック" panose="020B0600070205080204" pitchFamily="34" charset="-128"/>
              </a:rPr>
              <a:t> </a:t>
            </a:r>
            <a:r>
              <a:rPr lang="pt-PT" altLang="ja-JP" sz="4000" dirty="0" err="1" smtClean="0">
                <a:ea typeface="ＭＳ Ｐゴシック" panose="020B0600070205080204" pitchFamily="34" charset="-128"/>
              </a:rPr>
              <a:t>increase</a:t>
            </a:r>
            <a:r>
              <a:rPr lang="pt-PT" altLang="ja-JP" sz="4000" dirty="0" smtClean="0">
                <a:ea typeface="ＭＳ Ｐゴシック" panose="020B0600070205080204" pitchFamily="34" charset="-128"/>
              </a:rPr>
              <a:t> </a:t>
            </a:r>
            <a:r>
              <a:rPr lang="pt-PT" altLang="ja-JP" sz="4000" dirty="0" err="1" smtClean="0">
                <a:ea typeface="ＭＳ Ｐゴシック" panose="020B0600070205080204" pitchFamily="34" charset="-128"/>
              </a:rPr>
              <a:t>rapidly</a:t>
            </a:r>
            <a:r>
              <a:rPr lang="pt-PT" altLang="ja-JP" sz="4000" dirty="0" smtClean="0">
                <a:ea typeface="ＭＳ Ｐゴシック" panose="020B0600070205080204" pitchFamily="34" charset="-128"/>
              </a:rPr>
              <a:t> </a:t>
            </a:r>
            <a:r>
              <a:rPr lang="pt-PT" altLang="ja-JP" sz="4000" dirty="0" err="1" smtClean="0">
                <a:ea typeface="ＭＳ Ｐゴシック" panose="020B0600070205080204" pitchFamily="34" charset="-128"/>
              </a:rPr>
              <a:t>with</a:t>
            </a:r>
            <a:r>
              <a:rPr lang="pt-PT" altLang="ja-JP" sz="4000" dirty="0" smtClean="0">
                <a:ea typeface="ＭＳ Ｐゴシック" panose="020B0600070205080204" pitchFamily="34" charset="-128"/>
              </a:rPr>
              <a:t> </a:t>
            </a:r>
            <a:r>
              <a:rPr lang="pt-PT" altLang="ja-JP" sz="4000" dirty="0" err="1" smtClean="0">
                <a:ea typeface="ＭＳ Ｐゴシック" panose="020B0600070205080204" pitchFamily="34" charset="-128"/>
              </a:rPr>
              <a:t>even</a:t>
            </a:r>
            <a:r>
              <a:rPr lang="pt-PT" altLang="ja-JP" sz="4000" dirty="0" smtClean="0">
                <a:ea typeface="ＭＳ Ｐゴシック" panose="020B0600070205080204" pitchFamily="34" charset="-128"/>
              </a:rPr>
              <a:t> </a:t>
            </a:r>
            <a:r>
              <a:rPr lang="pt-PT" altLang="ja-JP" sz="4000" dirty="0" err="1" smtClean="0">
                <a:ea typeface="ＭＳ Ｐゴシック" panose="020B0600070205080204" pitchFamily="34" charset="-128"/>
              </a:rPr>
              <a:t>the</a:t>
            </a:r>
            <a:r>
              <a:rPr lang="pt-PT" altLang="ja-JP" sz="4000" dirty="0" smtClean="0">
                <a:ea typeface="ＭＳ Ｐゴシック" panose="020B0600070205080204" pitchFamily="34" charset="-128"/>
              </a:rPr>
              <a:t> </a:t>
            </a:r>
            <a:r>
              <a:rPr lang="pt-PT" altLang="ja-JP" sz="4000" dirty="0" err="1" smtClean="0">
                <a:ea typeface="ＭＳ Ｐゴシック" panose="020B0600070205080204" pitchFamily="34" charset="-128"/>
              </a:rPr>
              <a:t>slightest</a:t>
            </a:r>
            <a:r>
              <a:rPr lang="pt-PT" altLang="ja-JP" sz="4000" dirty="0" smtClean="0">
                <a:ea typeface="ＭＳ Ｐゴシック" panose="020B0600070205080204" pitchFamily="34" charset="-128"/>
              </a:rPr>
              <a:t> </a:t>
            </a:r>
            <a:r>
              <a:rPr lang="pt-PT" altLang="ja-JP" sz="4000" dirty="0" err="1" smtClean="0">
                <a:ea typeface="ＭＳ Ｐゴシック" panose="020B0600070205080204" pitchFamily="34" charset="-128"/>
              </a:rPr>
              <a:t>inaccuracy</a:t>
            </a:r>
            <a:r>
              <a:rPr lang="pt-PT" altLang="ja-JP" sz="4000" dirty="0" smtClean="0">
                <a:ea typeface="ＭＳ Ｐゴシック" panose="020B0600070205080204" pitchFamily="34" charset="-128"/>
              </a:rPr>
              <a:t>.</a:t>
            </a:r>
          </a:p>
          <a:p>
            <a:pPr algn="just" eaLnBrk="1" hangingPunct="1">
              <a:lnSpc>
                <a:spcPct val="80000"/>
              </a:lnSpc>
            </a:pPr>
            <a:r>
              <a:rPr lang="pt-PT" altLang="ja-JP" sz="4000" dirty="0" err="1" smtClean="0">
                <a:ea typeface="ＭＳ Ｐゴシック" panose="020B0600070205080204" pitchFamily="34" charset="-128"/>
              </a:rPr>
              <a:t>This</a:t>
            </a:r>
            <a:r>
              <a:rPr lang="pt-PT" altLang="ja-JP" sz="4000" dirty="0" smtClean="0">
                <a:ea typeface="ＭＳ Ｐゴシック" panose="020B0600070205080204" pitchFamily="34" charset="-128"/>
              </a:rPr>
              <a:t> </a:t>
            </a:r>
            <a:r>
              <a:rPr lang="pt-PT" altLang="ja-JP" sz="4000" dirty="0" err="1" smtClean="0">
                <a:ea typeface="ＭＳ Ｐゴシック" panose="020B0600070205080204" pitchFamily="34" charset="-128"/>
              </a:rPr>
              <a:t>is</a:t>
            </a:r>
            <a:r>
              <a:rPr lang="pt-PT" altLang="ja-JP" sz="4000" dirty="0" smtClean="0">
                <a:ea typeface="ＭＳ Ｐゴシック" panose="020B0600070205080204" pitchFamily="34" charset="-128"/>
              </a:rPr>
              <a:t> </a:t>
            </a:r>
            <a:r>
              <a:rPr lang="pt-PT" altLang="ja-JP" sz="4000" dirty="0" err="1" smtClean="0">
                <a:ea typeface="ＭＳ Ｐゴシック" panose="020B0600070205080204" pitchFamily="34" charset="-128"/>
              </a:rPr>
              <a:t>why</a:t>
            </a:r>
            <a:r>
              <a:rPr lang="pt-PT" altLang="ja-JP" sz="4000" dirty="0" smtClean="0">
                <a:ea typeface="ＭＳ Ｐゴシック" panose="020B0600070205080204" pitchFamily="34" charset="-128"/>
              </a:rPr>
              <a:t> </a:t>
            </a:r>
            <a:r>
              <a:rPr lang="pt-PT" altLang="ja-JP" sz="4000" dirty="0" err="1" smtClean="0">
                <a:ea typeface="ＭＳ Ｐゴシック" panose="020B0600070205080204" pitchFamily="34" charset="-128"/>
              </a:rPr>
              <a:t>the</a:t>
            </a:r>
            <a:r>
              <a:rPr lang="pt-PT" altLang="ja-JP" sz="4000" dirty="0" smtClean="0">
                <a:ea typeface="ＭＳ Ｐゴシック" panose="020B0600070205080204" pitchFamily="34" charset="-128"/>
              </a:rPr>
              <a:t> </a:t>
            </a:r>
            <a:r>
              <a:rPr lang="pt-PT" altLang="ja-JP" sz="4000" dirty="0" err="1" smtClean="0">
                <a:ea typeface="ＭＳ Ｐゴシック" panose="020B0600070205080204" pitchFamily="34" charset="-128"/>
              </a:rPr>
              <a:t>weather</a:t>
            </a:r>
            <a:r>
              <a:rPr lang="pt-PT" altLang="ja-JP" sz="4000" dirty="0" smtClean="0">
                <a:ea typeface="ＭＳ Ｐゴシック" panose="020B0600070205080204" pitchFamily="34" charset="-128"/>
              </a:rPr>
              <a:t> </a:t>
            </a:r>
            <a:r>
              <a:rPr lang="pt-PT" altLang="ja-JP" sz="4000" dirty="0" err="1" smtClean="0">
                <a:ea typeface="ＭＳ Ｐゴシック" panose="020B0600070205080204" pitchFamily="34" charset="-128"/>
              </a:rPr>
              <a:t>is</a:t>
            </a:r>
            <a:r>
              <a:rPr lang="pt-PT" altLang="ja-JP" sz="4000" dirty="0" smtClean="0">
                <a:ea typeface="ＭＳ Ｐゴシック" panose="020B0600070205080204" pitchFamily="34" charset="-128"/>
              </a:rPr>
              <a:t> </a:t>
            </a:r>
            <a:r>
              <a:rPr lang="pt-PT" altLang="ja-JP" sz="4000" dirty="0" err="1" smtClean="0">
                <a:ea typeface="ＭＳ Ｐゴシック" panose="020B0600070205080204" pitchFamily="34" charset="-128"/>
              </a:rPr>
              <a:t>so</a:t>
            </a:r>
            <a:r>
              <a:rPr lang="pt-PT" altLang="ja-JP" sz="4000" dirty="0" smtClean="0">
                <a:ea typeface="ＭＳ Ｐゴシック" panose="020B0600070205080204" pitchFamily="34" charset="-128"/>
              </a:rPr>
              <a:t> </a:t>
            </a:r>
            <a:r>
              <a:rPr lang="pt-PT" altLang="ja-JP" sz="4000" dirty="0" err="1" smtClean="0">
                <a:ea typeface="ＭＳ Ｐゴシック" panose="020B0600070205080204" pitchFamily="34" charset="-128"/>
              </a:rPr>
              <a:t>difficult</a:t>
            </a:r>
            <a:r>
              <a:rPr lang="pt-PT" altLang="ja-JP" sz="4000" dirty="0" smtClean="0">
                <a:ea typeface="ＭＳ Ｐゴシック" panose="020B0600070205080204" pitchFamily="34" charset="-128"/>
              </a:rPr>
              <a:t> to </a:t>
            </a:r>
            <a:r>
              <a:rPr lang="pt-PT" altLang="ja-JP" sz="4000" dirty="0" err="1" smtClean="0">
                <a:ea typeface="ＭＳ Ｐゴシック" panose="020B0600070205080204" pitchFamily="34" charset="-128"/>
              </a:rPr>
              <a:t>forecast</a:t>
            </a:r>
            <a:r>
              <a:rPr lang="pt-PT" altLang="ja-JP" sz="4000" dirty="0" smtClean="0">
                <a:ea typeface="ＭＳ Ｐゴシック" panose="020B0600070205080204" pitchFamily="34" charset="-128"/>
              </a:rPr>
              <a:t>. </a:t>
            </a:r>
            <a:r>
              <a:rPr lang="pt-PT" altLang="ja-JP" sz="4000" dirty="0" err="1" smtClean="0">
                <a:ea typeface="ＭＳ Ｐゴシック" panose="020B0600070205080204" pitchFamily="34" charset="-128"/>
              </a:rPr>
              <a:t>The</a:t>
            </a:r>
            <a:r>
              <a:rPr lang="pt-PT" altLang="ja-JP" sz="4000" dirty="0" smtClean="0">
                <a:ea typeface="ＭＳ Ｐゴシック" panose="020B0600070205080204" pitchFamily="34" charset="-128"/>
              </a:rPr>
              <a:t> </a:t>
            </a:r>
            <a:r>
              <a:rPr lang="pt-PT" altLang="ja-JP" sz="4000" dirty="0" err="1" smtClean="0">
                <a:ea typeface="ＭＳ Ｐゴシック" panose="020B0600070205080204" pitchFamily="34" charset="-128"/>
              </a:rPr>
              <a:t>theory</a:t>
            </a:r>
            <a:r>
              <a:rPr lang="pt-PT" altLang="ja-JP" sz="4000" dirty="0" smtClean="0">
                <a:ea typeface="ＭＳ Ｐゴシック" panose="020B0600070205080204" pitchFamily="34" charset="-128"/>
              </a:rPr>
              <a:t> </a:t>
            </a:r>
            <a:r>
              <a:rPr lang="pt-PT" altLang="ja-JP" sz="4000" dirty="0" err="1" smtClean="0">
                <a:ea typeface="ＭＳ Ｐゴシック" panose="020B0600070205080204" pitchFamily="34" charset="-128"/>
              </a:rPr>
              <a:t>also</a:t>
            </a:r>
            <a:r>
              <a:rPr lang="pt-PT" altLang="ja-JP" sz="4000" dirty="0" smtClean="0">
                <a:ea typeface="ＭＳ Ｐゴシック" panose="020B0600070205080204" pitchFamily="34" charset="-128"/>
              </a:rPr>
              <a:t> </a:t>
            </a:r>
            <a:r>
              <a:rPr lang="pt-PT" altLang="ja-JP" sz="4000" dirty="0" err="1" smtClean="0">
                <a:ea typeface="ＭＳ Ｐゴシック" panose="020B0600070205080204" pitchFamily="34" charset="-128"/>
              </a:rPr>
              <a:t>has</a:t>
            </a:r>
            <a:r>
              <a:rPr lang="pt-PT" altLang="ja-JP" sz="4000" dirty="0" smtClean="0">
                <a:ea typeface="ＭＳ Ｐゴシック" panose="020B0600070205080204" pitchFamily="34" charset="-128"/>
              </a:rPr>
              <a:t> </a:t>
            </a:r>
            <a:r>
              <a:rPr lang="pt-PT" altLang="ja-JP" sz="4000" dirty="0" err="1" smtClean="0">
                <a:ea typeface="ＭＳ Ｐゴシック" panose="020B0600070205080204" pitchFamily="34" charset="-128"/>
              </a:rPr>
              <a:t>been</a:t>
            </a:r>
            <a:r>
              <a:rPr lang="pt-PT" altLang="ja-JP" sz="4000" dirty="0" smtClean="0">
                <a:ea typeface="ＭＳ Ｐゴシック" panose="020B0600070205080204" pitchFamily="34" charset="-128"/>
              </a:rPr>
              <a:t> </a:t>
            </a:r>
            <a:r>
              <a:rPr lang="pt-PT" altLang="ja-JP" sz="4000" dirty="0" err="1" smtClean="0">
                <a:ea typeface="ＭＳ Ｐゴシック" panose="020B0600070205080204" pitchFamily="34" charset="-128"/>
              </a:rPr>
              <a:t>applied</a:t>
            </a:r>
            <a:r>
              <a:rPr lang="pt-PT" altLang="ja-JP" sz="4000" dirty="0" smtClean="0">
                <a:ea typeface="ＭＳ Ｐゴシック" panose="020B0600070205080204" pitchFamily="34" charset="-128"/>
              </a:rPr>
              <a:t> to business </a:t>
            </a:r>
            <a:r>
              <a:rPr lang="pt-PT" altLang="ja-JP" sz="4000" dirty="0" err="1" smtClean="0">
                <a:ea typeface="ＭＳ Ｐゴシック" panose="020B0600070205080204" pitchFamily="34" charset="-128"/>
              </a:rPr>
              <a:t>cycles</a:t>
            </a:r>
            <a:r>
              <a:rPr lang="pt-PT" altLang="ja-JP" sz="4000" dirty="0" smtClean="0">
                <a:ea typeface="ＭＳ Ｐゴシック" panose="020B0600070205080204" pitchFamily="34" charset="-128"/>
              </a:rPr>
              <a:t>, </a:t>
            </a:r>
            <a:r>
              <a:rPr lang="pt-PT" altLang="ja-JP" sz="4000" dirty="0" err="1" smtClean="0">
                <a:ea typeface="ＭＳ Ｐゴシック" panose="020B0600070205080204" pitchFamily="34" charset="-128"/>
              </a:rPr>
              <a:t>and</a:t>
            </a:r>
            <a:r>
              <a:rPr lang="pt-PT" altLang="ja-JP" sz="4000" dirty="0" smtClean="0">
                <a:ea typeface="ＭＳ Ｐゴシック" panose="020B0600070205080204" pitchFamily="34" charset="-128"/>
              </a:rPr>
              <a:t> </a:t>
            </a:r>
            <a:r>
              <a:rPr lang="pt-PT" altLang="ja-JP" sz="4000" dirty="0" err="1" smtClean="0">
                <a:ea typeface="ＭＳ Ｐゴシック" panose="020B0600070205080204" pitchFamily="34" charset="-128"/>
              </a:rPr>
              <a:t>dynamics</a:t>
            </a:r>
            <a:r>
              <a:rPr lang="pt-PT" altLang="ja-JP" sz="4000" dirty="0" smtClean="0">
                <a:ea typeface="ＭＳ Ｐゴシック" panose="020B0600070205080204" pitchFamily="34" charset="-128"/>
              </a:rPr>
              <a:t> </a:t>
            </a:r>
            <a:r>
              <a:rPr lang="pt-PT" altLang="ja-JP" sz="4000" dirty="0" err="1" smtClean="0">
                <a:ea typeface="ＭＳ Ｐゴシック" panose="020B0600070205080204" pitchFamily="34" charset="-128"/>
              </a:rPr>
              <a:t>of</a:t>
            </a:r>
            <a:r>
              <a:rPr lang="pt-PT" altLang="ja-JP" sz="4000" dirty="0" smtClean="0">
                <a:ea typeface="ＭＳ Ｐゴシック" panose="020B0600070205080204" pitchFamily="34" charset="-128"/>
              </a:rPr>
              <a:t> animal </a:t>
            </a:r>
            <a:r>
              <a:rPr lang="pt-PT" altLang="ja-JP" sz="4000" dirty="0" err="1" smtClean="0">
                <a:ea typeface="ＭＳ Ｐゴシック" panose="020B0600070205080204" pitchFamily="34" charset="-128"/>
              </a:rPr>
              <a:t>populations</a:t>
            </a:r>
            <a:r>
              <a:rPr lang="pt-PT" altLang="ja-JP" sz="4000" dirty="0" smtClean="0">
                <a:ea typeface="ＭＳ Ｐゴシック" panose="020B0600070205080204" pitchFamily="34" charset="-128"/>
              </a:rPr>
              <a:t>, as </a:t>
            </a:r>
            <a:r>
              <a:rPr lang="pt-PT" altLang="ja-JP" sz="4000" dirty="0" err="1" smtClean="0">
                <a:ea typeface="ＭＳ Ｐゴシック" panose="020B0600070205080204" pitchFamily="34" charset="-128"/>
              </a:rPr>
              <a:t>well</a:t>
            </a:r>
            <a:r>
              <a:rPr lang="pt-PT" altLang="ja-JP" sz="4000" dirty="0" smtClean="0">
                <a:ea typeface="ＭＳ Ｐゴシック" panose="020B0600070205080204" pitchFamily="34" charset="-128"/>
              </a:rPr>
              <a:t> as in </a:t>
            </a:r>
            <a:r>
              <a:rPr lang="pt-PT" altLang="ja-JP" sz="4000" dirty="0" err="1" smtClean="0">
                <a:ea typeface="ＭＳ Ｐゴシック" panose="020B0600070205080204" pitchFamily="34" charset="-128"/>
              </a:rPr>
              <a:t>fluid</a:t>
            </a:r>
            <a:r>
              <a:rPr lang="pt-PT" altLang="ja-JP" sz="4000" dirty="0" smtClean="0">
                <a:ea typeface="ＭＳ Ｐゴシック" panose="020B0600070205080204" pitchFamily="34" charset="-128"/>
              </a:rPr>
              <a:t> </a:t>
            </a:r>
            <a:r>
              <a:rPr lang="pt-PT" altLang="ja-JP" sz="4000" dirty="0" err="1" smtClean="0">
                <a:ea typeface="ＭＳ Ｐゴシック" panose="020B0600070205080204" pitchFamily="34" charset="-128"/>
              </a:rPr>
              <a:t>motion</a:t>
            </a:r>
            <a:r>
              <a:rPr lang="pt-PT" altLang="ja-JP" sz="4000" dirty="0" smtClean="0">
                <a:ea typeface="ＭＳ Ｐゴシック" panose="020B0600070205080204" pitchFamily="34" charset="-128"/>
              </a:rPr>
              <a:t>, </a:t>
            </a:r>
            <a:r>
              <a:rPr lang="pt-PT" altLang="ja-JP" sz="4000" dirty="0" err="1" smtClean="0">
                <a:ea typeface="ＭＳ Ｐゴシック" panose="020B0600070205080204" pitchFamily="34" charset="-128"/>
              </a:rPr>
              <a:t>planetary</a:t>
            </a:r>
            <a:r>
              <a:rPr lang="pt-PT" altLang="ja-JP" sz="4000" dirty="0" smtClean="0">
                <a:ea typeface="ＭＳ Ｐゴシック" panose="020B0600070205080204" pitchFamily="34" charset="-128"/>
              </a:rPr>
              <a:t> </a:t>
            </a:r>
            <a:r>
              <a:rPr lang="pt-PT" altLang="ja-JP" sz="4000" dirty="0" err="1" smtClean="0">
                <a:ea typeface="ＭＳ Ｐゴシック" panose="020B0600070205080204" pitchFamily="34" charset="-128"/>
              </a:rPr>
              <a:t>orbits</a:t>
            </a:r>
            <a:r>
              <a:rPr lang="pt-PT" altLang="ja-JP" sz="4000" dirty="0" smtClean="0">
                <a:ea typeface="ＭＳ Ｐゴシック" panose="020B0600070205080204" pitchFamily="34" charset="-128"/>
              </a:rPr>
              <a:t>, </a:t>
            </a:r>
            <a:r>
              <a:rPr lang="pt-PT" altLang="ja-JP" sz="4000" dirty="0" err="1" smtClean="0">
                <a:ea typeface="ＭＳ Ｐゴシック" panose="020B0600070205080204" pitchFamily="34" charset="-128"/>
              </a:rPr>
              <a:t>electrical</a:t>
            </a:r>
            <a:r>
              <a:rPr lang="pt-PT" altLang="ja-JP" sz="4000" dirty="0" smtClean="0">
                <a:ea typeface="ＭＳ Ｐゴシック" panose="020B0600070205080204" pitchFamily="34" charset="-128"/>
              </a:rPr>
              <a:t> </a:t>
            </a:r>
            <a:r>
              <a:rPr lang="pt-PT" altLang="ja-JP" sz="4000" dirty="0" err="1" smtClean="0">
                <a:ea typeface="ＭＳ Ｐゴシック" panose="020B0600070205080204" pitchFamily="34" charset="-128"/>
              </a:rPr>
              <a:t>currents</a:t>
            </a:r>
            <a:r>
              <a:rPr lang="pt-PT" altLang="ja-JP" sz="4000" dirty="0" smtClean="0">
                <a:ea typeface="ＭＳ Ｐゴシック" panose="020B0600070205080204" pitchFamily="34" charset="-128"/>
              </a:rPr>
              <a:t> in </a:t>
            </a:r>
            <a:r>
              <a:rPr lang="pt-PT" altLang="ja-JP" sz="4000" dirty="0" err="1" smtClean="0">
                <a:ea typeface="ＭＳ Ｐゴシック" panose="020B0600070205080204" pitchFamily="34" charset="-128"/>
              </a:rPr>
              <a:t>semi-conductors</a:t>
            </a:r>
            <a:r>
              <a:rPr lang="pt-PT" altLang="ja-JP" sz="4000" dirty="0" smtClean="0">
                <a:ea typeface="ＭＳ Ｐゴシック" panose="020B0600070205080204" pitchFamily="34" charset="-128"/>
              </a:rPr>
              <a:t>, medical </a:t>
            </a:r>
            <a:r>
              <a:rPr lang="pt-PT" altLang="ja-JP" sz="4000" dirty="0" err="1" smtClean="0">
                <a:ea typeface="ＭＳ Ｐゴシック" panose="020B0600070205080204" pitchFamily="34" charset="-128"/>
              </a:rPr>
              <a:t>conditions</a:t>
            </a:r>
            <a:r>
              <a:rPr lang="pt-PT" altLang="ja-JP" sz="4000" dirty="0" smtClean="0">
                <a:ea typeface="ＭＳ Ｐゴシック" panose="020B0600070205080204" pitchFamily="34" charset="-128"/>
              </a:rPr>
              <a:t> (</a:t>
            </a:r>
            <a:r>
              <a:rPr lang="pt-PT" altLang="ja-JP" sz="4000" dirty="0" err="1" smtClean="0">
                <a:ea typeface="ＭＳ Ｐゴシック" panose="020B0600070205080204" pitchFamily="34" charset="-128"/>
              </a:rPr>
              <a:t>like</a:t>
            </a:r>
            <a:r>
              <a:rPr lang="pt-PT" altLang="ja-JP" sz="4000" dirty="0" smtClean="0">
                <a:ea typeface="ＭＳ Ｐゴシック" panose="020B0600070205080204" pitchFamily="34" charset="-128"/>
              </a:rPr>
              <a:t> </a:t>
            </a:r>
            <a:r>
              <a:rPr lang="pt-PT" altLang="ja-JP" sz="4000" dirty="0" err="1" smtClean="0">
                <a:ea typeface="ＭＳ Ｐゴシック" panose="020B0600070205080204" pitchFamily="34" charset="-128"/>
              </a:rPr>
              <a:t>epileptic</a:t>
            </a:r>
            <a:r>
              <a:rPr lang="pt-PT" altLang="ja-JP" sz="4000" dirty="0" smtClean="0">
                <a:ea typeface="ＭＳ Ｐゴシック" panose="020B0600070205080204" pitchFamily="34" charset="-128"/>
              </a:rPr>
              <a:t> </a:t>
            </a:r>
            <a:r>
              <a:rPr lang="pt-PT" altLang="ja-JP" sz="4000" dirty="0" err="1" smtClean="0">
                <a:ea typeface="ＭＳ Ｐゴシック" panose="020B0600070205080204" pitchFamily="34" charset="-128"/>
              </a:rPr>
              <a:t>seizures</a:t>
            </a:r>
            <a:r>
              <a:rPr lang="pt-PT" altLang="ja-JP" sz="4000" dirty="0" smtClean="0">
                <a:ea typeface="ＭＳ Ｐゴシック" panose="020B0600070205080204" pitchFamily="34" charset="-128"/>
              </a:rPr>
              <a:t>), </a:t>
            </a:r>
            <a:r>
              <a:rPr lang="pt-PT" altLang="ja-JP" sz="4000" dirty="0" err="1" smtClean="0">
                <a:ea typeface="ＭＳ Ｐゴシック" panose="020B0600070205080204" pitchFamily="34" charset="-128"/>
              </a:rPr>
              <a:t>and</a:t>
            </a:r>
            <a:r>
              <a:rPr lang="pt-PT" altLang="ja-JP" sz="4000" dirty="0" smtClean="0">
                <a:ea typeface="ＭＳ Ｐゴシック" panose="020B0600070205080204" pitchFamily="34" charset="-128"/>
              </a:rPr>
              <a:t> </a:t>
            </a:r>
            <a:r>
              <a:rPr lang="pt-PT" altLang="ja-JP" sz="4000" dirty="0" err="1" smtClean="0">
                <a:ea typeface="ＭＳ Ｐゴシック" panose="020B0600070205080204" pitchFamily="34" charset="-128"/>
              </a:rPr>
              <a:t>the</a:t>
            </a:r>
            <a:r>
              <a:rPr lang="pt-PT" altLang="ja-JP" sz="4000" dirty="0" smtClean="0">
                <a:ea typeface="ＭＳ Ｐゴシック" panose="020B0600070205080204" pitchFamily="34" charset="-128"/>
              </a:rPr>
              <a:t> </a:t>
            </a:r>
            <a:r>
              <a:rPr lang="pt-PT" altLang="ja-JP" sz="4000" dirty="0" err="1" smtClean="0">
                <a:ea typeface="ＭＳ Ｐゴシック" panose="020B0600070205080204" pitchFamily="34" charset="-128"/>
              </a:rPr>
              <a:t>modeling</a:t>
            </a:r>
            <a:r>
              <a:rPr lang="pt-PT" altLang="ja-JP" sz="4000" dirty="0" smtClean="0">
                <a:ea typeface="ＭＳ Ｐゴシック" panose="020B0600070205080204" pitchFamily="34" charset="-128"/>
              </a:rPr>
              <a:t> </a:t>
            </a:r>
            <a:r>
              <a:rPr lang="pt-PT" altLang="ja-JP" sz="4000" dirty="0" err="1" smtClean="0">
                <a:ea typeface="ＭＳ Ｐゴシック" panose="020B0600070205080204" pitchFamily="34" charset="-128"/>
              </a:rPr>
              <a:t>of</a:t>
            </a:r>
            <a:r>
              <a:rPr lang="pt-PT" altLang="ja-JP" sz="4000" dirty="0" smtClean="0">
                <a:ea typeface="ＭＳ Ｐゴシック" panose="020B0600070205080204" pitchFamily="34" charset="-128"/>
              </a:rPr>
              <a:t> </a:t>
            </a:r>
            <a:r>
              <a:rPr lang="pt-PT" altLang="ja-JP" sz="4000" dirty="0" err="1" smtClean="0">
                <a:ea typeface="ＭＳ Ｐゴシック" panose="020B0600070205080204" pitchFamily="34" charset="-128"/>
              </a:rPr>
              <a:t>arms</a:t>
            </a:r>
            <a:r>
              <a:rPr lang="pt-PT" altLang="ja-JP" sz="4000" dirty="0" smtClean="0">
                <a:ea typeface="ＭＳ Ｐゴシック" panose="020B0600070205080204" pitchFamily="34" charset="-128"/>
              </a:rPr>
              <a:t> </a:t>
            </a:r>
            <a:r>
              <a:rPr lang="pt-PT" altLang="ja-JP" sz="4000" dirty="0" err="1" smtClean="0">
                <a:ea typeface="ＭＳ Ｐゴシック" panose="020B0600070205080204" pitchFamily="34" charset="-128"/>
              </a:rPr>
              <a:t>races</a:t>
            </a:r>
            <a:r>
              <a:rPr lang="pt-PT" altLang="ja-JP" sz="4000" dirty="0" smtClean="0">
                <a:ea typeface="ＭＳ Ｐゴシック" panose="020B0600070205080204" pitchFamily="34" charset="-128"/>
              </a:rPr>
              <a:t>.</a:t>
            </a:r>
          </a:p>
        </p:txBody>
      </p:sp>
    </p:spTree>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normAutofit/>
          </a:bodyPr>
          <a:lstStyle/>
          <a:p>
            <a:pPr algn="ctr" eaLnBrk="1" hangingPunct="1">
              <a:defRPr/>
            </a:pPr>
            <a:r>
              <a:rPr lang="pt-PT" sz="5400" b="1" dirty="0" smtClean="0"/>
              <a:t>CHAOS THEORY</a:t>
            </a:r>
          </a:p>
        </p:txBody>
      </p:sp>
      <p:sp>
        <p:nvSpPr>
          <p:cNvPr id="56323" name="Rectangle 3"/>
          <p:cNvSpPr>
            <a:spLocks noGrp="1" noChangeArrowheads="1"/>
          </p:cNvSpPr>
          <p:nvPr>
            <p:ph idx="1"/>
          </p:nvPr>
        </p:nvSpPr>
        <p:spPr/>
        <p:txBody>
          <a:bodyPr>
            <a:normAutofit fontScale="92500" lnSpcReduction="20000"/>
          </a:bodyPr>
          <a:lstStyle/>
          <a:p>
            <a:pPr eaLnBrk="1" hangingPunct="1">
              <a:lnSpc>
                <a:spcPct val="80000"/>
              </a:lnSpc>
            </a:pPr>
            <a:endParaRPr lang="pt-PT" altLang="ja-JP" sz="2000" dirty="0" smtClean="0">
              <a:ea typeface="ＭＳ Ｐゴシック" panose="020B0600070205080204" pitchFamily="34" charset="-128"/>
            </a:endParaRPr>
          </a:p>
          <a:p>
            <a:pPr algn="just" eaLnBrk="1" hangingPunct="1">
              <a:lnSpc>
                <a:spcPct val="80000"/>
              </a:lnSpc>
            </a:pPr>
            <a:r>
              <a:rPr lang="pt-PT" altLang="ja-JP" sz="2400" dirty="0" err="1" smtClean="0">
                <a:ea typeface="ＭＳ Ｐゴシック" panose="020B0600070205080204" pitchFamily="34" charset="-128"/>
              </a:rPr>
              <a:t>During</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the</a:t>
            </a:r>
            <a:r>
              <a:rPr lang="pt-PT" altLang="ja-JP" sz="2400" dirty="0" smtClean="0">
                <a:ea typeface="ＭＳ Ｐゴシック" panose="020B0600070205080204" pitchFamily="34" charset="-128"/>
              </a:rPr>
              <a:t> 1960s Edward Lorenz, a </a:t>
            </a:r>
            <a:r>
              <a:rPr lang="pt-PT" altLang="ja-JP" sz="2400" dirty="0" err="1" smtClean="0">
                <a:ea typeface="ＭＳ Ｐゴシック" panose="020B0600070205080204" pitchFamily="34" charset="-128"/>
              </a:rPr>
              <a:t>meteorologist</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at</a:t>
            </a:r>
            <a:r>
              <a:rPr lang="pt-PT" altLang="ja-JP" sz="2400" dirty="0" smtClean="0">
                <a:ea typeface="ＭＳ Ｐゴシック" panose="020B0600070205080204" pitchFamily="34" charset="-128"/>
              </a:rPr>
              <a:t> MIT,  </a:t>
            </a:r>
            <a:r>
              <a:rPr lang="pt-PT" altLang="ja-JP" sz="2400" dirty="0" err="1" smtClean="0">
                <a:ea typeface="ＭＳ Ｐゴシック" panose="020B0600070205080204" pitchFamily="34" charset="-128"/>
              </a:rPr>
              <a:t>worked</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on</a:t>
            </a:r>
            <a:r>
              <a:rPr lang="pt-PT" altLang="ja-JP" sz="2400" dirty="0" smtClean="0">
                <a:ea typeface="ＭＳ Ｐゴシック" panose="020B0600070205080204" pitchFamily="34" charset="-128"/>
              </a:rPr>
              <a:t> a </a:t>
            </a:r>
            <a:r>
              <a:rPr lang="pt-PT" altLang="ja-JP" sz="2400" dirty="0" err="1" smtClean="0">
                <a:ea typeface="ＭＳ Ｐゴシック" panose="020B0600070205080204" pitchFamily="34" charset="-128"/>
              </a:rPr>
              <a:t>project</a:t>
            </a:r>
            <a:r>
              <a:rPr lang="pt-PT" altLang="ja-JP" sz="2400" dirty="0" smtClean="0">
                <a:ea typeface="ＭＳ Ｐゴシック" panose="020B0600070205080204" pitchFamily="34" charset="-128"/>
              </a:rPr>
              <a:t> to </a:t>
            </a:r>
            <a:r>
              <a:rPr lang="pt-PT" altLang="ja-JP" sz="2400" dirty="0" err="1" smtClean="0">
                <a:ea typeface="ＭＳ Ｐゴシック" panose="020B0600070205080204" pitchFamily="34" charset="-128"/>
              </a:rPr>
              <a:t>simulate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weather</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patterns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on</a:t>
            </a:r>
            <a:r>
              <a:rPr lang="pt-PT" altLang="ja-JP" sz="2400" dirty="0" smtClean="0">
                <a:ea typeface="ＭＳ Ｐゴシック" panose="020B0600070205080204" pitchFamily="34" charset="-128"/>
              </a:rPr>
              <a:t> a </a:t>
            </a:r>
            <a:r>
              <a:rPr lang="pt-PT" altLang="ja-JP" sz="2400" dirty="0" err="1" smtClean="0">
                <a:ea typeface="ＭＳ Ｐゴシック" panose="020B0600070205080204" pitchFamily="34" charset="-128"/>
              </a:rPr>
              <a:t>computer</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He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accidentally</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stumbled</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upon</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the</a:t>
            </a:r>
            <a:r>
              <a:rPr lang="pt-PT" altLang="ja-JP" sz="2400" dirty="0" smtClean="0">
                <a:ea typeface="ＭＳ Ｐゴシック" panose="020B0600070205080204" pitchFamily="34" charset="-128"/>
              </a:rPr>
              <a:t> </a:t>
            </a:r>
            <a:r>
              <a:rPr lang="pt-PT" altLang="ja-JP" sz="2400" b="1" dirty="0" err="1" smtClean="0">
                <a:ea typeface="ＭＳ Ｐゴシック" panose="020B0600070205080204" pitchFamily="34" charset="-128"/>
              </a:rPr>
              <a:t>butterfly</a:t>
            </a:r>
            <a:r>
              <a:rPr lang="pt-PT" altLang="ja-JP" sz="2400" b="1" dirty="0" smtClean="0">
                <a:ea typeface="ＭＳ Ｐゴシック" panose="020B0600070205080204" pitchFamily="34" charset="-128"/>
              </a:rPr>
              <a:t> </a:t>
            </a:r>
            <a:r>
              <a:rPr lang="pt-PT" altLang="ja-JP" sz="2400" b="1" dirty="0" err="1" smtClean="0">
                <a:ea typeface="ＭＳ Ｐゴシック" panose="020B0600070205080204" pitchFamily="34" charset="-128"/>
              </a:rPr>
              <a:t>effect</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after</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deviations</a:t>
            </a:r>
            <a:r>
              <a:rPr lang="pt-PT" altLang="ja-JP" sz="2400" dirty="0" smtClean="0">
                <a:ea typeface="ＭＳ Ｐゴシック" panose="020B0600070205080204" pitchFamily="34" charset="-128"/>
              </a:rPr>
              <a:t> in </a:t>
            </a:r>
            <a:r>
              <a:rPr lang="pt-PT" altLang="ja-JP" sz="2400" dirty="0" err="1" smtClean="0">
                <a:ea typeface="ＭＳ Ｐゴシック" panose="020B0600070205080204" pitchFamily="34" charset="-128"/>
              </a:rPr>
              <a:t>calculations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off</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by</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thousandths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greatly</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changed</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the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simulations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The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Butterfly</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Effect</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reflects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how</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changes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on</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the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small</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scale</a:t>
            </a:r>
            <a:r>
              <a:rPr lang="pt-PT" altLang="ja-JP" sz="2400" dirty="0" smtClean="0">
                <a:ea typeface="ＭＳ Ｐゴシック" panose="020B0600070205080204" pitchFamily="34" charset="-128"/>
              </a:rPr>
              <a:t>, can </a:t>
            </a:r>
            <a:r>
              <a:rPr lang="pt-PT" altLang="ja-JP" sz="2400" dirty="0" err="1" smtClean="0">
                <a:ea typeface="ＭＳ Ｐゴシック" panose="020B0600070205080204" pitchFamily="34" charset="-128"/>
              </a:rPr>
              <a:t>influence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things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on</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the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large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scale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It</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is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the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classic</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example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of</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chaos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where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small</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changes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may</a:t>
            </a:r>
            <a:r>
              <a:rPr lang="pt-PT" altLang="ja-JP" sz="2400" dirty="0" smtClean="0">
                <a:ea typeface="ＭＳ Ｐゴシック" panose="020B0600070205080204" pitchFamily="34" charset="-128"/>
              </a:rPr>
              <a:t> cause </a:t>
            </a:r>
            <a:r>
              <a:rPr lang="pt-PT" altLang="ja-JP" sz="2400" dirty="0" err="1" smtClean="0">
                <a:ea typeface="ＭＳ Ｐゴシック" panose="020B0600070205080204" pitchFamily="34" charset="-128"/>
              </a:rPr>
              <a:t>large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changes</a:t>
            </a:r>
            <a:r>
              <a:rPr lang="pt-PT" altLang="ja-JP" sz="2400" dirty="0" smtClean="0">
                <a:ea typeface="ＭＳ Ｐゴシック" panose="020B0600070205080204" pitchFamily="34" charset="-128"/>
              </a:rPr>
              <a:t>. A </a:t>
            </a:r>
            <a:r>
              <a:rPr lang="pt-PT" altLang="ja-JP" sz="2400" dirty="0" err="1" smtClean="0">
                <a:ea typeface="ＭＳ Ｐゴシック" panose="020B0600070205080204" pitchFamily="34" charset="-128"/>
              </a:rPr>
              <a:t>butterfly</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flapping</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its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wings</a:t>
            </a:r>
            <a:r>
              <a:rPr lang="pt-PT" altLang="ja-JP" sz="2400" dirty="0" smtClean="0">
                <a:ea typeface="ＭＳ Ｐゴシック" panose="020B0600070205080204" pitchFamily="34" charset="-128"/>
              </a:rPr>
              <a:t> in Hong Kong, </a:t>
            </a:r>
            <a:r>
              <a:rPr lang="pt-PT" altLang="ja-JP" sz="2400" dirty="0" err="1" smtClean="0">
                <a:ea typeface="ＭＳ Ｐゴシック" panose="020B0600070205080204" pitchFamily="34" charset="-128"/>
              </a:rPr>
              <a:t>may</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change</a:t>
            </a:r>
            <a:r>
              <a:rPr lang="pt-PT" altLang="ja-JP" sz="2400" dirty="0" smtClean="0">
                <a:ea typeface="ＭＳ Ｐゴシック" panose="020B0600070205080204" pitchFamily="34" charset="-128"/>
              </a:rPr>
              <a:t> tornado </a:t>
            </a:r>
            <a:r>
              <a:rPr lang="pt-PT" altLang="ja-JP" sz="2400" dirty="0" err="1" smtClean="0">
                <a:ea typeface="ＭＳ Ｐゴシック" panose="020B0600070205080204" pitchFamily="34" charset="-128"/>
              </a:rPr>
              <a:t>patterns</a:t>
            </a:r>
            <a:r>
              <a:rPr lang="pt-PT" altLang="ja-JP" sz="2400" dirty="0" smtClean="0">
                <a:ea typeface="ＭＳ Ｐゴシック" panose="020B0600070205080204" pitchFamily="34" charset="-128"/>
              </a:rPr>
              <a:t> in Texas.</a:t>
            </a:r>
          </a:p>
          <a:p>
            <a:pPr algn="just" eaLnBrk="1" hangingPunct="1">
              <a:lnSpc>
                <a:spcPct val="80000"/>
              </a:lnSpc>
            </a:pPr>
            <a:r>
              <a:rPr lang="pt-PT" altLang="ja-JP" sz="2400" dirty="0" err="1" smtClean="0">
                <a:ea typeface="ＭＳ Ｐゴシック" panose="020B0600070205080204" pitchFamily="34" charset="-128"/>
              </a:rPr>
              <a:t>Chaos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Theory</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regards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organizations</a:t>
            </a:r>
            <a:r>
              <a:rPr lang="pt-PT" altLang="ja-JP" sz="2400" dirty="0" smtClean="0">
                <a:ea typeface="ＭＳ Ｐゴシック" panose="020B0600070205080204" pitchFamily="34" charset="-128"/>
              </a:rPr>
              <a:t>/businesses as </a:t>
            </a:r>
            <a:r>
              <a:rPr lang="pt-PT" altLang="ja-JP" sz="2400" dirty="0" err="1" smtClean="0">
                <a:ea typeface="ＭＳ Ｐゴシック" panose="020B0600070205080204" pitchFamily="34" charset="-128"/>
              </a:rPr>
              <a:t>complex</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dynamic</a:t>
            </a:r>
            <a:r>
              <a:rPr lang="pt-PT" altLang="ja-JP" sz="2400" dirty="0" smtClean="0">
                <a:ea typeface="ＭＳ Ｐゴシック" panose="020B0600070205080204" pitchFamily="34" charset="-128"/>
              </a:rPr>
              <a:t>, non-linear, </a:t>
            </a:r>
            <a:r>
              <a:rPr lang="pt-PT" altLang="ja-JP" sz="2400" dirty="0" err="1" smtClean="0">
                <a:ea typeface="ＭＳ Ｐゴシック" panose="020B0600070205080204" pitchFamily="34" charset="-128"/>
              </a:rPr>
              <a:t>co-creative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and</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far-from-equilibrium</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systems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Their</a:t>
            </a:r>
            <a:r>
              <a:rPr lang="pt-PT" altLang="ja-JP" sz="2400" dirty="0" smtClean="0">
                <a:ea typeface="ＭＳ Ｐゴシック" panose="020B0600070205080204" pitchFamily="34" charset="-128"/>
              </a:rPr>
              <a:t> future performance </a:t>
            </a:r>
            <a:r>
              <a:rPr lang="pt-PT" altLang="ja-JP" sz="2400" dirty="0" err="1" smtClean="0">
                <a:ea typeface="ＭＳ Ｐゴシック" panose="020B0600070205080204" pitchFamily="34" charset="-128"/>
              </a:rPr>
              <a:t>cannot</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be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predicted</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by</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past</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and</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present</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events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and</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actions</a:t>
            </a:r>
            <a:r>
              <a:rPr lang="pt-PT" altLang="ja-JP" sz="2400" dirty="0" smtClean="0">
                <a:ea typeface="ＭＳ Ｐゴシック" panose="020B0600070205080204" pitchFamily="34" charset="-128"/>
              </a:rPr>
              <a:t>. In a </a:t>
            </a:r>
            <a:r>
              <a:rPr lang="pt-PT" altLang="ja-JP" sz="2400" dirty="0" err="1" smtClean="0">
                <a:ea typeface="ＭＳ Ｐゴシック" panose="020B0600070205080204" pitchFamily="34" charset="-128"/>
              </a:rPr>
              <a:t>state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of</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chaos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organizations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behave</a:t>
            </a:r>
            <a:r>
              <a:rPr lang="pt-PT" altLang="ja-JP" sz="2400" dirty="0" smtClean="0">
                <a:ea typeface="ＭＳ Ｐゴシック" panose="020B0600070205080204" pitchFamily="34" charset="-128"/>
              </a:rPr>
              <a:t> in </a:t>
            </a:r>
            <a:r>
              <a:rPr lang="pt-PT" altLang="ja-JP" sz="2400" dirty="0" err="1" smtClean="0">
                <a:ea typeface="ＭＳ Ｐゴシック" panose="020B0600070205080204" pitchFamily="34" charset="-128"/>
              </a:rPr>
              <a:t>ways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which</a:t>
            </a:r>
            <a:r>
              <a:rPr lang="pt-PT" altLang="ja-JP" sz="2400" dirty="0" smtClean="0">
                <a:ea typeface="ＭＳ Ｐゴシック" panose="020B0600070205080204" pitchFamily="34" charset="-128"/>
              </a:rPr>
              <a:t> are </a:t>
            </a:r>
            <a:r>
              <a:rPr lang="pt-PT" altLang="ja-JP" sz="2400" dirty="0" err="1" smtClean="0">
                <a:ea typeface="ＭＳ Ｐゴシック" panose="020B0600070205080204" pitchFamily="34" charset="-128"/>
              </a:rPr>
              <a:t>simultaneously</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both</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unpredictable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chaotic</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and</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patterned</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orderly</a:t>
            </a:r>
            <a:r>
              <a:rPr lang="pt-PT" altLang="ja-JP" sz="2400" dirty="0" smtClean="0">
                <a:ea typeface="ＭＳ Ｐゴシック" panose="020B0600070205080204" pitchFamily="34" charset="-128"/>
              </a:rPr>
              <a:t>).</a:t>
            </a:r>
          </a:p>
          <a:p>
            <a:pPr algn="just" eaLnBrk="1" hangingPunct="1">
              <a:lnSpc>
                <a:spcPct val="80000"/>
              </a:lnSpc>
            </a:pPr>
            <a:endParaRPr lang="pt-PT" altLang="pt-PT" sz="2000" dirty="0" smtClean="0"/>
          </a:p>
        </p:txBody>
      </p:sp>
    </p:spTree>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normAutofit/>
          </a:bodyPr>
          <a:lstStyle/>
          <a:p>
            <a:pPr algn="ctr" eaLnBrk="1" hangingPunct="1">
              <a:defRPr/>
            </a:pPr>
            <a:r>
              <a:rPr lang="pt-PT" sz="5400" b="1" dirty="0" smtClean="0"/>
              <a:t>CHAOS THEORY</a:t>
            </a:r>
          </a:p>
        </p:txBody>
      </p:sp>
      <p:sp>
        <p:nvSpPr>
          <p:cNvPr id="57347" name="Rectangle 3"/>
          <p:cNvSpPr>
            <a:spLocks noGrp="1" noChangeArrowheads="1"/>
          </p:cNvSpPr>
          <p:nvPr>
            <p:ph idx="1"/>
          </p:nvPr>
        </p:nvSpPr>
        <p:spPr>
          <a:xfrm>
            <a:off x="539552" y="1845734"/>
            <a:ext cx="8352927" cy="4391578"/>
          </a:xfrm>
        </p:spPr>
        <p:txBody>
          <a:bodyPr>
            <a:normAutofit/>
          </a:bodyPr>
          <a:lstStyle/>
          <a:p>
            <a:pPr eaLnBrk="1" hangingPunct="1">
              <a:lnSpc>
                <a:spcPct val="80000"/>
              </a:lnSpc>
            </a:pPr>
            <a:r>
              <a:rPr lang="pt-PT" altLang="pt-PT" sz="1800" b="1" dirty="0" err="1" smtClean="0"/>
              <a:t>Origin</a:t>
            </a:r>
            <a:r>
              <a:rPr lang="pt-PT" altLang="pt-PT" sz="1800" b="1" dirty="0" smtClean="0"/>
              <a:t> </a:t>
            </a:r>
            <a:r>
              <a:rPr lang="pt-PT" altLang="pt-PT" sz="1800" b="1" dirty="0" err="1" smtClean="0"/>
              <a:t>of</a:t>
            </a:r>
            <a:r>
              <a:rPr lang="pt-PT" altLang="pt-PT" sz="1800" b="1" dirty="0" smtClean="0"/>
              <a:t> </a:t>
            </a:r>
            <a:r>
              <a:rPr lang="pt-PT" altLang="pt-PT" sz="1800" b="1" dirty="0" err="1" smtClean="0"/>
              <a:t>Chaos</a:t>
            </a:r>
            <a:r>
              <a:rPr lang="pt-PT" altLang="pt-PT" sz="1800" b="1" dirty="0" smtClean="0"/>
              <a:t> </a:t>
            </a:r>
            <a:r>
              <a:rPr lang="pt-PT" altLang="pt-PT" sz="1800" b="1" dirty="0" err="1" smtClean="0"/>
              <a:t>Theory</a:t>
            </a:r>
            <a:r>
              <a:rPr lang="pt-PT" altLang="pt-PT" sz="1800" b="1" dirty="0" smtClean="0"/>
              <a:t>. </a:t>
            </a:r>
            <a:r>
              <a:rPr lang="pt-PT" altLang="pt-PT" sz="1800" b="1" dirty="0" err="1" smtClean="0"/>
              <a:t>History</a:t>
            </a:r>
            <a:endParaRPr lang="pt-PT" altLang="pt-PT" sz="1800" b="1" dirty="0" smtClean="0"/>
          </a:p>
          <a:p>
            <a:pPr algn="just" eaLnBrk="1" hangingPunct="1">
              <a:lnSpc>
                <a:spcPct val="80000"/>
              </a:lnSpc>
            </a:pPr>
            <a:r>
              <a:rPr lang="pt-PT" altLang="pt-PT" dirty="0" err="1" smtClean="0"/>
              <a:t>Ilya</a:t>
            </a:r>
            <a:r>
              <a:rPr lang="pt-PT" altLang="pt-PT" dirty="0" smtClean="0"/>
              <a:t> </a:t>
            </a:r>
            <a:r>
              <a:rPr lang="pt-PT" altLang="pt-PT" b="1" dirty="0" err="1" smtClean="0"/>
              <a:t>Prigogine</a:t>
            </a:r>
            <a:r>
              <a:rPr lang="pt-PT" altLang="pt-PT" dirty="0" smtClean="0"/>
              <a:t>, Nobel </a:t>
            </a:r>
            <a:r>
              <a:rPr lang="pt-PT" altLang="pt-PT" dirty="0" err="1" smtClean="0"/>
              <a:t>laureate</a:t>
            </a:r>
            <a:r>
              <a:rPr lang="pt-PT" altLang="pt-PT" dirty="0" smtClean="0"/>
              <a:t>, </a:t>
            </a:r>
            <a:r>
              <a:rPr lang="pt-PT" altLang="pt-PT" dirty="0" err="1" smtClean="0"/>
              <a:t>showed</a:t>
            </a:r>
            <a:r>
              <a:rPr lang="pt-PT" altLang="pt-PT" dirty="0" smtClean="0"/>
              <a:t> </a:t>
            </a:r>
            <a:r>
              <a:rPr lang="pt-PT" altLang="pt-PT" dirty="0" err="1" smtClean="0"/>
              <a:t>that</a:t>
            </a:r>
            <a:r>
              <a:rPr lang="pt-PT" altLang="pt-PT" dirty="0" smtClean="0"/>
              <a:t> </a:t>
            </a:r>
            <a:r>
              <a:rPr lang="pt-PT" altLang="pt-PT" dirty="0" err="1" smtClean="0"/>
              <a:t>complex</a:t>
            </a:r>
            <a:r>
              <a:rPr lang="pt-PT" altLang="pt-PT" dirty="0" smtClean="0"/>
              <a:t> </a:t>
            </a:r>
            <a:r>
              <a:rPr lang="pt-PT" altLang="pt-PT" dirty="0" err="1" smtClean="0"/>
              <a:t>structures</a:t>
            </a:r>
            <a:r>
              <a:rPr lang="pt-PT" altLang="pt-PT" dirty="0" smtClean="0"/>
              <a:t> </a:t>
            </a:r>
            <a:r>
              <a:rPr lang="pt-PT" altLang="pt-PT" dirty="0" err="1" smtClean="0"/>
              <a:t>could</a:t>
            </a:r>
            <a:r>
              <a:rPr lang="pt-PT" altLang="pt-PT" dirty="0" smtClean="0"/>
              <a:t> </a:t>
            </a:r>
            <a:r>
              <a:rPr lang="pt-PT" altLang="pt-PT" dirty="0" err="1" smtClean="0"/>
              <a:t>result</a:t>
            </a:r>
            <a:r>
              <a:rPr lang="pt-PT" altLang="pt-PT" dirty="0" smtClean="0"/>
              <a:t> </a:t>
            </a:r>
            <a:r>
              <a:rPr lang="pt-PT" altLang="pt-PT" dirty="0" err="1" smtClean="0"/>
              <a:t>from</a:t>
            </a:r>
            <a:r>
              <a:rPr lang="pt-PT" altLang="pt-PT" dirty="0" smtClean="0"/>
              <a:t> </a:t>
            </a:r>
            <a:r>
              <a:rPr lang="pt-PT" altLang="pt-PT" dirty="0" err="1" smtClean="0"/>
              <a:t>simpler</a:t>
            </a:r>
            <a:r>
              <a:rPr lang="pt-PT" altLang="pt-PT" dirty="0" smtClean="0"/>
              <a:t> </a:t>
            </a:r>
            <a:r>
              <a:rPr lang="pt-PT" altLang="pt-PT" dirty="0" err="1" smtClean="0"/>
              <a:t>ones</a:t>
            </a:r>
            <a:r>
              <a:rPr lang="pt-PT" altLang="pt-PT" dirty="0" smtClean="0"/>
              <a:t>. </a:t>
            </a:r>
            <a:r>
              <a:rPr lang="pt-PT" altLang="pt-PT" dirty="0" err="1" smtClean="0"/>
              <a:t>This</a:t>
            </a:r>
            <a:r>
              <a:rPr lang="pt-PT" altLang="pt-PT" dirty="0" smtClean="0"/>
              <a:t> </a:t>
            </a:r>
            <a:r>
              <a:rPr lang="pt-PT" altLang="pt-PT" dirty="0" err="1" smtClean="0"/>
              <a:t>is</a:t>
            </a:r>
            <a:r>
              <a:rPr lang="pt-PT" altLang="pt-PT" dirty="0" smtClean="0"/>
              <a:t> </a:t>
            </a:r>
            <a:r>
              <a:rPr lang="pt-PT" altLang="pt-PT" dirty="0" err="1" smtClean="0"/>
              <a:t>like</a:t>
            </a:r>
            <a:r>
              <a:rPr lang="pt-PT" altLang="pt-PT" dirty="0" smtClean="0"/>
              <a:t> </a:t>
            </a:r>
            <a:r>
              <a:rPr lang="pt-PT" altLang="pt-PT" dirty="0" err="1" smtClean="0"/>
              <a:t>order</a:t>
            </a:r>
            <a:r>
              <a:rPr lang="pt-PT" altLang="pt-PT" dirty="0" smtClean="0"/>
              <a:t> </a:t>
            </a:r>
            <a:r>
              <a:rPr lang="pt-PT" altLang="pt-PT" dirty="0" err="1" smtClean="0"/>
              <a:t>coming</a:t>
            </a:r>
            <a:r>
              <a:rPr lang="pt-PT" altLang="pt-PT" dirty="0" smtClean="0"/>
              <a:t> </a:t>
            </a:r>
            <a:r>
              <a:rPr lang="pt-PT" altLang="pt-PT" dirty="0" err="1" smtClean="0"/>
              <a:t>from</a:t>
            </a:r>
            <a:r>
              <a:rPr lang="pt-PT" altLang="pt-PT" dirty="0" smtClean="0"/>
              <a:t> </a:t>
            </a:r>
            <a:r>
              <a:rPr lang="pt-PT" altLang="pt-PT" dirty="0" err="1" smtClean="0"/>
              <a:t>chaos</a:t>
            </a:r>
            <a:r>
              <a:rPr lang="pt-PT" altLang="pt-PT" dirty="0" smtClean="0"/>
              <a:t>. Henry Adams </a:t>
            </a:r>
            <a:r>
              <a:rPr lang="pt-PT" altLang="pt-PT" dirty="0" err="1" smtClean="0"/>
              <a:t>previously</a:t>
            </a:r>
            <a:r>
              <a:rPr lang="pt-PT" altLang="pt-PT" dirty="0" smtClean="0"/>
              <a:t> </a:t>
            </a:r>
            <a:r>
              <a:rPr lang="pt-PT" altLang="pt-PT" dirty="0" err="1" smtClean="0"/>
              <a:t>described</a:t>
            </a:r>
            <a:r>
              <a:rPr lang="pt-PT" altLang="pt-PT" dirty="0" smtClean="0"/>
              <a:t> </a:t>
            </a:r>
            <a:r>
              <a:rPr lang="pt-PT" altLang="pt-PT" dirty="0" err="1" smtClean="0"/>
              <a:t>this</a:t>
            </a:r>
            <a:r>
              <a:rPr lang="pt-PT" altLang="pt-PT" dirty="0" smtClean="0"/>
              <a:t> </a:t>
            </a:r>
            <a:r>
              <a:rPr lang="pt-PT" altLang="pt-PT" dirty="0" err="1" smtClean="0"/>
              <a:t>with</a:t>
            </a:r>
            <a:r>
              <a:rPr lang="pt-PT" altLang="pt-PT" dirty="0" smtClean="0"/>
              <a:t> </a:t>
            </a:r>
            <a:r>
              <a:rPr lang="pt-PT" altLang="pt-PT" dirty="0" err="1" smtClean="0"/>
              <a:t>his</a:t>
            </a:r>
            <a:r>
              <a:rPr lang="pt-PT" altLang="pt-PT" dirty="0" smtClean="0"/>
              <a:t> </a:t>
            </a:r>
            <a:r>
              <a:rPr lang="pt-PT" altLang="pt-PT" dirty="0" err="1" smtClean="0"/>
              <a:t>quote</a:t>
            </a:r>
            <a:r>
              <a:rPr lang="pt-PT" altLang="pt-PT" dirty="0" smtClean="0"/>
              <a:t> "</a:t>
            </a:r>
            <a:r>
              <a:rPr lang="pt-PT" altLang="pt-PT" dirty="0" err="1" smtClean="0"/>
              <a:t>Chaos</a:t>
            </a:r>
            <a:r>
              <a:rPr lang="pt-PT" altLang="pt-PT" dirty="0" smtClean="0"/>
              <a:t> </a:t>
            </a:r>
            <a:r>
              <a:rPr lang="pt-PT" altLang="pt-PT" dirty="0" err="1" smtClean="0"/>
              <a:t>often</a:t>
            </a:r>
            <a:r>
              <a:rPr lang="pt-PT" altLang="pt-PT" dirty="0" smtClean="0"/>
              <a:t> </a:t>
            </a:r>
            <a:r>
              <a:rPr lang="pt-PT" altLang="pt-PT" dirty="0" err="1" smtClean="0"/>
              <a:t>breeds</a:t>
            </a:r>
            <a:r>
              <a:rPr lang="pt-PT" altLang="pt-PT" dirty="0" smtClean="0"/>
              <a:t> </a:t>
            </a:r>
            <a:r>
              <a:rPr lang="pt-PT" altLang="pt-PT" dirty="0" err="1" smtClean="0"/>
              <a:t>life</a:t>
            </a:r>
            <a:r>
              <a:rPr lang="pt-PT" altLang="pt-PT" dirty="0" smtClean="0"/>
              <a:t>, </a:t>
            </a:r>
            <a:r>
              <a:rPr lang="pt-PT" altLang="pt-PT" dirty="0" err="1" smtClean="0"/>
              <a:t>when</a:t>
            </a:r>
            <a:r>
              <a:rPr lang="pt-PT" altLang="pt-PT" dirty="0" smtClean="0"/>
              <a:t> </a:t>
            </a:r>
            <a:r>
              <a:rPr lang="pt-PT" altLang="pt-PT" dirty="0" err="1" smtClean="0"/>
              <a:t>order</a:t>
            </a:r>
            <a:r>
              <a:rPr lang="pt-PT" altLang="pt-PT" dirty="0" smtClean="0"/>
              <a:t> </a:t>
            </a:r>
            <a:r>
              <a:rPr lang="pt-PT" altLang="pt-PT" dirty="0" err="1" smtClean="0"/>
              <a:t>breeds</a:t>
            </a:r>
            <a:r>
              <a:rPr lang="pt-PT" altLang="pt-PT" dirty="0" smtClean="0"/>
              <a:t> </a:t>
            </a:r>
            <a:r>
              <a:rPr lang="pt-PT" altLang="pt-PT" dirty="0" err="1" smtClean="0"/>
              <a:t>habit</a:t>
            </a:r>
            <a:r>
              <a:rPr lang="pt-PT" altLang="pt-PT" dirty="0" smtClean="0"/>
              <a:t>". </a:t>
            </a:r>
            <a:r>
              <a:rPr lang="pt-PT" altLang="pt-PT" b="1" dirty="0" smtClean="0"/>
              <a:t>Henri Poincaré</a:t>
            </a:r>
            <a:r>
              <a:rPr lang="pt-PT" altLang="pt-PT" dirty="0" smtClean="0"/>
              <a:t> </a:t>
            </a:r>
            <a:r>
              <a:rPr lang="pt-PT" altLang="pt-PT" dirty="0" err="1" smtClean="0"/>
              <a:t>was</a:t>
            </a:r>
            <a:r>
              <a:rPr lang="pt-PT" altLang="pt-PT" dirty="0" smtClean="0"/>
              <a:t> </a:t>
            </a:r>
            <a:r>
              <a:rPr lang="pt-PT" altLang="pt-PT" dirty="0" err="1" smtClean="0"/>
              <a:t>really</a:t>
            </a:r>
            <a:r>
              <a:rPr lang="pt-PT" altLang="pt-PT" dirty="0" smtClean="0"/>
              <a:t> </a:t>
            </a:r>
            <a:r>
              <a:rPr lang="pt-PT" altLang="pt-PT" dirty="0" err="1" smtClean="0"/>
              <a:t>the</a:t>
            </a:r>
            <a:r>
              <a:rPr lang="pt-PT" altLang="pt-PT" dirty="0" smtClean="0"/>
              <a:t> "</a:t>
            </a:r>
            <a:r>
              <a:rPr lang="pt-PT" altLang="pt-PT" dirty="0" err="1" smtClean="0"/>
              <a:t>Father</a:t>
            </a:r>
            <a:r>
              <a:rPr lang="pt-PT" altLang="pt-PT" dirty="0" smtClean="0"/>
              <a:t> </a:t>
            </a:r>
            <a:r>
              <a:rPr lang="pt-PT" altLang="pt-PT" dirty="0" err="1" smtClean="0"/>
              <a:t>of</a:t>
            </a:r>
            <a:r>
              <a:rPr lang="pt-PT" altLang="pt-PT" dirty="0" smtClean="0"/>
              <a:t> </a:t>
            </a:r>
            <a:r>
              <a:rPr lang="pt-PT" altLang="pt-PT" dirty="0" err="1" smtClean="0"/>
              <a:t>Chaos</a:t>
            </a:r>
            <a:r>
              <a:rPr lang="pt-PT" altLang="pt-PT" dirty="0" smtClean="0"/>
              <a:t> [</a:t>
            </a:r>
            <a:r>
              <a:rPr lang="pt-PT" altLang="pt-PT" dirty="0" err="1" smtClean="0"/>
              <a:t>Theory</a:t>
            </a:r>
            <a:r>
              <a:rPr lang="pt-PT" altLang="pt-PT" dirty="0" smtClean="0"/>
              <a:t>]," </a:t>
            </a:r>
            <a:r>
              <a:rPr lang="pt-PT" altLang="pt-PT" dirty="0" err="1" smtClean="0"/>
              <a:t>however</a:t>
            </a:r>
            <a:r>
              <a:rPr lang="pt-PT" altLang="pt-PT" dirty="0" smtClean="0"/>
              <a:t>. </a:t>
            </a:r>
            <a:r>
              <a:rPr lang="pt-PT" altLang="pt-PT" dirty="0" err="1" smtClean="0"/>
              <a:t>The</a:t>
            </a:r>
            <a:r>
              <a:rPr lang="pt-PT" altLang="pt-PT" dirty="0" smtClean="0"/>
              <a:t> </a:t>
            </a:r>
            <a:r>
              <a:rPr lang="pt-PT" altLang="pt-PT" dirty="0" err="1" smtClean="0"/>
              <a:t>planet</a:t>
            </a:r>
            <a:r>
              <a:rPr lang="pt-PT" altLang="pt-PT" dirty="0" smtClean="0"/>
              <a:t> </a:t>
            </a:r>
            <a:r>
              <a:rPr lang="pt-PT" altLang="pt-PT" dirty="0" err="1" smtClean="0"/>
              <a:t>Neptune</a:t>
            </a:r>
            <a:r>
              <a:rPr lang="pt-PT" altLang="pt-PT" dirty="0" smtClean="0"/>
              <a:t> </a:t>
            </a:r>
            <a:r>
              <a:rPr lang="pt-PT" altLang="pt-PT" dirty="0" err="1" smtClean="0"/>
              <a:t>was</a:t>
            </a:r>
            <a:r>
              <a:rPr lang="pt-PT" altLang="pt-PT" dirty="0" smtClean="0"/>
              <a:t> </a:t>
            </a:r>
            <a:r>
              <a:rPr lang="pt-PT" altLang="pt-PT" dirty="0" err="1" smtClean="0"/>
              <a:t>discovered</a:t>
            </a:r>
            <a:r>
              <a:rPr lang="pt-PT" altLang="pt-PT" dirty="0" smtClean="0"/>
              <a:t> in 1846 </a:t>
            </a:r>
            <a:r>
              <a:rPr lang="pt-PT" altLang="pt-PT" dirty="0" err="1" smtClean="0"/>
              <a:t>and</a:t>
            </a:r>
            <a:r>
              <a:rPr lang="pt-PT" altLang="pt-PT" dirty="0" smtClean="0"/>
              <a:t> </a:t>
            </a:r>
            <a:r>
              <a:rPr lang="pt-PT" altLang="pt-PT" dirty="0" err="1" smtClean="0"/>
              <a:t>had</a:t>
            </a:r>
            <a:r>
              <a:rPr lang="pt-PT" altLang="pt-PT" dirty="0" smtClean="0"/>
              <a:t> </a:t>
            </a:r>
            <a:r>
              <a:rPr lang="pt-PT" altLang="pt-PT" dirty="0" err="1" smtClean="0"/>
              <a:t>been</a:t>
            </a:r>
            <a:r>
              <a:rPr lang="pt-PT" altLang="pt-PT" dirty="0" smtClean="0"/>
              <a:t> </a:t>
            </a:r>
            <a:r>
              <a:rPr lang="pt-PT" altLang="pt-PT" dirty="0" err="1" smtClean="0"/>
              <a:t>predicted</a:t>
            </a:r>
            <a:r>
              <a:rPr lang="pt-PT" altLang="pt-PT" dirty="0" smtClean="0"/>
              <a:t> </a:t>
            </a:r>
            <a:r>
              <a:rPr lang="pt-PT" altLang="pt-PT" dirty="0" err="1" smtClean="0"/>
              <a:t>from</a:t>
            </a:r>
            <a:r>
              <a:rPr lang="pt-PT" altLang="pt-PT" dirty="0" smtClean="0"/>
              <a:t> </a:t>
            </a:r>
            <a:r>
              <a:rPr lang="pt-PT" altLang="pt-PT" dirty="0" err="1" smtClean="0"/>
              <a:t>the</a:t>
            </a:r>
            <a:r>
              <a:rPr lang="pt-PT" altLang="pt-PT" dirty="0" smtClean="0"/>
              <a:t> </a:t>
            </a:r>
            <a:r>
              <a:rPr lang="pt-PT" altLang="pt-PT" dirty="0" err="1" smtClean="0"/>
              <a:t>observation</a:t>
            </a:r>
            <a:r>
              <a:rPr lang="pt-PT" altLang="pt-PT" dirty="0" smtClean="0"/>
              <a:t> </a:t>
            </a:r>
            <a:r>
              <a:rPr lang="pt-PT" altLang="pt-PT" dirty="0" err="1" smtClean="0"/>
              <a:t>of</a:t>
            </a:r>
            <a:r>
              <a:rPr lang="pt-PT" altLang="pt-PT" dirty="0" smtClean="0"/>
              <a:t> </a:t>
            </a:r>
            <a:r>
              <a:rPr lang="pt-PT" altLang="pt-PT" dirty="0" err="1" smtClean="0"/>
              <a:t>deviations</a:t>
            </a:r>
            <a:r>
              <a:rPr lang="pt-PT" altLang="pt-PT" dirty="0" smtClean="0"/>
              <a:t> in </a:t>
            </a:r>
            <a:r>
              <a:rPr lang="pt-PT" altLang="pt-PT" dirty="0" err="1" smtClean="0"/>
              <a:t>Uranus</a:t>
            </a:r>
            <a:r>
              <a:rPr lang="pt-PT" altLang="pt-PT" dirty="0" smtClean="0"/>
              <a:t>' </a:t>
            </a:r>
            <a:r>
              <a:rPr lang="pt-PT" altLang="pt-PT" dirty="0" err="1" smtClean="0"/>
              <a:t>orbit</a:t>
            </a:r>
            <a:r>
              <a:rPr lang="pt-PT" altLang="pt-PT" dirty="0" smtClean="0"/>
              <a:t>. King </a:t>
            </a:r>
            <a:r>
              <a:rPr lang="pt-PT" altLang="pt-PT" dirty="0" err="1" smtClean="0"/>
              <a:t>Oscar</a:t>
            </a:r>
            <a:r>
              <a:rPr lang="pt-PT" altLang="pt-PT" dirty="0" smtClean="0"/>
              <a:t> II </a:t>
            </a:r>
            <a:r>
              <a:rPr lang="pt-PT" altLang="pt-PT" dirty="0" err="1" smtClean="0"/>
              <a:t>of</a:t>
            </a:r>
            <a:r>
              <a:rPr lang="pt-PT" altLang="pt-PT" dirty="0" smtClean="0"/>
              <a:t> </a:t>
            </a:r>
            <a:r>
              <a:rPr lang="pt-PT" altLang="pt-PT" dirty="0" err="1" smtClean="0"/>
              <a:t>Norway</a:t>
            </a:r>
            <a:r>
              <a:rPr lang="pt-PT" altLang="pt-PT" dirty="0" smtClean="0"/>
              <a:t> </a:t>
            </a:r>
            <a:r>
              <a:rPr lang="pt-PT" altLang="pt-PT" dirty="0" err="1" smtClean="0"/>
              <a:t>was</a:t>
            </a:r>
            <a:r>
              <a:rPr lang="pt-PT" altLang="pt-PT" dirty="0" smtClean="0"/>
              <a:t> </a:t>
            </a:r>
            <a:r>
              <a:rPr lang="pt-PT" altLang="pt-PT" dirty="0" err="1" smtClean="0"/>
              <a:t>willing</a:t>
            </a:r>
            <a:r>
              <a:rPr lang="pt-PT" altLang="pt-PT" dirty="0" smtClean="0"/>
              <a:t> to </a:t>
            </a:r>
            <a:r>
              <a:rPr lang="pt-PT" altLang="pt-PT" dirty="0" err="1" smtClean="0"/>
              <a:t>give</a:t>
            </a:r>
            <a:r>
              <a:rPr lang="pt-PT" altLang="pt-PT" dirty="0" smtClean="0"/>
              <a:t> a </a:t>
            </a:r>
            <a:r>
              <a:rPr lang="pt-PT" altLang="pt-PT" dirty="0" err="1" smtClean="0"/>
              <a:t>prize</a:t>
            </a:r>
            <a:r>
              <a:rPr lang="pt-PT" altLang="pt-PT" dirty="0" smtClean="0"/>
              <a:t> to </a:t>
            </a:r>
            <a:r>
              <a:rPr lang="pt-PT" altLang="pt-PT" dirty="0" err="1" smtClean="0"/>
              <a:t>anyone</a:t>
            </a:r>
            <a:r>
              <a:rPr lang="pt-PT" altLang="pt-PT" dirty="0" smtClean="0"/>
              <a:t> </a:t>
            </a:r>
            <a:r>
              <a:rPr lang="pt-PT" altLang="pt-PT" dirty="0" err="1" smtClean="0"/>
              <a:t>who</a:t>
            </a:r>
            <a:r>
              <a:rPr lang="pt-PT" altLang="pt-PT" dirty="0" smtClean="0"/>
              <a:t> </a:t>
            </a:r>
            <a:r>
              <a:rPr lang="pt-PT" altLang="pt-PT" dirty="0" err="1" smtClean="0"/>
              <a:t>could</a:t>
            </a:r>
            <a:r>
              <a:rPr lang="pt-PT" altLang="pt-PT" dirty="0" smtClean="0"/>
              <a:t> prove </a:t>
            </a:r>
            <a:r>
              <a:rPr lang="pt-PT" altLang="pt-PT" dirty="0" err="1" smtClean="0"/>
              <a:t>or</a:t>
            </a:r>
            <a:r>
              <a:rPr lang="pt-PT" altLang="pt-PT" dirty="0" smtClean="0"/>
              <a:t> </a:t>
            </a:r>
            <a:r>
              <a:rPr lang="pt-PT" altLang="pt-PT" dirty="0" err="1" smtClean="0"/>
              <a:t>disprove</a:t>
            </a:r>
            <a:r>
              <a:rPr lang="pt-PT" altLang="pt-PT" dirty="0" smtClean="0"/>
              <a:t> </a:t>
            </a:r>
            <a:r>
              <a:rPr lang="pt-PT" altLang="pt-PT" dirty="0" err="1" smtClean="0"/>
              <a:t>that</a:t>
            </a:r>
            <a:r>
              <a:rPr lang="pt-PT" altLang="pt-PT" dirty="0" smtClean="0"/>
              <a:t> </a:t>
            </a:r>
            <a:r>
              <a:rPr lang="pt-PT" altLang="pt-PT" dirty="0" err="1" smtClean="0"/>
              <a:t>the</a:t>
            </a:r>
            <a:r>
              <a:rPr lang="pt-PT" altLang="pt-PT" dirty="0" smtClean="0"/>
              <a:t> solar </a:t>
            </a:r>
            <a:r>
              <a:rPr lang="pt-PT" altLang="pt-PT" dirty="0" err="1" smtClean="0"/>
              <a:t>system</a:t>
            </a:r>
            <a:r>
              <a:rPr lang="pt-PT" altLang="pt-PT" dirty="0" smtClean="0"/>
              <a:t> </a:t>
            </a:r>
            <a:r>
              <a:rPr lang="pt-PT" altLang="pt-PT" dirty="0" err="1" smtClean="0"/>
              <a:t>was</a:t>
            </a:r>
            <a:r>
              <a:rPr lang="pt-PT" altLang="pt-PT" dirty="0" smtClean="0"/>
              <a:t> </a:t>
            </a:r>
            <a:r>
              <a:rPr lang="pt-PT" altLang="pt-PT" dirty="0" err="1" smtClean="0"/>
              <a:t>stable</a:t>
            </a:r>
            <a:r>
              <a:rPr lang="pt-PT" altLang="pt-PT" dirty="0" smtClean="0"/>
              <a:t>. Poincaré </a:t>
            </a:r>
            <a:r>
              <a:rPr lang="pt-PT" altLang="pt-PT" dirty="0" err="1" smtClean="0"/>
              <a:t>offered</a:t>
            </a:r>
            <a:r>
              <a:rPr lang="pt-PT" altLang="pt-PT" dirty="0" smtClean="0"/>
              <a:t> </a:t>
            </a:r>
            <a:r>
              <a:rPr lang="pt-PT" altLang="pt-PT" dirty="0" err="1" smtClean="0"/>
              <a:t>his</a:t>
            </a:r>
            <a:r>
              <a:rPr lang="pt-PT" altLang="pt-PT" dirty="0" smtClean="0"/>
              <a:t> </a:t>
            </a:r>
            <a:r>
              <a:rPr lang="pt-PT" altLang="pt-PT" dirty="0" err="1" smtClean="0"/>
              <a:t>solution</a:t>
            </a:r>
            <a:r>
              <a:rPr lang="pt-PT" altLang="pt-PT" dirty="0" smtClean="0"/>
              <a:t>, </a:t>
            </a:r>
            <a:r>
              <a:rPr lang="pt-PT" altLang="pt-PT" dirty="0" err="1" smtClean="0"/>
              <a:t>but</a:t>
            </a:r>
            <a:r>
              <a:rPr lang="pt-PT" altLang="pt-PT" dirty="0" smtClean="0"/>
              <a:t> </a:t>
            </a:r>
            <a:r>
              <a:rPr lang="pt-PT" altLang="pt-PT" dirty="0" err="1" smtClean="0"/>
              <a:t>when</a:t>
            </a:r>
            <a:r>
              <a:rPr lang="pt-PT" altLang="pt-PT" dirty="0" smtClean="0"/>
              <a:t> a </a:t>
            </a:r>
            <a:r>
              <a:rPr lang="pt-PT" altLang="pt-PT" dirty="0" err="1" smtClean="0"/>
              <a:t>friend</a:t>
            </a:r>
            <a:r>
              <a:rPr lang="pt-PT" altLang="pt-PT" dirty="0" smtClean="0"/>
              <a:t> </a:t>
            </a:r>
            <a:r>
              <a:rPr lang="pt-PT" altLang="pt-PT" dirty="0" err="1" smtClean="0"/>
              <a:t>found</a:t>
            </a:r>
            <a:r>
              <a:rPr lang="pt-PT" altLang="pt-PT" dirty="0" smtClean="0"/>
              <a:t> </a:t>
            </a:r>
            <a:r>
              <a:rPr lang="pt-PT" altLang="pt-PT" dirty="0" err="1" smtClean="0"/>
              <a:t>an</a:t>
            </a:r>
            <a:r>
              <a:rPr lang="pt-PT" altLang="pt-PT" dirty="0" smtClean="0"/>
              <a:t> error in </a:t>
            </a:r>
            <a:r>
              <a:rPr lang="pt-PT" altLang="pt-PT" dirty="0" err="1" smtClean="0"/>
              <a:t>his</a:t>
            </a:r>
            <a:r>
              <a:rPr lang="pt-PT" altLang="pt-PT" dirty="0" smtClean="0"/>
              <a:t> </a:t>
            </a:r>
            <a:r>
              <a:rPr lang="pt-PT" altLang="pt-PT" dirty="0" err="1" smtClean="0"/>
              <a:t>calculations</a:t>
            </a:r>
            <a:r>
              <a:rPr lang="pt-PT" altLang="pt-PT" dirty="0" smtClean="0"/>
              <a:t>, </a:t>
            </a:r>
            <a:r>
              <a:rPr lang="pt-PT" altLang="pt-PT" dirty="0" err="1" smtClean="0"/>
              <a:t>the</a:t>
            </a:r>
            <a:r>
              <a:rPr lang="pt-PT" altLang="pt-PT" dirty="0" smtClean="0"/>
              <a:t> </a:t>
            </a:r>
            <a:r>
              <a:rPr lang="pt-PT" altLang="pt-PT" dirty="0" err="1" smtClean="0"/>
              <a:t>prize</a:t>
            </a:r>
            <a:r>
              <a:rPr lang="pt-PT" altLang="pt-PT" dirty="0" smtClean="0"/>
              <a:t> </a:t>
            </a:r>
            <a:r>
              <a:rPr lang="pt-PT" altLang="pt-PT" dirty="0" err="1" smtClean="0"/>
              <a:t>was</a:t>
            </a:r>
            <a:r>
              <a:rPr lang="pt-PT" altLang="pt-PT" dirty="0" smtClean="0"/>
              <a:t> </a:t>
            </a:r>
            <a:r>
              <a:rPr lang="pt-PT" altLang="pt-PT" dirty="0" err="1" smtClean="0"/>
              <a:t>taken</a:t>
            </a:r>
            <a:r>
              <a:rPr lang="pt-PT" altLang="pt-PT" dirty="0" smtClean="0"/>
              <a:t> </a:t>
            </a:r>
            <a:r>
              <a:rPr lang="pt-PT" altLang="pt-PT" dirty="0" err="1" smtClean="0"/>
              <a:t>away</a:t>
            </a:r>
            <a:r>
              <a:rPr lang="pt-PT" altLang="pt-PT" dirty="0" smtClean="0"/>
              <a:t> </a:t>
            </a:r>
            <a:r>
              <a:rPr lang="pt-PT" altLang="pt-PT" dirty="0" err="1" smtClean="0"/>
              <a:t>until</a:t>
            </a:r>
            <a:r>
              <a:rPr lang="pt-PT" altLang="pt-PT" dirty="0" smtClean="0"/>
              <a:t> </a:t>
            </a:r>
            <a:r>
              <a:rPr lang="pt-PT" altLang="pt-PT" dirty="0" err="1" smtClean="0"/>
              <a:t>he</a:t>
            </a:r>
            <a:r>
              <a:rPr lang="pt-PT" altLang="pt-PT" dirty="0" smtClean="0"/>
              <a:t> </a:t>
            </a:r>
            <a:r>
              <a:rPr lang="pt-PT" altLang="pt-PT" dirty="0" err="1" smtClean="0"/>
              <a:t>could</a:t>
            </a:r>
            <a:r>
              <a:rPr lang="pt-PT" altLang="pt-PT" dirty="0" smtClean="0"/>
              <a:t> come </a:t>
            </a:r>
            <a:r>
              <a:rPr lang="pt-PT" altLang="pt-PT" dirty="0" err="1" smtClean="0"/>
              <a:t>up</a:t>
            </a:r>
            <a:r>
              <a:rPr lang="pt-PT" altLang="pt-PT" dirty="0" smtClean="0"/>
              <a:t> </a:t>
            </a:r>
            <a:r>
              <a:rPr lang="pt-PT" altLang="pt-PT" dirty="0" err="1" smtClean="0"/>
              <a:t>with</a:t>
            </a:r>
            <a:r>
              <a:rPr lang="pt-PT" altLang="pt-PT" dirty="0" smtClean="0"/>
              <a:t> a </a:t>
            </a:r>
            <a:r>
              <a:rPr lang="pt-PT" altLang="pt-PT" dirty="0" err="1" smtClean="0"/>
              <a:t>new</a:t>
            </a:r>
            <a:r>
              <a:rPr lang="pt-PT" altLang="pt-PT" dirty="0" smtClean="0"/>
              <a:t> </a:t>
            </a:r>
            <a:r>
              <a:rPr lang="pt-PT" altLang="pt-PT" dirty="0" err="1" smtClean="0"/>
              <a:t>solution</a:t>
            </a:r>
            <a:r>
              <a:rPr lang="pt-PT" altLang="pt-PT" dirty="0" smtClean="0"/>
              <a:t> </a:t>
            </a:r>
            <a:r>
              <a:rPr lang="pt-PT" altLang="pt-PT" dirty="0" err="1" smtClean="0"/>
              <a:t>that</a:t>
            </a:r>
            <a:r>
              <a:rPr lang="pt-PT" altLang="pt-PT" dirty="0" smtClean="0"/>
              <a:t> </a:t>
            </a:r>
            <a:r>
              <a:rPr lang="pt-PT" altLang="pt-PT" dirty="0" err="1" smtClean="0"/>
              <a:t>worked</a:t>
            </a:r>
            <a:r>
              <a:rPr lang="pt-PT" altLang="pt-PT" dirty="0" smtClean="0"/>
              <a:t>. </a:t>
            </a:r>
            <a:r>
              <a:rPr lang="pt-PT" altLang="pt-PT" dirty="0" err="1" smtClean="0"/>
              <a:t>He</a:t>
            </a:r>
            <a:r>
              <a:rPr lang="pt-PT" altLang="pt-PT" dirty="0" smtClean="0"/>
              <a:t> </a:t>
            </a:r>
            <a:r>
              <a:rPr lang="pt-PT" altLang="pt-PT" dirty="0" err="1" smtClean="0"/>
              <a:t>found</a:t>
            </a:r>
            <a:r>
              <a:rPr lang="pt-PT" altLang="pt-PT" dirty="0" smtClean="0"/>
              <a:t> </a:t>
            </a:r>
            <a:r>
              <a:rPr lang="pt-PT" altLang="pt-PT" dirty="0" err="1" smtClean="0"/>
              <a:t>that</a:t>
            </a:r>
            <a:r>
              <a:rPr lang="pt-PT" altLang="pt-PT" dirty="0" smtClean="0"/>
              <a:t> </a:t>
            </a:r>
            <a:r>
              <a:rPr lang="pt-PT" altLang="pt-PT" dirty="0" err="1" smtClean="0"/>
              <a:t>there</a:t>
            </a:r>
            <a:r>
              <a:rPr lang="pt-PT" altLang="pt-PT" dirty="0" smtClean="0"/>
              <a:t> </a:t>
            </a:r>
            <a:r>
              <a:rPr lang="pt-PT" altLang="pt-PT" dirty="0" err="1" smtClean="0"/>
              <a:t>was</a:t>
            </a:r>
            <a:r>
              <a:rPr lang="pt-PT" altLang="pt-PT" dirty="0" smtClean="0"/>
              <a:t> no </a:t>
            </a:r>
            <a:r>
              <a:rPr lang="pt-PT" altLang="pt-PT" dirty="0" err="1" smtClean="0"/>
              <a:t>solution</a:t>
            </a:r>
            <a:r>
              <a:rPr lang="pt-PT" altLang="pt-PT" dirty="0" smtClean="0"/>
              <a:t>. </a:t>
            </a:r>
            <a:r>
              <a:rPr lang="pt-PT" altLang="pt-PT" dirty="0" err="1" smtClean="0"/>
              <a:t>Not</a:t>
            </a:r>
            <a:r>
              <a:rPr lang="pt-PT" altLang="pt-PT" dirty="0" smtClean="0"/>
              <a:t> </a:t>
            </a:r>
            <a:r>
              <a:rPr lang="pt-PT" altLang="pt-PT" dirty="0" err="1" smtClean="0"/>
              <a:t>even</a:t>
            </a:r>
            <a:r>
              <a:rPr lang="pt-PT" altLang="pt-PT" dirty="0" smtClean="0"/>
              <a:t> </a:t>
            </a:r>
            <a:r>
              <a:rPr lang="pt-PT" altLang="pt-PT" dirty="0" err="1" smtClean="0"/>
              <a:t>the</a:t>
            </a:r>
            <a:r>
              <a:rPr lang="pt-PT" altLang="pt-PT" dirty="0" smtClean="0"/>
              <a:t> </a:t>
            </a:r>
            <a:r>
              <a:rPr lang="pt-PT" altLang="pt-PT" dirty="0" err="1" smtClean="0"/>
              <a:t>laws</a:t>
            </a:r>
            <a:r>
              <a:rPr lang="pt-PT" altLang="pt-PT" dirty="0" smtClean="0"/>
              <a:t> </a:t>
            </a:r>
            <a:r>
              <a:rPr lang="pt-PT" altLang="pt-PT" dirty="0" err="1" smtClean="0"/>
              <a:t>of</a:t>
            </a:r>
            <a:r>
              <a:rPr lang="pt-PT" altLang="pt-PT" dirty="0" smtClean="0"/>
              <a:t> Sir Isaac Newton </a:t>
            </a:r>
            <a:r>
              <a:rPr lang="pt-PT" altLang="pt-PT" dirty="0" err="1" smtClean="0"/>
              <a:t>provided</a:t>
            </a:r>
            <a:r>
              <a:rPr lang="pt-PT" altLang="pt-PT" dirty="0" smtClean="0"/>
              <a:t> a </a:t>
            </a:r>
            <a:r>
              <a:rPr lang="pt-PT" altLang="pt-PT" dirty="0" err="1" smtClean="0"/>
              <a:t>solution</a:t>
            </a:r>
            <a:r>
              <a:rPr lang="pt-PT" altLang="pt-PT" dirty="0" smtClean="0"/>
              <a:t> to </a:t>
            </a:r>
            <a:r>
              <a:rPr lang="pt-PT" altLang="pt-PT" dirty="0" err="1" smtClean="0"/>
              <a:t>this</a:t>
            </a:r>
            <a:r>
              <a:rPr lang="pt-PT" altLang="pt-PT" dirty="0" smtClean="0"/>
              <a:t> </a:t>
            </a:r>
            <a:r>
              <a:rPr lang="pt-PT" altLang="pt-PT" dirty="0" err="1" smtClean="0"/>
              <a:t>huge</a:t>
            </a:r>
            <a:r>
              <a:rPr lang="pt-PT" altLang="pt-PT" dirty="0" smtClean="0"/>
              <a:t> </a:t>
            </a:r>
            <a:r>
              <a:rPr lang="pt-PT" altLang="pt-PT" dirty="0" err="1" smtClean="0"/>
              <a:t>problem</a:t>
            </a:r>
            <a:r>
              <a:rPr lang="pt-PT" altLang="pt-PT" dirty="0" smtClean="0"/>
              <a:t>. Poincaré </a:t>
            </a:r>
            <a:r>
              <a:rPr lang="pt-PT" altLang="pt-PT" dirty="0" err="1" smtClean="0"/>
              <a:t>had</a:t>
            </a:r>
            <a:r>
              <a:rPr lang="pt-PT" altLang="pt-PT" dirty="0" smtClean="0"/>
              <a:t> </a:t>
            </a:r>
            <a:r>
              <a:rPr lang="pt-PT" altLang="pt-PT" dirty="0" err="1" smtClean="0"/>
              <a:t>been</a:t>
            </a:r>
            <a:r>
              <a:rPr lang="pt-PT" altLang="pt-PT" dirty="0" smtClean="0"/>
              <a:t> </a:t>
            </a:r>
            <a:r>
              <a:rPr lang="pt-PT" altLang="pt-PT" dirty="0" err="1" smtClean="0"/>
              <a:t>trying</a:t>
            </a:r>
            <a:r>
              <a:rPr lang="pt-PT" altLang="pt-PT" dirty="0" smtClean="0"/>
              <a:t> to </a:t>
            </a:r>
            <a:r>
              <a:rPr lang="pt-PT" altLang="pt-PT" dirty="0" err="1" smtClean="0"/>
              <a:t>find</a:t>
            </a:r>
            <a:r>
              <a:rPr lang="pt-PT" altLang="pt-PT" dirty="0" smtClean="0"/>
              <a:t> </a:t>
            </a:r>
            <a:r>
              <a:rPr lang="pt-PT" altLang="pt-PT" dirty="0" err="1" smtClean="0"/>
              <a:t>order</a:t>
            </a:r>
            <a:r>
              <a:rPr lang="pt-PT" altLang="pt-PT" dirty="0" smtClean="0"/>
              <a:t> in a </a:t>
            </a:r>
            <a:r>
              <a:rPr lang="pt-PT" altLang="pt-PT" dirty="0" err="1" smtClean="0"/>
              <a:t>system</a:t>
            </a:r>
            <a:r>
              <a:rPr lang="pt-PT" altLang="pt-PT" dirty="0" smtClean="0"/>
              <a:t> </a:t>
            </a:r>
            <a:r>
              <a:rPr lang="pt-PT" altLang="pt-PT" dirty="0" err="1" smtClean="0"/>
              <a:t>where</a:t>
            </a:r>
            <a:r>
              <a:rPr lang="pt-PT" altLang="pt-PT" dirty="0" smtClean="0"/>
              <a:t> </a:t>
            </a:r>
            <a:r>
              <a:rPr lang="pt-PT" altLang="pt-PT" dirty="0" err="1" smtClean="0"/>
              <a:t>there</a:t>
            </a:r>
            <a:r>
              <a:rPr lang="pt-PT" altLang="pt-PT" dirty="0" smtClean="0"/>
              <a:t> </a:t>
            </a:r>
            <a:r>
              <a:rPr lang="pt-PT" altLang="pt-PT" dirty="0" err="1" smtClean="0"/>
              <a:t>was</a:t>
            </a:r>
            <a:r>
              <a:rPr lang="pt-PT" altLang="pt-PT" dirty="0" smtClean="0"/>
              <a:t> </a:t>
            </a:r>
            <a:r>
              <a:rPr lang="pt-PT" altLang="pt-PT" dirty="0" err="1" smtClean="0"/>
              <a:t>none</a:t>
            </a:r>
            <a:r>
              <a:rPr lang="pt-PT" altLang="pt-PT" dirty="0" smtClean="0"/>
              <a:t> to </a:t>
            </a:r>
            <a:r>
              <a:rPr lang="pt-PT" altLang="pt-PT" dirty="0" err="1" smtClean="0"/>
              <a:t>be</a:t>
            </a:r>
            <a:r>
              <a:rPr lang="pt-PT" altLang="pt-PT" dirty="0" smtClean="0"/>
              <a:t> </a:t>
            </a:r>
            <a:r>
              <a:rPr lang="pt-PT" altLang="pt-PT" dirty="0" err="1" smtClean="0"/>
              <a:t>found</a:t>
            </a:r>
            <a:r>
              <a:rPr lang="pt-PT" altLang="pt-PT" dirty="0" smtClean="0"/>
              <a:t>. </a:t>
            </a:r>
            <a:r>
              <a:rPr lang="pt-PT" altLang="pt-PT" dirty="0" err="1" smtClean="0"/>
              <a:t>Chaos</a:t>
            </a:r>
            <a:r>
              <a:rPr lang="pt-PT" altLang="pt-PT" dirty="0" smtClean="0"/>
              <a:t> </a:t>
            </a:r>
            <a:r>
              <a:rPr lang="pt-PT" altLang="pt-PT" dirty="0" err="1" smtClean="0"/>
              <a:t>theory</a:t>
            </a:r>
            <a:r>
              <a:rPr lang="pt-PT" altLang="pt-PT" dirty="0" smtClean="0"/>
              <a:t> </a:t>
            </a:r>
            <a:r>
              <a:rPr lang="pt-PT" altLang="pt-PT" dirty="0" err="1" smtClean="0"/>
              <a:t>was</a:t>
            </a:r>
            <a:r>
              <a:rPr lang="pt-PT" altLang="pt-PT" dirty="0" smtClean="0"/>
              <a:t> </a:t>
            </a:r>
            <a:r>
              <a:rPr lang="pt-PT" altLang="pt-PT" dirty="0" err="1" smtClean="0"/>
              <a:t>formulated</a:t>
            </a:r>
            <a:r>
              <a:rPr lang="pt-PT" altLang="pt-PT" dirty="0" smtClean="0"/>
              <a:t> </a:t>
            </a:r>
            <a:r>
              <a:rPr lang="pt-PT" altLang="pt-PT" dirty="0" err="1" smtClean="0"/>
              <a:t>during</a:t>
            </a:r>
            <a:r>
              <a:rPr lang="pt-PT" altLang="pt-PT" dirty="0" smtClean="0"/>
              <a:t> </a:t>
            </a:r>
            <a:r>
              <a:rPr lang="pt-PT" altLang="pt-PT" dirty="0" err="1" smtClean="0"/>
              <a:t>the</a:t>
            </a:r>
            <a:r>
              <a:rPr lang="pt-PT" altLang="pt-PT" dirty="0" smtClean="0"/>
              <a:t> 1960s. </a:t>
            </a:r>
            <a:r>
              <a:rPr lang="pt-PT" altLang="pt-PT" dirty="0" err="1" smtClean="0"/>
              <a:t>Significant</a:t>
            </a:r>
            <a:r>
              <a:rPr lang="pt-PT" altLang="pt-PT" dirty="0" smtClean="0"/>
              <a:t> </a:t>
            </a:r>
            <a:r>
              <a:rPr lang="pt-PT" altLang="pt-PT" dirty="0" err="1" smtClean="0"/>
              <a:t>and</a:t>
            </a:r>
            <a:r>
              <a:rPr lang="pt-PT" altLang="pt-PT" dirty="0" smtClean="0"/>
              <a:t> more </a:t>
            </a:r>
            <a:r>
              <a:rPr lang="pt-PT" altLang="pt-PT" dirty="0" err="1" smtClean="0"/>
              <a:t>practical</a:t>
            </a:r>
            <a:r>
              <a:rPr lang="pt-PT" altLang="pt-PT" dirty="0" smtClean="0"/>
              <a:t> </a:t>
            </a:r>
            <a:r>
              <a:rPr lang="pt-PT" altLang="pt-PT" dirty="0" err="1" smtClean="0"/>
              <a:t>work</a:t>
            </a:r>
            <a:r>
              <a:rPr lang="pt-PT" altLang="pt-PT" dirty="0" smtClean="0"/>
              <a:t> </a:t>
            </a:r>
            <a:r>
              <a:rPr lang="pt-PT" altLang="pt-PT" dirty="0" err="1" smtClean="0"/>
              <a:t>was</a:t>
            </a:r>
            <a:r>
              <a:rPr lang="pt-PT" altLang="pt-PT" dirty="0" smtClean="0"/>
              <a:t> </a:t>
            </a:r>
            <a:r>
              <a:rPr lang="pt-PT" altLang="pt-PT" dirty="0" err="1" smtClean="0"/>
              <a:t>done</a:t>
            </a:r>
            <a:r>
              <a:rPr lang="pt-PT" altLang="pt-PT" dirty="0" smtClean="0"/>
              <a:t> </a:t>
            </a:r>
            <a:r>
              <a:rPr lang="pt-PT" altLang="pt-PT" dirty="0" err="1" smtClean="0"/>
              <a:t>by</a:t>
            </a:r>
            <a:r>
              <a:rPr lang="pt-PT" altLang="pt-PT" dirty="0" smtClean="0"/>
              <a:t> </a:t>
            </a:r>
            <a:r>
              <a:rPr lang="pt-PT" altLang="pt-PT" b="1" dirty="0" smtClean="0"/>
              <a:t>Edward Lorenz</a:t>
            </a:r>
            <a:r>
              <a:rPr lang="pt-PT" altLang="pt-PT" dirty="0" smtClean="0"/>
              <a:t> in </a:t>
            </a:r>
            <a:r>
              <a:rPr lang="pt-PT" altLang="pt-PT" dirty="0" err="1" smtClean="0"/>
              <a:t>the</a:t>
            </a:r>
            <a:r>
              <a:rPr lang="pt-PT" altLang="pt-PT" dirty="0" smtClean="0"/>
              <a:t> 1960s. </a:t>
            </a:r>
            <a:r>
              <a:rPr lang="pt-PT" altLang="pt-PT" dirty="0" err="1" smtClean="0"/>
              <a:t>The</a:t>
            </a:r>
            <a:r>
              <a:rPr lang="pt-PT" altLang="pt-PT" dirty="0" smtClean="0"/>
              <a:t> </a:t>
            </a:r>
            <a:r>
              <a:rPr lang="pt-PT" altLang="pt-PT" dirty="0" err="1" smtClean="0"/>
              <a:t>name</a:t>
            </a:r>
            <a:r>
              <a:rPr lang="pt-PT" altLang="pt-PT" dirty="0" smtClean="0"/>
              <a:t> </a:t>
            </a:r>
            <a:r>
              <a:rPr lang="pt-PT" altLang="pt-PT" dirty="0" err="1" smtClean="0"/>
              <a:t>chaos</a:t>
            </a:r>
            <a:r>
              <a:rPr lang="pt-PT" altLang="pt-PT" dirty="0" smtClean="0"/>
              <a:t> </a:t>
            </a:r>
            <a:r>
              <a:rPr lang="pt-PT" altLang="pt-PT" dirty="0" err="1" smtClean="0"/>
              <a:t>was</a:t>
            </a:r>
            <a:r>
              <a:rPr lang="pt-PT" altLang="pt-PT" dirty="0" smtClean="0"/>
              <a:t> </a:t>
            </a:r>
            <a:r>
              <a:rPr lang="pt-PT" altLang="pt-PT" dirty="0" err="1" smtClean="0"/>
              <a:t>coined</a:t>
            </a:r>
            <a:r>
              <a:rPr lang="pt-PT" altLang="pt-PT" dirty="0" smtClean="0"/>
              <a:t> </a:t>
            </a:r>
            <a:r>
              <a:rPr lang="pt-PT" altLang="pt-PT" dirty="0" err="1" smtClean="0"/>
              <a:t>by</a:t>
            </a:r>
            <a:r>
              <a:rPr lang="pt-PT" altLang="pt-PT" dirty="0" smtClean="0"/>
              <a:t> </a:t>
            </a:r>
            <a:r>
              <a:rPr lang="pt-PT" altLang="pt-PT" b="1" dirty="0" smtClean="0"/>
              <a:t>Jim </a:t>
            </a:r>
            <a:r>
              <a:rPr lang="pt-PT" altLang="pt-PT" b="1" dirty="0" err="1" smtClean="0"/>
              <a:t>Yorke</a:t>
            </a:r>
            <a:r>
              <a:rPr lang="pt-PT" altLang="pt-PT" dirty="0" smtClean="0"/>
              <a:t>, </a:t>
            </a:r>
            <a:r>
              <a:rPr lang="pt-PT" altLang="pt-PT" dirty="0" err="1" smtClean="0"/>
              <a:t>an</a:t>
            </a:r>
            <a:r>
              <a:rPr lang="pt-PT" altLang="pt-PT" dirty="0" smtClean="0"/>
              <a:t> </a:t>
            </a:r>
            <a:r>
              <a:rPr lang="pt-PT" altLang="pt-PT" dirty="0" err="1" smtClean="0"/>
              <a:t>applied</a:t>
            </a:r>
            <a:r>
              <a:rPr lang="pt-PT" altLang="pt-PT" dirty="0" smtClean="0"/>
              <a:t> </a:t>
            </a:r>
            <a:r>
              <a:rPr lang="pt-PT" altLang="pt-PT" dirty="0" err="1" smtClean="0"/>
              <a:t>mathematician</a:t>
            </a:r>
            <a:r>
              <a:rPr lang="pt-PT" altLang="pt-PT" dirty="0" smtClean="0"/>
              <a:t> </a:t>
            </a:r>
            <a:r>
              <a:rPr lang="pt-PT" altLang="pt-PT" dirty="0" err="1" smtClean="0"/>
              <a:t>at</a:t>
            </a:r>
            <a:r>
              <a:rPr lang="pt-PT" altLang="pt-PT" dirty="0" smtClean="0"/>
              <a:t> </a:t>
            </a:r>
            <a:r>
              <a:rPr lang="pt-PT" altLang="pt-PT" dirty="0" err="1" smtClean="0"/>
              <a:t>the</a:t>
            </a:r>
            <a:r>
              <a:rPr lang="pt-PT" altLang="pt-PT" dirty="0" smtClean="0"/>
              <a:t> </a:t>
            </a:r>
            <a:r>
              <a:rPr lang="pt-PT" altLang="pt-PT" dirty="0" err="1" smtClean="0"/>
              <a:t>University</a:t>
            </a:r>
            <a:r>
              <a:rPr lang="pt-PT" altLang="pt-PT" dirty="0" smtClean="0"/>
              <a:t> </a:t>
            </a:r>
            <a:r>
              <a:rPr lang="pt-PT" altLang="pt-PT" dirty="0" err="1" smtClean="0"/>
              <a:t>of</a:t>
            </a:r>
            <a:r>
              <a:rPr lang="pt-PT" altLang="pt-PT" dirty="0" smtClean="0"/>
              <a:t> Maryland (</a:t>
            </a:r>
            <a:r>
              <a:rPr lang="pt-PT" altLang="pt-PT" dirty="0" err="1" smtClean="0"/>
              <a:t>Ruelle</a:t>
            </a:r>
            <a:r>
              <a:rPr lang="pt-PT" altLang="pt-PT" dirty="0" smtClean="0"/>
              <a:t>, 1991).</a:t>
            </a:r>
          </a:p>
        </p:txBody>
      </p:sp>
    </p:spTree>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normAutofit/>
          </a:bodyPr>
          <a:lstStyle/>
          <a:p>
            <a:pPr algn="ctr" eaLnBrk="1" hangingPunct="1">
              <a:defRPr/>
            </a:pPr>
            <a:r>
              <a:rPr lang="pt-PT" sz="5400" b="1" dirty="0" smtClean="0"/>
              <a:t>CHAOS THEORY</a:t>
            </a:r>
          </a:p>
        </p:txBody>
      </p:sp>
      <p:sp>
        <p:nvSpPr>
          <p:cNvPr id="58371" name="Rectangle 3"/>
          <p:cNvSpPr>
            <a:spLocks noGrp="1" noChangeArrowheads="1"/>
          </p:cNvSpPr>
          <p:nvPr>
            <p:ph idx="1"/>
          </p:nvPr>
        </p:nvSpPr>
        <p:spPr/>
        <p:txBody>
          <a:bodyPr>
            <a:normAutofit lnSpcReduction="10000"/>
          </a:bodyPr>
          <a:lstStyle/>
          <a:p>
            <a:pPr eaLnBrk="1" hangingPunct="1">
              <a:lnSpc>
                <a:spcPct val="80000"/>
              </a:lnSpc>
            </a:pPr>
            <a:r>
              <a:rPr lang="pt-PT" altLang="pt-PT" sz="2800" b="1" dirty="0" err="1" smtClean="0"/>
              <a:t>Calculation</a:t>
            </a:r>
            <a:r>
              <a:rPr lang="pt-PT" altLang="pt-PT" sz="2800" b="1" dirty="0" smtClean="0"/>
              <a:t> </a:t>
            </a:r>
            <a:r>
              <a:rPr lang="pt-PT" altLang="pt-PT" sz="2800" b="1" dirty="0" err="1" smtClean="0"/>
              <a:t>of</a:t>
            </a:r>
            <a:r>
              <a:rPr lang="pt-PT" altLang="pt-PT" sz="2800" b="1" dirty="0" smtClean="0"/>
              <a:t> </a:t>
            </a:r>
            <a:r>
              <a:rPr lang="pt-PT" altLang="pt-PT" sz="2800" b="1" dirty="0" err="1" smtClean="0"/>
              <a:t>the</a:t>
            </a:r>
            <a:r>
              <a:rPr lang="pt-PT" altLang="pt-PT" sz="2800" b="1" dirty="0" smtClean="0"/>
              <a:t> </a:t>
            </a:r>
            <a:r>
              <a:rPr lang="pt-PT" altLang="pt-PT" sz="2800" b="1" dirty="0" err="1" smtClean="0"/>
              <a:t>Chaos</a:t>
            </a:r>
            <a:r>
              <a:rPr lang="pt-PT" altLang="pt-PT" sz="2800" b="1" dirty="0" smtClean="0"/>
              <a:t> </a:t>
            </a:r>
            <a:r>
              <a:rPr lang="pt-PT" altLang="pt-PT" sz="2800" b="1" dirty="0" err="1" smtClean="0"/>
              <a:t>Theory</a:t>
            </a:r>
            <a:r>
              <a:rPr lang="pt-PT" altLang="pt-PT" sz="2800" b="1" dirty="0" smtClean="0"/>
              <a:t>? Formula</a:t>
            </a:r>
          </a:p>
          <a:p>
            <a:pPr algn="just" eaLnBrk="1" hangingPunct="1">
              <a:lnSpc>
                <a:spcPct val="80000"/>
              </a:lnSpc>
            </a:pPr>
            <a:r>
              <a:rPr lang="pt-PT" altLang="pt-PT" sz="2800" dirty="0" smtClean="0"/>
              <a:t>To </a:t>
            </a:r>
            <a:r>
              <a:rPr lang="pt-PT" altLang="pt-PT" sz="2800" dirty="0" err="1" smtClean="0"/>
              <a:t>apply</a:t>
            </a:r>
            <a:r>
              <a:rPr lang="pt-PT" altLang="pt-PT" sz="2800" dirty="0" smtClean="0"/>
              <a:t> </a:t>
            </a:r>
            <a:r>
              <a:rPr lang="pt-PT" altLang="pt-PT" sz="2800" dirty="0" err="1" smtClean="0"/>
              <a:t>Chaos</a:t>
            </a:r>
            <a:r>
              <a:rPr lang="pt-PT" altLang="pt-PT" sz="2800" dirty="0" smtClean="0"/>
              <a:t> </a:t>
            </a:r>
            <a:r>
              <a:rPr lang="pt-PT" altLang="pt-PT" sz="2800" dirty="0" err="1" smtClean="0"/>
              <a:t>Theory</a:t>
            </a:r>
            <a:r>
              <a:rPr lang="pt-PT" altLang="pt-PT" sz="2800" dirty="0" smtClean="0"/>
              <a:t>, a single </a:t>
            </a:r>
            <a:r>
              <a:rPr lang="pt-PT" altLang="pt-PT" sz="2800" dirty="0" err="1" smtClean="0"/>
              <a:t>measured</a:t>
            </a:r>
            <a:r>
              <a:rPr lang="pt-PT" altLang="pt-PT" sz="2800" dirty="0" smtClean="0"/>
              <a:t> </a:t>
            </a:r>
            <a:r>
              <a:rPr lang="pt-PT" altLang="pt-PT" sz="2800" dirty="0" err="1" smtClean="0"/>
              <a:t>variable</a:t>
            </a:r>
            <a:r>
              <a:rPr lang="pt-PT" altLang="pt-PT" sz="2800" dirty="0" smtClean="0"/>
              <a:t> x(n) = x(t0 + nt) </a:t>
            </a:r>
            <a:r>
              <a:rPr lang="pt-PT" altLang="pt-PT" sz="2800" dirty="0" err="1" smtClean="0"/>
              <a:t>with</a:t>
            </a:r>
            <a:r>
              <a:rPr lang="pt-PT" altLang="pt-PT" sz="2800" dirty="0" smtClean="0"/>
              <a:t> a </a:t>
            </a:r>
            <a:r>
              <a:rPr lang="pt-PT" altLang="pt-PT" sz="2800" dirty="0" err="1" smtClean="0"/>
              <a:t>starting</a:t>
            </a:r>
            <a:r>
              <a:rPr lang="pt-PT" altLang="pt-PT" sz="2800" dirty="0" smtClean="0"/>
              <a:t> time, t0, </a:t>
            </a:r>
            <a:r>
              <a:rPr lang="pt-PT" altLang="pt-PT" sz="2800" dirty="0" err="1" smtClean="0"/>
              <a:t>and</a:t>
            </a:r>
            <a:r>
              <a:rPr lang="pt-PT" altLang="pt-PT" sz="2800" dirty="0" smtClean="0"/>
              <a:t> a lead time, t, </a:t>
            </a:r>
            <a:r>
              <a:rPr lang="pt-PT" altLang="pt-PT" sz="2800" dirty="0" err="1" smtClean="0"/>
              <a:t>provides</a:t>
            </a:r>
            <a:r>
              <a:rPr lang="pt-PT" altLang="pt-PT" sz="2800" dirty="0" smtClean="0"/>
              <a:t> </a:t>
            </a:r>
            <a:r>
              <a:rPr lang="pt-PT" altLang="pt-PT" sz="2800" dirty="0" err="1" smtClean="0"/>
              <a:t>an</a:t>
            </a:r>
            <a:r>
              <a:rPr lang="pt-PT" altLang="pt-PT" sz="2800" dirty="0" smtClean="0"/>
              <a:t> n-dimensional </a:t>
            </a:r>
            <a:r>
              <a:rPr lang="pt-PT" altLang="pt-PT" sz="2800" dirty="0" err="1" smtClean="0"/>
              <a:t>space</a:t>
            </a:r>
            <a:r>
              <a:rPr lang="pt-PT" altLang="pt-PT" sz="2800" dirty="0" smtClean="0"/>
              <a:t>, </a:t>
            </a:r>
            <a:r>
              <a:rPr lang="pt-PT" altLang="pt-PT" sz="2800" dirty="0" err="1" smtClean="0"/>
              <a:t>or</a:t>
            </a:r>
            <a:r>
              <a:rPr lang="pt-PT" altLang="pt-PT" sz="2800" dirty="0" smtClean="0"/>
              <a:t> </a:t>
            </a:r>
            <a:r>
              <a:rPr lang="pt-PT" altLang="pt-PT" sz="2800" dirty="0" err="1" smtClean="0"/>
              <a:t>phase</a:t>
            </a:r>
            <a:r>
              <a:rPr lang="pt-PT" altLang="pt-PT" sz="2800" dirty="0" smtClean="0"/>
              <a:t> </a:t>
            </a:r>
            <a:r>
              <a:rPr lang="pt-PT" altLang="pt-PT" sz="2800" dirty="0" err="1" smtClean="0"/>
              <a:t>space</a:t>
            </a:r>
            <a:r>
              <a:rPr lang="pt-PT" altLang="pt-PT" sz="2800" dirty="0" smtClean="0"/>
              <a:t>, </a:t>
            </a:r>
            <a:r>
              <a:rPr lang="pt-PT" altLang="pt-PT" sz="2800" dirty="0" err="1" smtClean="0"/>
              <a:t>that</a:t>
            </a:r>
            <a:r>
              <a:rPr lang="pt-PT" altLang="pt-PT" sz="2800" dirty="0" smtClean="0"/>
              <a:t> </a:t>
            </a:r>
            <a:r>
              <a:rPr lang="pt-PT" altLang="pt-PT" sz="2800" dirty="0" err="1" smtClean="0"/>
              <a:t>represents</a:t>
            </a:r>
            <a:r>
              <a:rPr lang="pt-PT" altLang="pt-PT" sz="2800" dirty="0" smtClean="0"/>
              <a:t> </a:t>
            </a:r>
            <a:r>
              <a:rPr lang="pt-PT" altLang="pt-PT" sz="2800" dirty="0" err="1" smtClean="0"/>
              <a:t>the</a:t>
            </a:r>
            <a:r>
              <a:rPr lang="pt-PT" altLang="pt-PT" sz="2800" dirty="0" smtClean="0"/>
              <a:t> </a:t>
            </a:r>
            <a:r>
              <a:rPr lang="pt-PT" altLang="pt-PT" sz="2800" dirty="0" err="1" smtClean="0"/>
              <a:t>full</a:t>
            </a:r>
            <a:r>
              <a:rPr lang="pt-PT" altLang="pt-PT" sz="2800" dirty="0" smtClean="0"/>
              <a:t> </a:t>
            </a:r>
            <a:r>
              <a:rPr lang="pt-PT" altLang="pt-PT" sz="2800" dirty="0" err="1" smtClean="0"/>
              <a:t>multivariate</a:t>
            </a:r>
            <a:r>
              <a:rPr lang="pt-PT" altLang="pt-PT" sz="2800" dirty="0" smtClean="0"/>
              <a:t> </a:t>
            </a:r>
            <a:r>
              <a:rPr lang="pt-PT" altLang="pt-PT" sz="2800" dirty="0" err="1" smtClean="0"/>
              <a:t>state</a:t>
            </a:r>
            <a:r>
              <a:rPr lang="pt-PT" altLang="pt-PT" sz="2800" dirty="0" smtClean="0"/>
              <a:t> </a:t>
            </a:r>
            <a:r>
              <a:rPr lang="pt-PT" altLang="pt-PT" sz="2800" dirty="0" err="1" smtClean="0"/>
              <a:t>space</a:t>
            </a:r>
            <a:r>
              <a:rPr lang="pt-PT" altLang="pt-PT" sz="2800" dirty="0" smtClean="0"/>
              <a:t> </a:t>
            </a:r>
            <a:r>
              <a:rPr lang="pt-PT" altLang="pt-PT" sz="2800" dirty="0" err="1" smtClean="0"/>
              <a:t>of</a:t>
            </a:r>
            <a:r>
              <a:rPr lang="pt-PT" altLang="pt-PT" sz="2800" dirty="0" smtClean="0"/>
              <a:t> </a:t>
            </a:r>
            <a:r>
              <a:rPr lang="pt-PT" altLang="pt-PT" sz="2800" dirty="0" err="1" smtClean="0"/>
              <a:t>the</a:t>
            </a:r>
            <a:r>
              <a:rPr lang="pt-PT" altLang="pt-PT" sz="2800" dirty="0" smtClean="0"/>
              <a:t> </a:t>
            </a:r>
            <a:r>
              <a:rPr lang="pt-PT" altLang="pt-PT" sz="2800" dirty="0" err="1" smtClean="0"/>
              <a:t>system</a:t>
            </a:r>
            <a:r>
              <a:rPr lang="pt-PT" altLang="pt-PT" sz="2800" dirty="0" smtClean="0"/>
              <a:t>; </a:t>
            </a:r>
            <a:r>
              <a:rPr lang="pt-PT" altLang="pt-PT" sz="2800" dirty="0" err="1" smtClean="0"/>
              <a:t>up</a:t>
            </a:r>
            <a:r>
              <a:rPr lang="pt-PT" altLang="pt-PT" sz="2800" dirty="0" smtClean="0"/>
              <a:t> to 4 </a:t>
            </a:r>
            <a:r>
              <a:rPr lang="pt-PT" altLang="pt-PT" sz="2800" dirty="0" err="1" smtClean="0"/>
              <a:t>dimensions</a:t>
            </a:r>
            <a:r>
              <a:rPr lang="pt-PT" altLang="pt-PT" sz="2800" dirty="0" smtClean="0"/>
              <a:t> </a:t>
            </a:r>
            <a:r>
              <a:rPr lang="pt-PT" altLang="pt-PT" sz="2800" dirty="0" err="1" smtClean="0"/>
              <a:t>may</a:t>
            </a:r>
            <a:r>
              <a:rPr lang="pt-PT" altLang="pt-PT" sz="2800" dirty="0" smtClean="0"/>
              <a:t> </a:t>
            </a:r>
            <a:r>
              <a:rPr lang="pt-PT" altLang="pt-PT" sz="2800" dirty="0" err="1" smtClean="0"/>
              <a:t>be</a:t>
            </a:r>
            <a:r>
              <a:rPr lang="pt-PT" altLang="pt-PT" sz="2800" dirty="0" smtClean="0"/>
              <a:t> </a:t>
            </a:r>
            <a:r>
              <a:rPr lang="pt-PT" altLang="pt-PT" sz="2800" dirty="0" err="1" smtClean="0"/>
              <a:t>required</a:t>
            </a:r>
            <a:r>
              <a:rPr lang="pt-PT" altLang="pt-PT" sz="2800" dirty="0" smtClean="0"/>
              <a:t> to </a:t>
            </a:r>
            <a:r>
              <a:rPr lang="pt-PT" altLang="pt-PT" sz="2800" dirty="0" err="1" smtClean="0"/>
              <a:t>represent</a:t>
            </a:r>
            <a:r>
              <a:rPr lang="pt-PT" altLang="pt-PT" sz="2800" dirty="0" smtClean="0"/>
              <a:t> </a:t>
            </a:r>
            <a:r>
              <a:rPr lang="pt-PT" altLang="pt-PT" sz="2800" dirty="0" err="1" smtClean="0"/>
              <a:t>the</a:t>
            </a:r>
            <a:r>
              <a:rPr lang="pt-PT" altLang="pt-PT" sz="2800" dirty="0" smtClean="0"/>
              <a:t> </a:t>
            </a:r>
            <a:r>
              <a:rPr lang="pt-PT" altLang="pt-PT" sz="2800" dirty="0" err="1" smtClean="0"/>
              <a:t>phase</a:t>
            </a:r>
            <a:r>
              <a:rPr lang="pt-PT" altLang="pt-PT" sz="2800" dirty="0" smtClean="0"/>
              <a:t> </a:t>
            </a:r>
            <a:r>
              <a:rPr lang="pt-PT" altLang="pt-PT" sz="2800" dirty="0" err="1" smtClean="0"/>
              <a:t>space</a:t>
            </a:r>
            <a:r>
              <a:rPr lang="pt-PT" altLang="pt-PT" sz="2800" dirty="0" smtClean="0"/>
              <a:t> for a </a:t>
            </a:r>
            <a:r>
              <a:rPr lang="pt-PT" altLang="pt-PT" sz="2800" dirty="0" err="1" smtClean="0"/>
              <a:t>chaotic</a:t>
            </a:r>
            <a:r>
              <a:rPr lang="pt-PT" altLang="pt-PT" sz="2800" dirty="0" smtClean="0"/>
              <a:t> </a:t>
            </a:r>
            <a:r>
              <a:rPr lang="pt-PT" altLang="pt-PT" sz="2800" dirty="0" err="1" smtClean="0"/>
              <a:t>system</a:t>
            </a:r>
            <a:r>
              <a:rPr lang="pt-PT" altLang="pt-PT" sz="2800" dirty="0" smtClean="0"/>
              <a:t>. </a:t>
            </a:r>
            <a:r>
              <a:rPr lang="pt-PT" altLang="pt-PT" sz="2800" dirty="0" err="1" smtClean="0"/>
              <a:t>Thus</a:t>
            </a:r>
            <a:r>
              <a:rPr lang="pt-PT" altLang="pt-PT" sz="2800" dirty="0" smtClean="0"/>
              <a:t>, </a:t>
            </a:r>
            <a:r>
              <a:rPr lang="pt-PT" altLang="pt-PT" sz="2800" dirty="0" err="1" smtClean="0"/>
              <a:t>over</a:t>
            </a:r>
            <a:r>
              <a:rPr lang="pt-PT" altLang="pt-PT" sz="2800" dirty="0" smtClean="0"/>
              <a:t> a </a:t>
            </a:r>
            <a:r>
              <a:rPr lang="pt-PT" altLang="pt-PT" sz="2800" dirty="0" err="1" smtClean="0"/>
              <a:t>long</a:t>
            </a:r>
            <a:r>
              <a:rPr lang="pt-PT" altLang="pt-PT" sz="2800" dirty="0" smtClean="0"/>
              <a:t> </a:t>
            </a:r>
            <a:r>
              <a:rPr lang="pt-PT" altLang="pt-PT" sz="2800" dirty="0" err="1" smtClean="0"/>
              <a:t>period</a:t>
            </a:r>
            <a:r>
              <a:rPr lang="pt-PT" altLang="pt-PT" sz="2800" dirty="0" smtClean="0"/>
              <a:t> </a:t>
            </a:r>
            <a:r>
              <a:rPr lang="pt-PT" altLang="pt-PT" sz="2800" dirty="0" err="1" smtClean="0"/>
              <a:t>of</a:t>
            </a:r>
            <a:r>
              <a:rPr lang="pt-PT" altLang="pt-PT" sz="2800" dirty="0" smtClean="0"/>
              <a:t> time, </a:t>
            </a:r>
            <a:r>
              <a:rPr lang="pt-PT" altLang="pt-PT" sz="2800" dirty="0" err="1" smtClean="0"/>
              <a:t>an</a:t>
            </a:r>
            <a:r>
              <a:rPr lang="pt-PT" altLang="pt-PT" sz="2800" dirty="0" smtClean="0"/>
              <a:t> </a:t>
            </a:r>
            <a:r>
              <a:rPr lang="pt-PT" altLang="pt-PT" sz="2800" dirty="0" err="1" smtClean="0"/>
              <a:t>observed</a:t>
            </a:r>
            <a:r>
              <a:rPr lang="pt-PT" altLang="pt-PT" sz="2800" dirty="0" smtClean="0"/>
              <a:t> </a:t>
            </a:r>
            <a:r>
              <a:rPr lang="pt-PT" altLang="pt-PT" sz="2800" dirty="0" err="1" smtClean="0"/>
              <a:t>system</a:t>
            </a:r>
            <a:r>
              <a:rPr lang="pt-PT" altLang="pt-PT" sz="2800" dirty="0" smtClean="0"/>
              <a:t> </a:t>
            </a:r>
            <a:r>
              <a:rPr lang="pt-PT" altLang="pt-PT" sz="2800" dirty="0" err="1" smtClean="0"/>
              <a:t>will</a:t>
            </a:r>
            <a:r>
              <a:rPr lang="pt-PT" altLang="pt-PT" sz="2800" dirty="0" smtClean="0"/>
              <a:t> </a:t>
            </a:r>
            <a:r>
              <a:rPr lang="pt-PT" altLang="pt-PT" sz="2800" dirty="0" err="1" smtClean="0"/>
              <a:t>develop</a:t>
            </a:r>
            <a:r>
              <a:rPr lang="pt-PT" altLang="pt-PT" sz="2800" dirty="0" smtClean="0"/>
              <a:t> </a:t>
            </a:r>
            <a:r>
              <a:rPr lang="pt-PT" altLang="pt-PT" sz="2800" dirty="0" err="1" smtClean="0"/>
              <a:t>patterns</a:t>
            </a:r>
            <a:r>
              <a:rPr lang="pt-PT" altLang="pt-PT" sz="2800" dirty="0" smtClean="0"/>
              <a:t> </a:t>
            </a:r>
            <a:r>
              <a:rPr lang="pt-PT" altLang="pt-PT" sz="2800" dirty="0" err="1" smtClean="0"/>
              <a:t>within</a:t>
            </a:r>
            <a:r>
              <a:rPr lang="pt-PT" altLang="pt-PT" sz="2800" dirty="0" smtClean="0"/>
              <a:t> a </a:t>
            </a:r>
            <a:r>
              <a:rPr lang="pt-PT" altLang="pt-PT" sz="2800" dirty="0" err="1" smtClean="0"/>
              <a:t>nonlinear</a:t>
            </a:r>
            <a:r>
              <a:rPr lang="pt-PT" altLang="pt-PT" sz="2800" dirty="0" smtClean="0"/>
              <a:t> time series </a:t>
            </a:r>
            <a:r>
              <a:rPr lang="pt-PT" altLang="pt-PT" sz="2800" dirty="0" err="1" smtClean="0"/>
              <a:t>that</a:t>
            </a:r>
            <a:r>
              <a:rPr lang="pt-PT" altLang="pt-PT" sz="2800" dirty="0" smtClean="0"/>
              <a:t> can </a:t>
            </a:r>
            <a:r>
              <a:rPr lang="pt-PT" altLang="pt-PT" sz="2800" dirty="0" err="1" smtClean="0"/>
              <a:t>be</a:t>
            </a:r>
            <a:r>
              <a:rPr lang="pt-PT" altLang="pt-PT" sz="2800" dirty="0" smtClean="0"/>
              <a:t> </a:t>
            </a:r>
            <a:r>
              <a:rPr lang="pt-PT" altLang="pt-PT" sz="2800" dirty="0" err="1" smtClean="0"/>
              <a:t>used</a:t>
            </a:r>
            <a:r>
              <a:rPr lang="pt-PT" altLang="pt-PT" sz="2800" dirty="0" smtClean="0"/>
              <a:t> to </a:t>
            </a:r>
            <a:r>
              <a:rPr lang="pt-PT" altLang="pt-PT" sz="2800" dirty="0" err="1" smtClean="0"/>
              <a:t>predict</a:t>
            </a:r>
            <a:r>
              <a:rPr lang="pt-PT" altLang="pt-PT" sz="2800" dirty="0" smtClean="0"/>
              <a:t> future </a:t>
            </a:r>
            <a:r>
              <a:rPr lang="pt-PT" altLang="pt-PT" sz="2800" dirty="0" err="1" smtClean="0"/>
              <a:t>states</a:t>
            </a:r>
            <a:r>
              <a:rPr lang="pt-PT" altLang="pt-PT" sz="2800" dirty="0" smtClean="0"/>
              <a:t> (</a:t>
            </a:r>
            <a:r>
              <a:rPr lang="pt-PT" altLang="pt-PT" sz="2800" dirty="0" err="1" smtClean="0"/>
              <a:t>Solomatine</a:t>
            </a:r>
            <a:r>
              <a:rPr lang="pt-PT" altLang="pt-PT" sz="2800" dirty="0" smtClean="0"/>
              <a:t> </a:t>
            </a:r>
            <a:r>
              <a:rPr lang="pt-PT" altLang="pt-PT" sz="2800" dirty="0" err="1" smtClean="0"/>
              <a:t>et</a:t>
            </a:r>
            <a:r>
              <a:rPr lang="pt-PT" altLang="pt-PT" sz="2800" dirty="0" smtClean="0"/>
              <a:t> al, 2001).</a:t>
            </a:r>
          </a:p>
        </p:txBody>
      </p:sp>
    </p:spTree>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normAutofit/>
          </a:bodyPr>
          <a:lstStyle/>
          <a:p>
            <a:pPr algn="ctr" eaLnBrk="1" hangingPunct="1">
              <a:defRPr/>
            </a:pPr>
            <a:r>
              <a:rPr lang="pt-PT" sz="5400" b="1" dirty="0" smtClean="0"/>
              <a:t>CHAOS THEORY</a:t>
            </a:r>
          </a:p>
        </p:txBody>
      </p:sp>
      <p:sp>
        <p:nvSpPr>
          <p:cNvPr id="59395" name="Rectangle 3"/>
          <p:cNvSpPr>
            <a:spLocks noGrp="1" noChangeArrowheads="1"/>
          </p:cNvSpPr>
          <p:nvPr>
            <p:ph idx="1"/>
          </p:nvPr>
        </p:nvSpPr>
        <p:spPr/>
        <p:txBody>
          <a:bodyPr>
            <a:normAutofit fontScale="92500" lnSpcReduction="10000"/>
          </a:bodyPr>
          <a:lstStyle/>
          <a:p>
            <a:pPr eaLnBrk="1" hangingPunct="1">
              <a:lnSpc>
                <a:spcPct val="90000"/>
              </a:lnSpc>
            </a:pPr>
            <a:r>
              <a:rPr lang="pt-PT" altLang="pt-PT" sz="2400" b="1" dirty="0" err="1" smtClean="0"/>
              <a:t>Usage</a:t>
            </a:r>
            <a:r>
              <a:rPr lang="pt-PT" altLang="pt-PT" sz="2400" b="1" dirty="0" smtClean="0"/>
              <a:t> </a:t>
            </a:r>
            <a:r>
              <a:rPr lang="pt-PT" altLang="pt-PT" sz="2400" b="1" dirty="0" err="1" smtClean="0"/>
              <a:t>of</a:t>
            </a:r>
            <a:r>
              <a:rPr lang="pt-PT" altLang="pt-PT" sz="2400" b="1" dirty="0" smtClean="0"/>
              <a:t> </a:t>
            </a:r>
            <a:r>
              <a:rPr lang="pt-PT" altLang="pt-PT" sz="2400" b="1" dirty="0" err="1" smtClean="0"/>
              <a:t>Chaos</a:t>
            </a:r>
            <a:r>
              <a:rPr lang="pt-PT" altLang="pt-PT" sz="2400" b="1" dirty="0" smtClean="0"/>
              <a:t> </a:t>
            </a:r>
            <a:r>
              <a:rPr lang="pt-PT" altLang="pt-PT" sz="2400" b="1" dirty="0" err="1" smtClean="0"/>
              <a:t>Theory</a:t>
            </a:r>
            <a:r>
              <a:rPr lang="pt-PT" altLang="pt-PT" sz="2400" b="1" dirty="0" smtClean="0"/>
              <a:t>. </a:t>
            </a:r>
            <a:r>
              <a:rPr lang="pt-PT" altLang="pt-PT" sz="2400" b="1" dirty="0" err="1" smtClean="0"/>
              <a:t>Applications</a:t>
            </a:r>
            <a:endParaRPr lang="pt-PT" altLang="pt-PT" sz="2400" b="1" dirty="0" smtClean="0"/>
          </a:p>
          <a:p>
            <a:pPr eaLnBrk="1" hangingPunct="1">
              <a:lnSpc>
                <a:spcPct val="90000"/>
              </a:lnSpc>
            </a:pPr>
            <a:r>
              <a:rPr lang="pt-PT" altLang="pt-PT" sz="2400" dirty="0" err="1" smtClean="0"/>
              <a:t>The</a:t>
            </a:r>
            <a:r>
              <a:rPr lang="pt-PT" altLang="pt-PT" sz="2400" dirty="0" smtClean="0"/>
              <a:t> </a:t>
            </a:r>
            <a:r>
              <a:rPr lang="pt-PT" altLang="pt-PT" sz="2400" dirty="0" err="1" smtClean="0"/>
              <a:t>principles</a:t>
            </a:r>
            <a:r>
              <a:rPr lang="pt-PT" altLang="pt-PT" sz="2400" dirty="0" smtClean="0"/>
              <a:t> </a:t>
            </a:r>
            <a:r>
              <a:rPr lang="pt-PT" altLang="pt-PT" sz="2400" dirty="0" err="1" smtClean="0"/>
              <a:t>of</a:t>
            </a:r>
            <a:r>
              <a:rPr lang="pt-PT" altLang="pt-PT" sz="2400" dirty="0" smtClean="0"/>
              <a:t> </a:t>
            </a:r>
            <a:r>
              <a:rPr lang="pt-PT" altLang="pt-PT" sz="2400" dirty="0" err="1" smtClean="0"/>
              <a:t>Chaos</a:t>
            </a:r>
            <a:r>
              <a:rPr lang="pt-PT" altLang="pt-PT" sz="2400" dirty="0" smtClean="0"/>
              <a:t> </a:t>
            </a:r>
            <a:r>
              <a:rPr lang="pt-PT" altLang="pt-PT" sz="2400" dirty="0" err="1" smtClean="0"/>
              <a:t>Theory</a:t>
            </a:r>
            <a:r>
              <a:rPr lang="pt-PT" altLang="pt-PT" sz="2400" dirty="0" smtClean="0"/>
              <a:t> </a:t>
            </a:r>
            <a:r>
              <a:rPr lang="pt-PT" altLang="pt-PT" sz="2400" dirty="0" err="1" smtClean="0"/>
              <a:t>have</a:t>
            </a:r>
            <a:r>
              <a:rPr lang="pt-PT" altLang="pt-PT" sz="2400" dirty="0" smtClean="0"/>
              <a:t> </a:t>
            </a:r>
            <a:r>
              <a:rPr lang="pt-PT" altLang="pt-PT" sz="2400" dirty="0" err="1" smtClean="0"/>
              <a:t>been</a:t>
            </a:r>
            <a:r>
              <a:rPr lang="pt-PT" altLang="pt-PT" sz="2400" dirty="0" smtClean="0"/>
              <a:t> </a:t>
            </a:r>
            <a:r>
              <a:rPr lang="pt-PT" altLang="pt-PT" sz="2400" dirty="0" err="1" smtClean="0"/>
              <a:t>successfully</a:t>
            </a:r>
            <a:r>
              <a:rPr lang="pt-PT" altLang="pt-PT" sz="2400" dirty="0" smtClean="0"/>
              <a:t> </a:t>
            </a:r>
            <a:r>
              <a:rPr lang="pt-PT" altLang="pt-PT" sz="2400" dirty="0" err="1" smtClean="0"/>
              <a:t>used</a:t>
            </a:r>
            <a:r>
              <a:rPr lang="pt-PT" altLang="pt-PT" sz="2400" dirty="0" smtClean="0"/>
              <a:t> to </a:t>
            </a:r>
            <a:r>
              <a:rPr lang="pt-PT" altLang="pt-PT" sz="2400" dirty="0" err="1" smtClean="0"/>
              <a:t>describe</a:t>
            </a:r>
            <a:r>
              <a:rPr lang="pt-PT" altLang="pt-PT" sz="2400" dirty="0" smtClean="0"/>
              <a:t> </a:t>
            </a:r>
            <a:r>
              <a:rPr lang="pt-PT" altLang="pt-PT" sz="2400" dirty="0" err="1" smtClean="0"/>
              <a:t>and</a:t>
            </a:r>
            <a:r>
              <a:rPr lang="pt-PT" altLang="pt-PT" sz="2400" dirty="0" smtClean="0"/>
              <a:t> </a:t>
            </a:r>
            <a:r>
              <a:rPr lang="pt-PT" altLang="pt-PT" sz="2400" dirty="0" err="1" smtClean="0"/>
              <a:t>explain</a:t>
            </a:r>
            <a:r>
              <a:rPr lang="pt-PT" altLang="pt-PT" sz="2400" dirty="0" smtClean="0"/>
              <a:t> </a:t>
            </a:r>
            <a:r>
              <a:rPr lang="pt-PT" altLang="pt-PT" sz="2400" dirty="0" err="1" smtClean="0"/>
              <a:t>diverse</a:t>
            </a:r>
            <a:r>
              <a:rPr lang="pt-PT" altLang="pt-PT" sz="2400" dirty="0" smtClean="0"/>
              <a:t> natural </a:t>
            </a:r>
            <a:r>
              <a:rPr lang="pt-PT" altLang="pt-PT" sz="2400" dirty="0" err="1" smtClean="0"/>
              <a:t>and</a:t>
            </a:r>
            <a:r>
              <a:rPr lang="pt-PT" altLang="pt-PT" sz="2400" dirty="0" smtClean="0"/>
              <a:t> artificial </a:t>
            </a:r>
            <a:r>
              <a:rPr lang="pt-PT" altLang="pt-PT" sz="2400" dirty="0" err="1" smtClean="0"/>
              <a:t>phenomena</a:t>
            </a:r>
            <a:r>
              <a:rPr lang="pt-PT" altLang="pt-PT" sz="2400" dirty="0" smtClean="0"/>
              <a:t>. </a:t>
            </a:r>
            <a:r>
              <a:rPr lang="pt-PT" altLang="pt-PT" sz="2400" dirty="0" err="1" smtClean="0"/>
              <a:t>Such</a:t>
            </a:r>
            <a:r>
              <a:rPr lang="pt-PT" altLang="pt-PT" sz="2400" dirty="0" smtClean="0"/>
              <a:t> as:</a:t>
            </a:r>
          </a:p>
          <a:p>
            <a:pPr eaLnBrk="1" hangingPunct="1">
              <a:lnSpc>
                <a:spcPct val="90000"/>
              </a:lnSpc>
            </a:pPr>
            <a:r>
              <a:rPr lang="pt-PT" altLang="pt-PT" sz="2400" dirty="0" err="1" smtClean="0"/>
              <a:t>Predicting</a:t>
            </a:r>
            <a:r>
              <a:rPr lang="pt-PT" altLang="pt-PT" sz="2400" dirty="0" smtClean="0"/>
              <a:t> </a:t>
            </a:r>
            <a:r>
              <a:rPr lang="pt-PT" altLang="pt-PT" sz="2400" dirty="0" err="1" smtClean="0"/>
              <a:t>epileptic</a:t>
            </a:r>
            <a:r>
              <a:rPr lang="pt-PT" altLang="pt-PT" sz="2400" dirty="0" smtClean="0"/>
              <a:t> </a:t>
            </a:r>
            <a:r>
              <a:rPr lang="pt-PT" altLang="pt-PT" sz="2400" dirty="0" err="1" smtClean="0"/>
              <a:t>seizures</a:t>
            </a:r>
            <a:r>
              <a:rPr lang="pt-PT" altLang="pt-PT" sz="2400" dirty="0" smtClean="0"/>
              <a:t>.</a:t>
            </a:r>
          </a:p>
          <a:p>
            <a:pPr eaLnBrk="1" hangingPunct="1">
              <a:lnSpc>
                <a:spcPct val="90000"/>
              </a:lnSpc>
            </a:pPr>
            <a:r>
              <a:rPr lang="pt-PT" altLang="pt-PT" sz="2400" dirty="0" err="1" smtClean="0"/>
              <a:t>Predicting</a:t>
            </a:r>
            <a:r>
              <a:rPr lang="pt-PT" altLang="pt-PT" sz="2400" dirty="0" smtClean="0"/>
              <a:t> financial </a:t>
            </a:r>
            <a:r>
              <a:rPr lang="pt-PT" altLang="pt-PT" sz="2400" dirty="0" err="1" smtClean="0"/>
              <a:t>markets</a:t>
            </a:r>
            <a:r>
              <a:rPr lang="pt-PT" altLang="pt-PT" sz="2400" dirty="0" smtClean="0"/>
              <a:t>.</a:t>
            </a:r>
          </a:p>
          <a:p>
            <a:pPr eaLnBrk="1" hangingPunct="1">
              <a:lnSpc>
                <a:spcPct val="90000"/>
              </a:lnSpc>
            </a:pPr>
            <a:r>
              <a:rPr lang="pt-PT" altLang="pt-PT" sz="2400" dirty="0" err="1" smtClean="0"/>
              <a:t>Modeling</a:t>
            </a:r>
            <a:r>
              <a:rPr lang="pt-PT" altLang="pt-PT" sz="2400" dirty="0" smtClean="0"/>
              <a:t> </a:t>
            </a:r>
            <a:r>
              <a:rPr lang="pt-PT" altLang="pt-PT" sz="2400" dirty="0" err="1" smtClean="0"/>
              <a:t>of</a:t>
            </a:r>
            <a:r>
              <a:rPr lang="pt-PT" altLang="pt-PT" sz="2400" dirty="0" smtClean="0"/>
              <a:t> </a:t>
            </a:r>
            <a:r>
              <a:rPr lang="pt-PT" altLang="pt-PT" sz="2400" dirty="0" err="1" smtClean="0"/>
              <a:t>manufacturing</a:t>
            </a:r>
            <a:r>
              <a:rPr lang="pt-PT" altLang="pt-PT" sz="2400" dirty="0" smtClean="0"/>
              <a:t> </a:t>
            </a:r>
            <a:r>
              <a:rPr lang="pt-PT" altLang="pt-PT" sz="2400" dirty="0" err="1" smtClean="0"/>
              <a:t>systems</a:t>
            </a:r>
            <a:r>
              <a:rPr lang="pt-PT" altLang="pt-PT" sz="2400" dirty="0" smtClean="0"/>
              <a:t>.</a:t>
            </a:r>
          </a:p>
          <a:p>
            <a:pPr eaLnBrk="1" hangingPunct="1">
              <a:lnSpc>
                <a:spcPct val="90000"/>
              </a:lnSpc>
            </a:pPr>
            <a:r>
              <a:rPr lang="pt-PT" altLang="pt-PT" sz="2400" dirty="0" err="1" smtClean="0"/>
              <a:t>Making</a:t>
            </a:r>
            <a:r>
              <a:rPr lang="pt-PT" altLang="pt-PT" sz="2400" dirty="0" smtClean="0"/>
              <a:t> </a:t>
            </a:r>
            <a:r>
              <a:rPr lang="pt-PT" altLang="pt-PT" sz="2400" dirty="0" err="1" smtClean="0"/>
              <a:t>weather</a:t>
            </a:r>
            <a:r>
              <a:rPr lang="pt-PT" altLang="pt-PT" sz="2400" dirty="0" smtClean="0"/>
              <a:t> </a:t>
            </a:r>
            <a:r>
              <a:rPr lang="pt-PT" altLang="pt-PT" sz="2400" dirty="0" err="1" smtClean="0"/>
              <a:t>forecasts</a:t>
            </a:r>
            <a:r>
              <a:rPr lang="pt-PT" altLang="pt-PT" sz="2400" dirty="0" smtClean="0"/>
              <a:t>.</a:t>
            </a:r>
          </a:p>
          <a:p>
            <a:pPr eaLnBrk="1" hangingPunct="1">
              <a:lnSpc>
                <a:spcPct val="90000"/>
              </a:lnSpc>
            </a:pPr>
            <a:r>
              <a:rPr lang="pt-PT" altLang="pt-PT" sz="2400" dirty="0" err="1" smtClean="0"/>
              <a:t>Creating</a:t>
            </a:r>
            <a:r>
              <a:rPr lang="pt-PT" altLang="pt-PT" sz="2400" dirty="0" smtClean="0"/>
              <a:t> </a:t>
            </a:r>
            <a:r>
              <a:rPr lang="pt-PT" altLang="pt-PT" sz="2400" dirty="0" err="1" smtClean="0"/>
              <a:t>Fractals</a:t>
            </a:r>
            <a:r>
              <a:rPr lang="pt-PT" altLang="pt-PT" sz="2400" dirty="0" smtClean="0"/>
              <a:t>. </a:t>
            </a:r>
            <a:r>
              <a:rPr lang="pt-PT" altLang="pt-PT" sz="2400" dirty="0" err="1" smtClean="0"/>
              <a:t>Computer-generated</a:t>
            </a:r>
            <a:r>
              <a:rPr lang="pt-PT" altLang="pt-PT" sz="2400" dirty="0" smtClean="0"/>
              <a:t> </a:t>
            </a:r>
            <a:r>
              <a:rPr lang="pt-PT" altLang="pt-PT" sz="2400" dirty="0" err="1" smtClean="0"/>
              <a:t>images</a:t>
            </a:r>
            <a:r>
              <a:rPr lang="pt-PT" altLang="pt-PT" sz="2400" dirty="0" smtClean="0"/>
              <a:t> </a:t>
            </a:r>
            <a:r>
              <a:rPr lang="pt-PT" altLang="pt-PT" sz="2400" dirty="0" err="1" smtClean="0"/>
              <a:t>applying</a:t>
            </a:r>
            <a:r>
              <a:rPr lang="pt-PT" altLang="pt-PT" sz="2400" dirty="0" smtClean="0"/>
              <a:t> </a:t>
            </a:r>
            <a:r>
              <a:rPr lang="pt-PT" altLang="pt-PT" sz="2400" dirty="0" err="1" smtClean="0"/>
              <a:t>Chaos</a:t>
            </a:r>
            <a:r>
              <a:rPr lang="pt-PT" altLang="pt-PT" sz="2400" dirty="0" smtClean="0"/>
              <a:t> </a:t>
            </a:r>
            <a:r>
              <a:rPr lang="pt-PT" altLang="pt-PT" sz="2400" dirty="0" err="1" smtClean="0"/>
              <a:t>Theory</a:t>
            </a:r>
            <a:r>
              <a:rPr lang="pt-PT" altLang="pt-PT" sz="2400" dirty="0" smtClean="0"/>
              <a:t> </a:t>
            </a:r>
            <a:r>
              <a:rPr lang="pt-PT" altLang="pt-PT" sz="2400" dirty="0" err="1" smtClean="0"/>
              <a:t>principles</a:t>
            </a:r>
            <a:r>
              <a:rPr lang="pt-PT" altLang="pt-PT" sz="2400" dirty="0" smtClean="0"/>
              <a:t>. (</a:t>
            </a:r>
            <a:r>
              <a:rPr lang="pt-PT" altLang="pt-PT" sz="2400" dirty="0" err="1" smtClean="0"/>
              <a:t>See</a:t>
            </a:r>
            <a:r>
              <a:rPr lang="pt-PT" altLang="pt-PT" sz="2400" dirty="0" smtClean="0"/>
              <a:t> figures </a:t>
            </a:r>
            <a:r>
              <a:rPr lang="pt-PT" altLang="pt-PT" sz="2400" dirty="0" err="1" smtClean="0"/>
              <a:t>on</a:t>
            </a:r>
            <a:r>
              <a:rPr lang="pt-PT" altLang="pt-PT" sz="2400" dirty="0" smtClean="0"/>
              <a:t> </a:t>
            </a:r>
            <a:r>
              <a:rPr lang="pt-PT" altLang="pt-PT" sz="2400" dirty="0" err="1" smtClean="0"/>
              <a:t>this</a:t>
            </a:r>
            <a:r>
              <a:rPr lang="pt-PT" altLang="pt-PT" sz="2400" dirty="0" smtClean="0"/>
              <a:t> </a:t>
            </a:r>
            <a:r>
              <a:rPr lang="pt-PT" altLang="pt-PT" sz="2400" dirty="0" err="1" smtClean="0"/>
              <a:t>page</a:t>
            </a:r>
            <a:r>
              <a:rPr lang="pt-PT" altLang="pt-PT" sz="2400" dirty="0" smtClean="0"/>
              <a:t>.)</a:t>
            </a:r>
          </a:p>
        </p:txBody>
      </p:sp>
      <p:pic>
        <p:nvPicPr>
          <p:cNvPr id="59396" name="Picture 4" descr="Another chaos theory example (fractal)"/>
          <p:cNvPicPr>
            <a:picLocks noChangeAspect="1" noChangeArrowheads="1"/>
          </p:cNvPicPr>
          <p:nvPr/>
        </p:nvPicPr>
        <p:blipFill>
          <a:blip r:link="rId3">
            <a:extLst>
              <a:ext uri="{28A0092B-C50C-407E-A947-70E740481C1C}">
                <a14:useLocalDpi xmlns:a14="http://schemas.microsoft.com/office/drawing/2010/main" val="0"/>
              </a:ext>
            </a:extLst>
          </a:blip>
          <a:srcRect/>
          <a:stretch>
            <a:fillRect/>
          </a:stretch>
        </p:blipFill>
        <p:spPr bwMode="auto">
          <a:xfrm>
            <a:off x="5436096" y="3140968"/>
            <a:ext cx="2342753" cy="1800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normAutofit/>
          </a:bodyPr>
          <a:lstStyle/>
          <a:p>
            <a:pPr algn="ctr" eaLnBrk="1" hangingPunct="1">
              <a:defRPr/>
            </a:pPr>
            <a:r>
              <a:rPr lang="pt-PT" sz="5400" b="1" dirty="0" smtClean="0"/>
              <a:t>CHAOS THEORY</a:t>
            </a:r>
          </a:p>
        </p:txBody>
      </p:sp>
      <p:sp>
        <p:nvSpPr>
          <p:cNvPr id="60419" name="Rectangle 3"/>
          <p:cNvSpPr>
            <a:spLocks noGrp="1" noChangeArrowheads="1"/>
          </p:cNvSpPr>
          <p:nvPr>
            <p:ph idx="1"/>
          </p:nvPr>
        </p:nvSpPr>
        <p:spPr>
          <a:xfrm>
            <a:off x="822959" y="1845734"/>
            <a:ext cx="7543801" cy="4319570"/>
          </a:xfrm>
        </p:spPr>
        <p:txBody>
          <a:bodyPr>
            <a:noAutofit/>
          </a:bodyPr>
          <a:lstStyle/>
          <a:p>
            <a:pPr algn="just" eaLnBrk="1" hangingPunct="1">
              <a:lnSpc>
                <a:spcPct val="80000"/>
              </a:lnSpc>
            </a:pPr>
            <a:r>
              <a:rPr lang="pt-PT" altLang="pt-PT" sz="2400" dirty="0" smtClean="0"/>
              <a:t>In a </a:t>
            </a:r>
            <a:r>
              <a:rPr lang="pt-PT" altLang="pt-PT" sz="2400" dirty="0" err="1" smtClean="0"/>
              <a:t>scenario</a:t>
            </a:r>
            <a:r>
              <a:rPr lang="pt-PT" altLang="pt-PT" sz="2400" dirty="0" smtClean="0"/>
              <a:t> </a:t>
            </a:r>
            <a:r>
              <a:rPr lang="pt-PT" altLang="pt-PT" sz="2400" dirty="0" err="1" smtClean="0"/>
              <a:t>where</a:t>
            </a:r>
            <a:r>
              <a:rPr lang="pt-PT" altLang="pt-PT" sz="2400" dirty="0" smtClean="0"/>
              <a:t> </a:t>
            </a:r>
            <a:r>
              <a:rPr lang="pt-PT" altLang="pt-PT" sz="2400" b="1" dirty="0" smtClean="0"/>
              <a:t>businesses</a:t>
            </a:r>
            <a:r>
              <a:rPr lang="pt-PT" altLang="pt-PT" sz="2400" dirty="0" smtClean="0"/>
              <a:t> </a:t>
            </a:r>
            <a:r>
              <a:rPr lang="pt-PT" altLang="pt-PT" sz="2400" dirty="0" err="1" smtClean="0"/>
              <a:t>operate</a:t>
            </a:r>
            <a:r>
              <a:rPr lang="pt-PT" altLang="pt-PT" sz="2400" dirty="0" smtClean="0"/>
              <a:t> in a </a:t>
            </a:r>
            <a:r>
              <a:rPr lang="pt-PT" altLang="pt-PT" sz="2400" dirty="0" err="1" smtClean="0"/>
              <a:t>turbulent</a:t>
            </a:r>
            <a:r>
              <a:rPr lang="pt-PT" altLang="pt-PT" sz="2400" dirty="0" smtClean="0"/>
              <a:t>, </a:t>
            </a:r>
            <a:r>
              <a:rPr lang="pt-PT" altLang="pt-PT" sz="2400" dirty="0" err="1" smtClean="0"/>
              <a:t>complex</a:t>
            </a:r>
            <a:r>
              <a:rPr lang="pt-PT" altLang="pt-PT" sz="2400" dirty="0" smtClean="0"/>
              <a:t> </a:t>
            </a:r>
            <a:r>
              <a:rPr lang="pt-PT" altLang="pt-PT" sz="2400" dirty="0" err="1" smtClean="0"/>
              <a:t>and</a:t>
            </a:r>
            <a:r>
              <a:rPr lang="pt-PT" altLang="pt-PT" sz="2400" dirty="0" smtClean="0"/>
              <a:t> </a:t>
            </a:r>
            <a:r>
              <a:rPr lang="pt-PT" altLang="pt-PT" sz="2400" dirty="0" err="1" smtClean="0"/>
              <a:t>unpredictable</a:t>
            </a:r>
            <a:r>
              <a:rPr lang="pt-PT" altLang="pt-PT" sz="2400" dirty="0" smtClean="0"/>
              <a:t> </a:t>
            </a:r>
            <a:r>
              <a:rPr lang="pt-PT" altLang="pt-PT" sz="2400" dirty="0" err="1" smtClean="0"/>
              <a:t>environment</a:t>
            </a:r>
            <a:r>
              <a:rPr lang="pt-PT" altLang="pt-PT" sz="2400" dirty="0" smtClean="0"/>
              <a:t>, </a:t>
            </a:r>
            <a:r>
              <a:rPr lang="pt-PT" altLang="pt-PT" sz="2400" dirty="0" err="1" smtClean="0"/>
              <a:t>the</a:t>
            </a:r>
            <a:r>
              <a:rPr lang="pt-PT" altLang="pt-PT" sz="2400" dirty="0" smtClean="0"/>
              <a:t> </a:t>
            </a:r>
            <a:r>
              <a:rPr lang="pt-PT" altLang="pt-PT" sz="2400" dirty="0" err="1" smtClean="0"/>
              <a:t>tenets</a:t>
            </a:r>
            <a:r>
              <a:rPr lang="pt-PT" altLang="pt-PT" sz="2400" dirty="0" smtClean="0"/>
              <a:t> </a:t>
            </a:r>
            <a:r>
              <a:rPr lang="pt-PT" altLang="pt-PT" sz="2400" dirty="0" err="1" smtClean="0"/>
              <a:t>of</a:t>
            </a:r>
            <a:r>
              <a:rPr lang="pt-PT" altLang="pt-PT" sz="2400" dirty="0" smtClean="0"/>
              <a:t> </a:t>
            </a:r>
            <a:r>
              <a:rPr lang="pt-PT" altLang="pt-PT" sz="2400" dirty="0" err="1" smtClean="0"/>
              <a:t>Chaos</a:t>
            </a:r>
            <a:r>
              <a:rPr lang="pt-PT" altLang="pt-PT" sz="2400" dirty="0" smtClean="0"/>
              <a:t> </a:t>
            </a:r>
            <a:r>
              <a:rPr lang="pt-PT" altLang="pt-PT" sz="2400" dirty="0" err="1" smtClean="0"/>
              <a:t>Theory</a:t>
            </a:r>
            <a:r>
              <a:rPr lang="pt-PT" altLang="pt-PT" sz="2400" dirty="0" smtClean="0"/>
              <a:t> can </a:t>
            </a:r>
            <a:r>
              <a:rPr lang="pt-PT" altLang="pt-PT" sz="2400" dirty="0" err="1" smtClean="0"/>
              <a:t>be</a:t>
            </a:r>
            <a:r>
              <a:rPr lang="pt-PT" altLang="pt-PT" sz="2400" dirty="0" smtClean="0"/>
              <a:t> </a:t>
            </a:r>
            <a:r>
              <a:rPr lang="pt-PT" altLang="pt-PT" sz="2400" dirty="0" err="1" smtClean="0"/>
              <a:t>extremely</a:t>
            </a:r>
            <a:r>
              <a:rPr lang="pt-PT" altLang="pt-PT" sz="2400" dirty="0" smtClean="0"/>
              <a:t> </a:t>
            </a:r>
            <a:r>
              <a:rPr lang="pt-PT" altLang="pt-PT" sz="2400" dirty="0" err="1" smtClean="0"/>
              <a:t>valuable</a:t>
            </a:r>
            <a:r>
              <a:rPr lang="pt-PT" altLang="pt-PT" sz="2400" dirty="0" smtClean="0"/>
              <a:t>. </a:t>
            </a:r>
            <a:r>
              <a:rPr lang="pt-PT" altLang="pt-PT" sz="2400" dirty="0" err="1" smtClean="0"/>
              <a:t>Application</a:t>
            </a:r>
            <a:r>
              <a:rPr lang="pt-PT" altLang="pt-PT" sz="2400" dirty="0" smtClean="0"/>
              <a:t> </a:t>
            </a:r>
            <a:r>
              <a:rPr lang="pt-PT" altLang="pt-PT" sz="2400" dirty="0" err="1" smtClean="0"/>
              <a:t>areas</a:t>
            </a:r>
            <a:r>
              <a:rPr lang="pt-PT" altLang="pt-PT" sz="2400" dirty="0" smtClean="0"/>
              <a:t> can </a:t>
            </a:r>
            <a:r>
              <a:rPr lang="pt-PT" altLang="pt-PT" sz="2400" dirty="0" err="1" smtClean="0"/>
              <a:t>include</a:t>
            </a:r>
            <a:r>
              <a:rPr lang="pt-PT" altLang="pt-PT" sz="2400" dirty="0" smtClean="0"/>
              <a:t>:</a:t>
            </a:r>
          </a:p>
          <a:p>
            <a:pPr algn="just" eaLnBrk="1" hangingPunct="1">
              <a:lnSpc>
                <a:spcPct val="80000"/>
              </a:lnSpc>
            </a:pPr>
            <a:r>
              <a:rPr lang="pt-PT" altLang="pt-PT" sz="2400" dirty="0" smtClean="0"/>
              <a:t>Business </a:t>
            </a:r>
            <a:r>
              <a:rPr lang="pt-PT" altLang="pt-PT" sz="2400" dirty="0" err="1" smtClean="0"/>
              <a:t>Strategy</a:t>
            </a:r>
            <a:r>
              <a:rPr lang="pt-PT" altLang="pt-PT" sz="2400" dirty="0" smtClean="0"/>
              <a:t> / </a:t>
            </a:r>
            <a:r>
              <a:rPr lang="pt-PT" altLang="pt-PT" sz="2400" dirty="0" err="1" smtClean="0"/>
              <a:t>Corporate</a:t>
            </a:r>
            <a:r>
              <a:rPr lang="pt-PT" altLang="pt-PT" sz="2400" dirty="0" smtClean="0"/>
              <a:t> </a:t>
            </a:r>
            <a:r>
              <a:rPr lang="pt-PT" altLang="pt-PT" sz="2400" dirty="0" err="1" smtClean="0"/>
              <a:t>Strategy</a:t>
            </a:r>
            <a:r>
              <a:rPr lang="pt-PT" altLang="pt-PT" sz="2400" dirty="0" smtClean="0"/>
              <a:t>.</a:t>
            </a:r>
          </a:p>
          <a:p>
            <a:pPr algn="just" eaLnBrk="1" hangingPunct="1">
              <a:lnSpc>
                <a:spcPct val="80000"/>
              </a:lnSpc>
            </a:pPr>
            <a:r>
              <a:rPr lang="pt-PT" altLang="pt-PT" sz="2400" dirty="0" err="1" smtClean="0"/>
              <a:t>Complex</a:t>
            </a:r>
            <a:r>
              <a:rPr lang="pt-PT" altLang="pt-PT" sz="2400" dirty="0" smtClean="0"/>
              <a:t> </a:t>
            </a:r>
            <a:r>
              <a:rPr lang="pt-PT" altLang="pt-PT" sz="2400" dirty="0" err="1" smtClean="0"/>
              <a:t>decision-making</a:t>
            </a:r>
            <a:r>
              <a:rPr lang="pt-PT" altLang="pt-PT" sz="2400" dirty="0" smtClean="0"/>
              <a:t>.</a:t>
            </a:r>
          </a:p>
          <a:p>
            <a:pPr algn="just" eaLnBrk="1" hangingPunct="1">
              <a:lnSpc>
                <a:spcPct val="80000"/>
              </a:lnSpc>
            </a:pPr>
            <a:r>
              <a:rPr lang="pt-PT" altLang="pt-PT" sz="2400" dirty="0" smtClean="0"/>
              <a:t>Social </a:t>
            </a:r>
            <a:r>
              <a:rPr lang="pt-PT" altLang="pt-PT" sz="2400" dirty="0" err="1" smtClean="0"/>
              <a:t>sciences</a:t>
            </a:r>
            <a:r>
              <a:rPr lang="pt-PT" altLang="pt-PT" sz="2400" dirty="0" smtClean="0"/>
              <a:t>.</a:t>
            </a:r>
          </a:p>
          <a:p>
            <a:pPr algn="just" eaLnBrk="1" hangingPunct="1">
              <a:lnSpc>
                <a:spcPct val="80000"/>
              </a:lnSpc>
            </a:pPr>
            <a:r>
              <a:rPr lang="pt-PT" altLang="pt-PT" sz="2400" dirty="0" err="1" smtClean="0"/>
              <a:t>Organizational</a:t>
            </a:r>
            <a:r>
              <a:rPr lang="pt-PT" altLang="pt-PT" sz="2400" dirty="0" smtClean="0"/>
              <a:t> </a:t>
            </a:r>
            <a:r>
              <a:rPr lang="pt-PT" altLang="pt-PT" sz="2400" dirty="0" err="1" smtClean="0"/>
              <a:t>behavior</a:t>
            </a:r>
            <a:r>
              <a:rPr lang="pt-PT" altLang="pt-PT" sz="2400" dirty="0" smtClean="0"/>
              <a:t> </a:t>
            </a:r>
            <a:r>
              <a:rPr lang="pt-PT" altLang="pt-PT" sz="2400" dirty="0" err="1" smtClean="0"/>
              <a:t>and</a:t>
            </a:r>
            <a:r>
              <a:rPr lang="pt-PT" altLang="pt-PT" sz="2400" dirty="0" smtClean="0"/>
              <a:t> </a:t>
            </a:r>
            <a:r>
              <a:rPr lang="pt-PT" altLang="pt-PT" sz="2400" dirty="0" err="1" smtClean="0"/>
              <a:t>organizational</a:t>
            </a:r>
            <a:r>
              <a:rPr lang="pt-PT" altLang="pt-PT" sz="2400" dirty="0" smtClean="0"/>
              <a:t> </a:t>
            </a:r>
            <a:r>
              <a:rPr lang="pt-PT" altLang="pt-PT" sz="2400" dirty="0" err="1" smtClean="0"/>
              <a:t>change</a:t>
            </a:r>
            <a:r>
              <a:rPr lang="pt-PT" altLang="pt-PT" sz="2400" dirty="0" smtClean="0"/>
              <a:t>. Compare: Causal </a:t>
            </a:r>
            <a:r>
              <a:rPr lang="pt-PT" altLang="pt-PT" sz="2400" dirty="0" err="1" smtClean="0"/>
              <a:t>Model</a:t>
            </a:r>
            <a:r>
              <a:rPr lang="pt-PT" altLang="pt-PT" sz="2400" dirty="0" smtClean="0"/>
              <a:t> </a:t>
            </a:r>
            <a:r>
              <a:rPr lang="pt-PT" altLang="pt-PT" sz="2400" dirty="0" err="1" smtClean="0"/>
              <a:t>of</a:t>
            </a:r>
            <a:r>
              <a:rPr lang="pt-PT" altLang="pt-PT" sz="2400" dirty="0" smtClean="0"/>
              <a:t> </a:t>
            </a:r>
            <a:r>
              <a:rPr lang="pt-PT" altLang="pt-PT" sz="2400" dirty="0" err="1" smtClean="0"/>
              <a:t>Organizational</a:t>
            </a:r>
            <a:r>
              <a:rPr lang="pt-PT" altLang="pt-PT" sz="2400" dirty="0" smtClean="0"/>
              <a:t> Performance </a:t>
            </a:r>
            <a:r>
              <a:rPr lang="pt-PT" altLang="pt-PT" sz="2400" dirty="0" err="1" smtClean="0"/>
              <a:t>and</a:t>
            </a:r>
            <a:r>
              <a:rPr lang="pt-PT" altLang="pt-PT" sz="2400" dirty="0" smtClean="0"/>
              <a:t> </a:t>
            </a:r>
            <a:r>
              <a:rPr lang="pt-PT" altLang="pt-PT" sz="2400" dirty="0" err="1" smtClean="0"/>
              <a:t>Change</a:t>
            </a:r>
            <a:endParaRPr lang="pt-PT" altLang="pt-PT" sz="2400" dirty="0" smtClean="0"/>
          </a:p>
          <a:p>
            <a:pPr algn="just" eaLnBrk="1" hangingPunct="1">
              <a:lnSpc>
                <a:spcPct val="80000"/>
              </a:lnSpc>
            </a:pPr>
            <a:r>
              <a:rPr lang="pt-PT" altLang="pt-PT" sz="2400" dirty="0" smtClean="0"/>
              <a:t>Stock </a:t>
            </a:r>
            <a:r>
              <a:rPr lang="pt-PT" altLang="pt-PT" sz="2400" dirty="0" err="1" smtClean="0"/>
              <a:t>market</a:t>
            </a:r>
            <a:r>
              <a:rPr lang="pt-PT" altLang="pt-PT" sz="2400" dirty="0" smtClean="0"/>
              <a:t> </a:t>
            </a:r>
            <a:r>
              <a:rPr lang="pt-PT" altLang="pt-PT" sz="2400" dirty="0" err="1" smtClean="0"/>
              <a:t>behavior</a:t>
            </a:r>
            <a:r>
              <a:rPr lang="pt-PT" altLang="pt-PT" sz="2400" dirty="0" smtClean="0"/>
              <a:t>, </a:t>
            </a:r>
            <a:r>
              <a:rPr lang="pt-PT" altLang="pt-PT" sz="2400" dirty="0" err="1" smtClean="0"/>
              <a:t>investing</a:t>
            </a:r>
            <a:r>
              <a:rPr lang="pt-PT" altLang="pt-PT" sz="2400" dirty="0" smtClean="0"/>
              <a:t>.</a:t>
            </a:r>
            <a:endParaRPr lang="pt-PT" altLang="pt-PT" sz="2400" b="1" dirty="0" smtClean="0"/>
          </a:p>
        </p:txBody>
      </p:sp>
    </p:spTree>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t-PT" b="1" dirty="0"/>
              <a:t>CHAOS THEORY</a:t>
            </a:r>
          </a:p>
        </p:txBody>
      </p:sp>
      <p:sp>
        <p:nvSpPr>
          <p:cNvPr id="3" name="Content Placeholder 2"/>
          <p:cNvSpPr>
            <a:spLocks noGrp="1"/>
          </p:cNvSpPr>
          <p:nvPr>
            <p:ph idx="1"/>
          </p:nvPr>
        </p:nvSpPr>
        <p:spPr/>
        <p:txBody>
          <a:bodyPr>
            <a:normAutofit lnSpcReduction="10000"/>
          </a:bodyPr>
          <a:lstStyle/>
          <a:p>
            <a:pPr algn="just"/>
            <a:r>
              <a:rPr lang="en-US" sz="2400" dirty="0"/>
              <a:t>Steps in Chaos Theory. Process</a:t>
            </a:r>
          </a:p>
          <a:p>
            <a:pPr algn="just"/>
            <a:r>
              <a:rPr lang="en-US" sz="2400" dirty="0"/>
              <a:t>To control chaos, the system or process of chaos has to be controlled. To control a system, what is needed is:</a:t>
            </a:r>
          </a:p>
          <a:p>
            <a:pPr algn="just"/>
            <a:r>
              <a:rPr lang="en-US" sz="2400" dirty="0"/>
              <a:t>A target, objective or goal which the system should reach. For a system with predictable behavior (deterministic) this may be a particular state of the system. </a:t>
            </a:r>
          </a:p>
          <a:p>
            <a:pPr algn="just"/>
            <a:r>
              <a:rPr lang="en-US" sz="2400" dirty="0"/>
              <a:t>A system capable of reaching the target or goal. </a:t>
            </a:r>
          </a:p>
          <a:p>
            <a:pPr algn="just"/>
            <a:r>
              <a:rPr lang="en-US" sz="2400" dirty="0"/>
              <a:t>Some means of influencing the system behavior. These are the control inputs (decisions, decision rules, or initial states).</a:t>
            </a:r>
          </a:p>
          <a:p>
            <a:endParaRPr lang="pt-PT" dirty="0"/>
          </a:p>
        </p:txBody>
      </p:sp>
    </p:spTree>
    <p:extLst>
      <p:ext uri="{BB962C8B-B14F-4D97-AF65-F5344CB8AC3E}">
        <p14:creationId xmlns:p14="http://schemas.microsoft.com/office/powerpoint/2010/main" val="2108647544"/>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normAutofit/>
          </a:bodyPr>
          <a:lstStyle/>
          <a:p>
            <a:pPr algn="ctr" eaLnBrk="1" hangingPunct="1">
              <a:defRPr/>
            </a:pPr>
            <a:r>
              <a:rPr lang="pt-PT" sz="5400" b="1" dirty="0" smtClean="0"/>
              <a:t>CHAOS THEORY</a:t>
            </a:r>
          </a:p>
        </p:txBody>
      </p:sp>
      <p:sp>
        <p:nvSpPr>
          <p:cNvPr id="61443" name="Rectangle 3"/>
          <p:cNvSpPr>
            <a:spLocks noGrp="1" noChangeArrowheads="1"/>
          </p:cNvSpPr>
          <p:nvPr>
            <p:ph idx="1"/>
          </p:nvPr>
        </p:nvSpPr>
        <p:spPr/>
        <p:txBody>
          <a:bodyPr>
            <a:normAutofit fontScale="92500" lnSpcReduction="10000"/>
          </a:bodyPr>
          <a:lstStyle/>
          <a:p>
            <a:pPr algn="just" eaLnBrk="1" hangingPunct="1">
              <a:lnSpc>
                <a:spcPct val="80000"/>
              </a:lnSpc>
            </a:pPr>
            <a:r>
              <a:rPr lang="pt-PT" altLang="pt-PT" sz="1800" b="1" dirty="0" err="1" smtClean="0"/>
              <a:t>Strengths</a:t>
            </a:r>
            <a:r>
              <a:rPr lang="pt-PT" altLang="pt-PT" sz="1800" b="1" dirty="0" smtClean="0"/>
              <a:t> </a:t>
            </a:r>
            <a:r>
              <a:rPr lang="pt-PT" altLang="pt-PT" sz="1800" b="1" dirty="0" err="1" smtClean="0"/>
              <a:t>of</a:t>
            </a:r>
            <a:r>
              <a:rPr lang="pt-PT" altLang="pt-PT" sz="1800" b="1" dirty="0" smtClean="0"/>
              <a:t> </a:t>
            </a:r>
            <a:r>
              <a:rPr lang="pt-PT" altLang="pt-PT" sz="1800" b="1" dirty="0" err="1" smtClean="0"/>
              <a:t>Chaos</a:t>
            </a:r>
            <a:r>
              <a:rPr lang="pt-PT" altLang="pt-PT" sz="1800" b="1" dirty="0" smtClean="0"/>
              <a:t> </a:t>
            </a:r>
            <a:r>
              <a:rPr lang="pt-PT" altLang="pt-PT" sz="1800" b="1" dirty="0" err="1" smtClean="0"/>
              <a:t>Theory</a:t>
            </a:r>
            <a:r>
              <a:rPr lang="pt-PT" altLang="pt-PT" sz="1800" b="1" dirty="0" smtClean="0"/>
              <a:t>. </a:t>
            </a:r>
            <a:r>
              <a:rPr lang="pt-PT" altLang="pt-PT" sz="1800" b="1" dirty="0" err="1" smtClean="0"/>
              <a:t>Benefits</a:t>
            </a:r>
            <a:endParaRPr lang="pt-PT" altLang="pt-PT" sz="1800" b="1" dirty="0" smtClean="0"/>
          </a:p>
          <a:p>
            <a:pPr algn="just" eaLnBrk="1" hangingPunct="1">
              <a:lnSpc>
                <a:spcPct val="80000"/>
              </a:lnSpc>
            </a:pPr>
            <a:r>
              <a:rPr lang="pt-PT" altLang="pt-PT" sz="1800" dirty="0" err="1" smtClean="0"/>
              <a:t>Chaos</a:t>
            </a:r>
            <a:r>
              <a:rPr lang="pt-PT" altLang="pt-PT" sz="1800" dirty="0" smtClean="0"/>
              <a:t> </a:t>
            </a:r>
            <a:r>
              <a:rPr lang="pt-PT" altLang="pt-PT" sz="1800" dirty="0" err="1" smtClean="0"/>
              <a:t>theory</a:t>
            </a:r>
            <a:r>
              <a:rPr lang="pt-PT" altLang="pt-PT" sz="1800" dirty="0" smtClean="0"/>
              <a:t> </a:t>
            </a:r>
            <a:r>
              <a:rPr lang="pt-PT" altLang="pt-PT" sz="1800" dirty="0" err="1" smtClean="0"/>
              <a:t>has</a:t>
            </a:r>
            <a:r>
              <a:rPr lang="pt-PT" altLang="pt-PT" sz="1800" dirty="0" smtClean="0"/>
              <a:t> </a:t>
            </a:r>
            <a:r>
              <a:rPr lang="pt-PT" altLang="pt-PT" sz="1800" dirty="0" err="1" smtClean="0"/>
              <a:t>wide</a:t>
            </a:r>
            <a:r>
              <a:rPr lang="pt-PT" altLang="pt-PT" sz="1800" dirty="0" smtClean="0"/>
              <a:t> </a:t>
            </a:r>
            <a:r>
              <a:rPr lang="pt-PT" altLang="pt-PT" sz="1800" dirty="0" err="1" smtClean="0"/>
              <a:t>applicability</a:t>
            </a:r>
            <a:r>
              <a:rPr lang="pt-PT" altLang="pt-PT" sz="1800" dirty="0" smtClean="0"/>
              <a:t> in </a:t>
            </a:r>
            <a:r>
              <a:rPr lang="pt-PT" altLang="pt-PT" sz="1800" dirty="0" err="1" smtClean="0"/>
              <a:t>modern</a:t>
            </a:r>
            <a:r>
              <a:rPr lang="pt-PT" altLang="pt-PT" sz="1800" dirty="0" smtClean="0"/>
              <a:t> </a:t>
            </a:r>
            <a:r>
              <a:rPr lang="pt-PT" altLang="pt-PT" sz="1800" dirty="0" err="1" smtClean="0"/>
              <a:t>science</a:t>
            </a:r>
            <a:r>
              <a:rPr lang="pt-PT" altLang="pt-PT" sz="1800" dirty="0" smtClean="0"/>
              <a:t> </a:t>
            </a:r>
            <a:r>
              <a:rPr lang="pt-PT" altLang="pt-PT" sz="1800" dirty="0" err="1" smtClean="0"/>
              <a:t>and</a:t>
            </a:r>
            <a:r>
              <a:rPr lang="pt-PT" altLang="pt-PT" sz="1800" dirty="0" smtClean="0"/>
              <a:t> </a:t>
            </a:r>
            <a:r>
              <a:rPr lang="pt-PT" altLang="pt-PT" sz="1800" dirty="0" err="1" smtClean="0"/>
              <a:t>technology</a:t>
            </a:r>
            <a:r>
              <a:rPr lang="pt-PT" altLang="pt-PT" sz="1800" dirty="0" smtClean="0"/>
              <a:t> era. </a:t>
            </a:r>
            <a:r>
              <a:rPr lang="pt-PT" altLang="pt-PT" sz="1800" dirty="0" err="1" smtClean="0"/>
              <a:t>Communication</a:t>
            </a:r>
            <a:r>
              <a:rPr lang="pt-PT" altLang="pt-PT" sz="1800" dirty="0" smtClean="0"/>
              <a:t> </a:t>
            </a:r>
            <a:r>
              <a:rPr lang="pt-PT" altLang="pt-PT" sz="1800" dirty="0" err="1" smtClean="0"/>
              <a:t>and</a:t>
            </a:r>
            <a:r>
              <a:rPr lang="pt-PT" altLang="pt-PT" sz="1800" dirty="0" smtClean="0"/>
              <a:t> management </a:t>
            </a:r>
            <a:r>
              <a:rPr lang="pt-PT" altLang="pt-PT" sz="1800" dirty="0" err="1" smtClean="0"/>
              <a:t>may</a:t>
            </a:r>
            <a:r>
              <a:rPr lang="pt-PT" altLang="pt-PT" sz="1800" dirty="0" smtClean="0"/>
              <a:t> </a:t>
            </a:r>
            <a:r>
              <a:rPr lang="pt-PT" altLang="pt-PT" sz="1800" dirty="0" err="1" smtClean="0"/>
              <a:t>see</a:t>
            </a:r>
            <a:r>
              <a:rPr lang="pt-PT" altLang="pt-PT" sz="1800" dirty="0" smtClean="0"/>
              <a:t> a </a:t>
            </a:r>
            <a:r>
              <a:rPr lang="pt-PT" altLang="pt-PT" sz="1800" dirty="0" err="1" smtClean="0"/>
              <a:t>paradigm</a:t>
            </a:r>
            <a:r>
              <a:rPr lang="pt-PT" altLang="pt-PT" sz="1800" dirty="0" smtClean="0"/>
              <a:t> </a:t>
            </a:r>
            <a:r>
              <a:rPr lang="pt-PT" altLang="pt-PT" sz="1800" dirty="0" err="1" smtClean="0"/>
              <a:t>shift</a:t>
            </a:r>
            <a:r>
              <a:rPr lang="pt-PT" altLang="pt-PT" sz="1800" dirty="0" smtClean="0"/>
              <a:t>, as </a:t>
            </a:r>
            <a:r>
              <a:rPr lang="pt-PT" altLang="pt-PT" sz="1800" dirty="0" err="1" smtClean="0"/>
              <a:t>will</a:t>
            </a:r>
            <a:r>
              <a:rPr lang="pt-PT" altLang="pt-PT" sz="1800" dirty="0" smtClean="0"/>
              <a:t> </a:t>
            </a:r>
            <a:r>
              <a:rPr lang="pt-PT" altLang="pt-PT" sz="1800" dirty="0" err="1" smtClean="0"/>
              <a:t>several</a:t>
            </a:r>
            <a:r>
              <a:rPr lang="pt-PT" altLang="pt-PT" sz="1800" dirty="0" smtClean="0"/>
              <a:t> </a:t>
            </a:r>
            <a:r>
              <a:rPr lang="pt-PT" altLang="pt-PT" sz="1800" dirty="0" err="1" smtClean="0"/>
              <a:t>other</a:t>
            </a:r>
            <a:r>
              <a:rPr lang="pt-PT" altLang="pt-PT" sz="1800" dirty="0" smtClean="0"/>
              <a:t> business </a:t>
            </a:r>
            <a:r>
              <a:rPr lang="pt-PT" altLang="pt-PT" sz="1800" dirty="0" err="1" smtClean="0"/>
              <a:t>areas</a:t>
            </a:r>
            <a:r>
              <a:rPr lang="pt-PT" altLang="pt-PT" sz="1800" dirty="0" smtClean="0"/>
              <a:t>. Research </a:t>
            </a:r>
            <a:r>
              <a:rPr lang="pt-PT" altLang="pt-PT" sz="1800" dirty="0" err="1" smtClean="0"/>
              <a:t>and</a:t>
            </a:r>
            <a:r>
              <a:rPr lang="pt-PT" altLang="pt-PT" sz="1800" dirty="0" smtClean="0"/>
              <a:t> </a:t>
            </a:r>
            <a:r>
              <a:rPr lang="pt-PT" altLang="pt-PT" sz="1800" dirty="0" err="1" smtClean="0"/>
              <a:t>study</a:t>
            </a:r>
            <a:r>
              <a:rPr lang="pt-PT" altLang="pt-PT" sz="1800" dirty="0" smtClean="0"/>
              <a:t> in </a:t>
            </a:r>
            <a:r>
              <a:rPr lang="pt-PT" altLang="pt-PT" sz="1800" dirty="0" err="1" smtClean="0"/>
              <a:t>this</a:t>
            </a:r>
            <a:r>
              <a:rPr lang="pt-PT" altLang="pt-PT" sz="1800" dirty="0" smtClean="0"/>
              <a:t> </a:t>
            </a:r>
            <a:r>
              <a:rPr lang="pt-PT" altLang="pt-PT" sz="1800" dirty="0" err="1" smtClean="0"/>
              <a:t>area</a:t>
            </a:r>
            <a:r>
              <a:rPr lang="pt-PT" altLang="pt-PT" sz="1800" dirty="0" smtClean="0"/>
              <a:t> </a:t>
            </a:r>
            <a:r>
              <a:rPr lang="pt-PT" altLang="pt-PT" sz="1800" dirty="0" err="1" smtClean="0"/>
              <a:t>by</a:t>
            </a:r>
            <a:r>
              <a:rPr lang="pt-PT" altLang="pt-PT" sz="1800" dirty="0" smtClean="0"/>
              <a:t> </a:t>
            </a:r>
            <a:r>
              <a:rPr lang="pt-PT" altLang="pt-PT" sz="1800" dirty="0" err="1" smtClean="0"/>
              <a:t>academics</a:t>
            </a:r>
            <a:r>
              <a:rPr lang="pt-PT" altLang="pt-PT" sz="1800" dirty="0" smtClean="0"/>
              <a:t> can </a:t>
            </a:r>
            <a:r>
              <a:rPr lang="pt-PT" altLang="pt-PT" sz="1800" dirty="0" err="1" smtClean="0"/>
              <a:t>be</a:t>
            </a:r>
            <a:r>
              <a:rPr lang="pt-PT" altLang="pt-PT" sz="1800" dirty="0" smtClean="0"/>
              <a:t> </a:t>
            </a:r>
            <a:r>
              <a:rPr lang="pt-PT" altLang="pt-PT" sz="1800" dirty="0" err="1" smtClean="0"/>
              <a:t>extremely</a:t>
            </a:r>
            <a:r>
              <a:rPr lang="pt-PT" altLang="pt-PT" sz="1800" dirty="0" smtClean="0"/>
              <a:t> </a:t>
            </a:r>
            <a:r>
              <a:rPr lang="pt-PT" altLang="pt-PT" sz="1800" dirty="0" err="1" smtClean="0"/>
              <a:t>useful</a:t>
            </a:r>
            <a:r>
              <a:rPr lang="pt-PT" altLang="pt-PT" sz="1800" dirty="0" smtClean="0"/>
              <a:t> for </a:t>
            </a:r>
            <a:r>
              <a:rPr lang="pt-PT" altLang="pt-PT" sz="1800" dirty="0" err="1" smtClean="0"/>
              <a:t>the</a:t>
            </a:r>
            <a:r>
              <a:rPr lang="pt-PT" altLang="pt-PT" sz="1800" dirty="0" smtClean="0"/>
              <a:t> business </a:t>
            </a:r>
            <a:r>
              <a:rPr lang="pt-PT" altLang="pt-PT" sz="1800" dirty="0" err="1" smtClean="0"/>
              <a:t>and</a:t>
            </a:r>
            <a:r>
              <a:rPr lang="pt-PT" altLang="pt-PT" sz="1800" dirty="0" smtClean="0"/>
              <a:t> financial </a:t>
            </a:r>
            <a:r>
              <a:rPr lang="pt-PT" altLang="pt-PT" sz="1800" dirty="0" err="1" smtClean="0"/>
              <a:t>world</a:t>
            </a:r>
            <a:r>
              <a:rPr lang="pt-PT" altLang="pt-PT" sz="1800" dirty="0" smtClean="0"/>
              <a:t>. </a:t>
            </a:r>
            <a:endParaRPr lang="pt-PT" altLang="pt-PT" sz="1800" b="1" dirty="0" smtClean="0"/>
          </a:p>
          <a:p>
            <a:pPr algn="just" eaLnBrk="1" hangingPunct="1">
              <a:lnSpc>
                <a:spcPct val="80000"/>
              </a:lnSpc>
            </a:pPr>
            <a:r>
              <a:rPr lang="pt-PT" altLang="pt-PT" sz="1800" b="1" dirty="0" smtClean="0"/>
              <a:t> </a:t>
            </a:r>
            <a:r>
              <a:rPr lang="pt-PT" altLang="pt-PT" sz="1800" b="1" dirty="0" err="1" smtClean="0"/>
              <a:t>Limitations</a:t>
            </a:r>
            <a:r>
              <a:rPr lang="pt-PT" altLang="pt-PT" sz="1800" b="1" dirty="0" smtClean="0"/>
              <a:t> </a:t>
            </a:r>
            <a:r>
              <a:rPr lang="pt-PT" altLang="pt-PT" sz="1800" b="1" dirty="0" err="1" smtClean="0"/>
              <a:t>of</a:t>
            </a:r>
            <a:r>
              <a:rPr lang="pt-PT" altLang="pt-PT" sz="1800" b="1" dirty="0" smtClean="0"/>
              <a:t> </a:t>
            </a:r>
            <a:r>
              <a:rPr lang="pt-PT" altLang="pt-PT" sz="1800" b="1" dirty="0" err="1" smtClean="0"/>
              <a:t>Chaos</a:t>
            </a:r>
            <a:r>
              <a:rPr lang="pt-PT" altLang="pt-PT" sz="1800" b="1" dirty="0" smtClean="0"/>
              <a:t> </a:t>
            </a:r>
            <a:r>
              <a:rPr lang="pt-PT" altLang="pt-PT" sz="1800" b="1" dirty="0" err="1" smtClean="0"/>
              <a:t>Theory</a:t>
            </a:r>
            <a:r>
              <a:rPr lang="pt-PT" altLang="pt-PT" sz="1800" b="1" dirty="0" smtClean="0"/>
              <a:t>. </a:t>
            </a:r>
            <a:r>
              <a:rPr lang="pt-PT" altLang="pt-PT" sz="1800" b="1" dirty="0" err="1" smtClean="0"/>
              <a:t>Disadvantages</a:t>
            </a:r>
            <a:endParaRPr lang="pt-PT" altLang="pt-PT" sz="1800" b="1" dirty="0" smtClean="0"/>
          </a:p>
          <a:p>
            <a:pPr algn="just" eaLnBrk="1" hangingPunct="1">
              <a:lnSpc>
                <a:spcPct val="80000"/>
              </a:lnSpc>
            </a:pPr>
            <a:r>
              <a:rPr lang="pt-PT" altLang="pt-PT" sz="1800" dirty="0" err="1" smtClean="0"/>
              <a:t>The</a:t>
            </a:r>
            <a:r>
              <a:rPr lang="pt-PT" altLang="pt-PT" sz="1800" dirty="0" smtClean="0"/>
              <a:t> </a:t>
            </a:r>
            <a:r>
              <a:rPr lang="pt-PT" altLang="pt-PT" sz="1800" dirty="0" err="1" smtClean="0"/>
              <a:t>limitations</a:t>
            </a:r>
            <a:r>
              <a:rPr lang="pt-PT" altLang="pt-PT" sz="1800" dirty="0" smtClean="0"/>
              <a:t> </a:t>
            </a:r>
            <a:r>
              <a:rPr lang="pt-PT" altLang="pt-PT" sz="1800" dirty="0" err="1" smtClean="0"/>
              <a:t>of</a:t>
            </a:r>
            <a:r>
              <a:rPr lang="pt-PT" altLang="pt-PT" sz="1800" dirty="0" smtClean="0"/>
              <a:t> </a:t>
            </a:r>
            <a:r>
              <a:rPr lang="pt-PT" altLang="pt-PT" sz="1800" dirty="0" err="1" smtClean="0"/>
              <a:t>applying</a:t>
            </a:r>
            <a:r>
              <a:rPr lang="pt-PT" altLang="pt-PT" sz="1800" dirty="0" smtClean="0"/>
              <a:t> </a:t>
            </a:r>
            <a:r>
              <a:rPr lang="pt-PT" altLang="pt-PT" sz="1800" dirty="0" err="1" smtClean="0"/>
              <a:t>Chaos</a:t>
            </a:r>
            <a:r>
              <a:rPr lang="pt-PT" altLang="pt-PT" sz="1800" dirty="0" smtClean="0"/>
              <a:t> </a:t>
            </a:r>
            <a:r>
              <a:rPr lang="pt-PT" altLang="pt-PT" sz="1800" dirty="0" err="1" smtClean="0"/>
              <a:t>Theory</a:t>
            </a:r>
            <a:r>
              <a:rPr lang="pt-PT" altLang="pt-PT" sz="1800" dirty="0" smtClean="0"/>
              <a:t> are in </a:t>
            </a:r>
            <a:r>
              <a:rPr lang="pt-PT" altLang="pt-PT" sz="1800" dirty="0" err="1" smtClean="0"/>
              <a:t>due</a:t>
            </a:r>
            <a:r>
              <a:rPr lang="pt-PT" altLang="pt-PT" sz="1800" dirty="0" smtClean="0"/>
              <a:t> </a:t>
            </a:r>
            <a:r>
              <a:rPr lang="pt-PT" altLang="pt-PT" sz="1800" dirty="0" err="1" smtClean="0"/>
              <a:t>mostly</a:t>
            </a:r>
            <a:r>
              <a:rPr lang="pt-PT" altLang="pt-PT" sz="1800" dirty="0" smtClean="0"/>
              <a:t> </a:t>
            </a:r>
            <a:r>
              <a:rPr lang="pt-PT" altLang="pt-PT" sz="1800" dirty="0" err="1" smtClean="0"/>
              <a:t>from</a:t>
            </a:r>
            <a:r>
              <a:rPr lang="pt-PT" altLang="pt-PT" sz="1800" dirty="0" smtClean="0"/>
              <a:t> </a:t>
            </a:r>
            <a:r>
              <a:rPr lang="pt-PT" altLang="pt-PT" sz="1800" dirty="0" err="1" smtClean="0"/>
              <a:t>choosing</a:t>
            </a:r>
            <a:r>
              <a:rPr lang="pt-PT" altLang="pt-PT" sz="1800" dirty="0" smtClean="0"/>
              <a:t> </a:t>
            </a:r>
            <a:r>
              <a:rPr lang="pt-PT" altLang="pt-PT" sz="1800" dirty="0" err="1" smtClean="0"/>
              <a:t>the</a:t>
            </a:r>
            <a:r>
              <a:rPr lang="pt-PT" altLang="pt-PT" sz="1800" dirty="0" smtClean="0"/>
              <a:t> input </a:t>
            </a:r>
            <a:r>
              <a:rPr lang="pt-PT" altLang="pt-PT" sz="1800" dirty="0" err="1" smtClean="0"/>
              <a:t>parameters</a:t>
            </a:r>
            <a:r>
              <a:rPr lang="pt-PT" altLang="pt-PT" sz="1800" dirty="0" smtClean="0"/>
              <a:t>. </a:t>
            </a:r>
            <a:r>
              <a:rPr lang="pt-PT" altLang="pt-PT" sz="1800" dirty="0" err="1" smtClean="0"/>
              <a:t>The</a:t>
            </a:r>
            <a:r>
              <a:rPr lang="pt-PT" altLang="pt-PT" sz="1800" dirty="0" smtClean="0"/>
              <a:t> </a:t>
            </a:r>
            <a:r>
              <a:rPr lang="pt-PT" altLang="pt-PT" sz="1800" dirty="0" err="1" smtClean="0"/>
              <a:t>methods</a:t>
            </a:r>
            <a:r>
              <a:rPr lang="pt-PT" altLang="pt-PT" sz="1800" dirty="0" smtClean="0"/>
              <a:t> </a:t>
            </a:r>
            <a:r>
              <a:rPr lang="pt-PT" altLang="pt-PT" sz="1800" dirty="0" err="1" smtClean="0"/>
              <a:t>chosen</a:t>
            </a:r>
            <a:r>
              <a:rPr lang="pt-PT" altLang="pt-PT" sz="1800" dirty="0" smtClean="0"/>
              <a:t> to compute </a:t>
            </a:r>
            <a:r>
              <a:rPr lang="pt-PT" altLang="pt-PT" sz="1800" dirty="0" err="1" smtClean="0"/>
              <a:t>these</a:t>
            </a:r>
            <a:r>
              <a:rPr lang="pt-PT" altLang="pt-PT" sz="1800" dirty="0" smtClean="0"/>
              <a:t> </a:t>
            </a:r>
            <a:r>
              <a:rPr lang="pt-PT" altLang="pt-PT" sz="1800" dirty="0" err="1" smtClean="0"/>
              <a:t>parameters</a:t>
            </a:r>
            <a:r>
              <a:rPr lang="pt-PT" altLang="pt-PT" sz="1800" dirty="0" smtClean="0"/>
              <a:t> </a:t>
            </a:r>
            <a:r>
              <a:rPr lang="pt-PT" altLang="pt-PT" sz="1800" dirty="0" err="1" smtClean="0"/>
              <a:t>depend</a:t>
            </a:r>
            <a:r>
              <a:rPr lang="pt-PT" altLang="pt-PT" sz="1800" dirty="0" smtClean="0"/>
              <a:t> </a:t>
            </a:r>
            <a:r>
              <a:rPr lang="pt-PT" altLang="pt-PT" sz="1800" dirty="0" err="1" smtClean="0"/>
              <a:t>on</a:t>
            </a:r>
            <a:r>
              <a:rPr lang="pt-PT" altLang="pt-PT" sz="1800" dirty="0" smtClean="0"/>
              <a:t> </a:t>
            </a:r>
            <a:r>
              <a:rPr lang="pt-PT" altLang="pt-PT" sz="1800" dirty="0" err="1" smtClean="0"/>
              <a:t>the</a:t>
            </a:r>
            <a:r>
              <a:rPr lang="pt-PT" altLang="pt-PT" sz="1800" dirty="0" smtClean="0"/>
              <a:t> </a:t>
            </a:r>
            <a:r>
              <a:rPr lang="pt-PT" altLang="pt-PT" sz="1800" dirty="0" err="1" smtClean="0"/>
              <a:t>dynamics</a:t>
            </a:r>
            <a:r>
              <a:rPr lang="pt-PT" altLang="pt-PT" sz="1800" dirty="0" smtClean="0"/>
              <a:t> </a:t>
            </a:r>
            <a:r>
              <a:rPr lang="pt-PT" altLang="pt-PT" sz="1800" dirty="0" err="1" smtClean="0"/>
              <a:t>underlying</a:t>
            </a:r>
            <a:r>
              <a:rPr lang="pt-PT" altLang="pt-PT" sz="1800" dirty="0" smtClean="0"/>
              <a:t> </a:t>
            </a:r>
            <a:r>
              <a:rPr lang="pt-PT" altLang="pt-PT" sz="1800" dirty="0" err="1" smtClean="0"/>
              <a:t>the</a:t>
            </a:r>
            <a:r>
              <a:rPr lang="pt-PT" altLang="pt-PT" sz="1800" dirty="0" smtClean="0"/>
              <a:t> data </a:t>
            </a:r>
            <a:r>
              <a:rPr lang="pt-PT" altLang="pt-PT" sz="1800" dirty="0" err="1" smtClean="0"/>
              <a:t>and</a:t>
            </a:r>
            <a:r>
              <a:rPr lang="pt-PT" altLang="pt-PT" sz="1800" dirty="0" smtClean="0"/>
              <a:t> </a:t>
            </a:r>
            <a:r>
              <a:rPr lang="pt-PT" altLang="pt-PT" sz="1800" dirty="0" err="1" smtClean="0"/>
              <a:t>on</a:t>
            </a:r>
            <a:r>
              <a:rPr lang="pt-PT" altLang="pt-PT" sz="1800" dirty="0" smtClean="0"/>
              <a:t> </a:t>
            </a:r>
            <a:r>
              <a:rPr lang="pt-PT" altLang="pt-PT" sz="1800" dirty="0" err="1" smtClean="0"/>
              <a:t>the</a:t>
            </a:r>
            <a:r>
              <a:rPr lang="pt-PT" altLang="pt-PT" sz="1800" dirty="0" smtClean="0"/>
              <a:t> </a:t>
            </a:r>
            <a:r>
              <a:rPr lang="pt-PT" altLang="pt-PT" sz="1800" dirty="0" err="1" smtClean="0"/>
              <a:t>kind</a:t>
            </a:r>
            <a:r>
              <a:rPr lang="pt-PT" altLang="pt-PT" sz="1800" dirty="0" smtClean="0"/>
              <a:t> </a:t>
            </a:r>
            <a:r>
              <a:rPr lang="pt-PT" altLang="pt-PT" sz="1800" dirty="0" err="1" smtClean="0"/>
              <a:t>of</a:t>
            </a:r>
            <a:r>
              <a:rPr lang="pt-PT" altLang="pt-PT" sz="1800" dirty="0" smtClean="0"/>
              <a:t> </a:t>
            </a:r>
            <a:r>
              <a:rPr lang="pt-PT" altLang="pt-PT" sz="1800" dirty="0" err="1" smtClean="0"/>
              <a:t>analysis</a:t>
            </a:r>
            <a:r>
              <a:rPr lang="pt-PT" altLang="pt-PT" sz="1800" dirty="0" smtClean="0"/>
              <a:t> </a:t>
            </a:r>
            <a:r>
              <a:rPr lang="pt-PT" altLang="pt-PT" sz="1800" dirty="0" err="1" smtClean="0"/>
              <a:t>intended</a:t>
            </a:r>
            <a:r>
              <a:rPr lang="pt-PT" altLang="pt-PT" sz="1800" dirty="0" smtClean="0"/>
              <a:t>, </a:t>
            </a:r>
            <a:r>
              <a:rPr lang="pt-PT" altLang="pt-PT" sz="1800" dirty="0" err="1" smtClean="0"/>
              <a:t>which</a:t>
            </a:r>
            <a:r>
              <a:rPr lang="pt-PT" altLang="pt-PT" sz="1800" dirty="0" smtClean="0"/>
              <a:t> </a:t>
            </a:r>
            <a:r>
              <a:rPr lang="pt-PT" altLang="pt-PT" sz="1800" dirty="0" err="1" smtClean="0"/>
              <a:t>is</a:t>
            </a:r>
            <a:r>
              <a:rPr lang="pt-PT" altLang="pt-PT" sz="1800" dirty="0" smtClean="0"/>
              <a:t> in </a:t>
            </a:r>
            <a:r>
              <a:rPr lang="pt-PT" altLang="pt-PT" sz="1800" dirty="0" err="1" smtClean="0"/>
              <a:t>most</a:t>
            </a:r>
            <a:r>
              <a:rPr lang="pt-PT" altLang="pt-PT" sz="1800" dirty="0" smtClean="0"/>
              <a:t> cases </a:t>
            </a:r>
            <a:r>
              <a:rPr lang="pt-PT" altLang="pt-PT" sz="1800" dirty="0" err="1" smtClean="0"/>
              <a:t>highly</a:t>
            </a:r>
            <a:r>
              <a:rPr lang="pt-PT" altLang="pt-PT" sz="1800" dirty="0" smtClean="0"/>
              <a:t> </a:t>
            </a:r>
            <a:r>
              <a:rPr lang="pt-PT" altLang="pt-PT" sz="1800" dirty="0" err="1" smtClean="0"/>
              <a:t>complex</a:t>
            </a:r>
            <a:r>
              <a:rPr lang="pt-PT" altLang="pt-PT" sz="1800" dirty="0" smtClean="0"/>
              <a:t> </a:t>
            </a:r>
            <a:r>
              <a:rPr lang="pt-PT" altLang="pt-PT" sz="1800" dirty="0" err="1" smtClean="0"/>
              <a:t>and</a:t>
            </a:r>
            <a:r>
              <a:rPr lang="pt-PT" altLang="pt-PT" sz="1800" dirty="0" smtClean="0"/>
              <a:t> </a:t>
            </a:r>
            <a:r>
              <a:rPr lang="pt-PT" altLang="pt-PT" sz="1800" dirty="0" err="1" smtClean="0"/>
              <a:t>not</a:t>
            </a:r>
            <a:r>
              <a:rPr lang="pt-PT" altLang="pt-PT" sz="1800" dirty="0" smtClean="0"/>
              <a:t> </a:t>
            </a:r>
            <a:r>
              <a:rPr lang="pt-PT" altLang="pt-PT" sz="1800" dirty="0" err="1" smtClean="0"/>
              <a:t>always</a:t>
            </a:r>
            <a:r>
              <a:rPr lang="pt-PT" altLang="pt-PT" sz="1800" dirty="0" smtClean="0"/>
              <a:t> </a:t>
            </a:r>
            <a:r>
              <a:rPr lang="pt-PT" altLang="pt-PT" sz="1800" dirty="0" err="1" smtClean="0"/>
              <a:t>accurate</a:t>
            </a:r>
            <a:r>
              <a:rPr lang="pt-PT" altLang="pt-PT" sz="1800" dirty="0" smtClean="0"/>
              <a:t>.</a:t>
            </a:r>
          </a:p>
          <a:p>
            <a:pPr algn="just" eaLnBrk="1" hangingPunct="1">
              <a:lnSpc>
                <a:spcPct val="80000"/>
              </a:lnSpc>
            </a:pPr>
            <a:r>
              <a:rPr lang="pt-PT" altLang="pt-PT" sz="1800" dirty="0" err="1" smtClean="0"/>
              <a:t>Chaos</a:t>
            </a:r>
            <a:r>
              <a:rPr lang="pt-PT" altLang="pt-PT" sz="1800" dirty="0" smtClean="0"/>
              <a:t> </a:t>
            </a:r>
            <a:r>
              <a:rPr lang="pt-PT" altLang="pt-PT" sz="1800" dirty="0" err="1" smtClean="0"/>
              <a:t>theory</a:t>
            </a:r>
            <a:r>
              <a:rPr lang="pt-PT" altLang="pt-PT" sz="1800" dirty="0" smtClean="0"/>
              <a:t> </a:t>
            </a:r>
            <a:r>
              <a:rPr lang="pt-PT" altLang="pt-PT" sz="1800" dirty="0" err="1" smtClean="0"/>
              <a:t>is</a:t>
            </a:r>
            <a:r>
              <a:rPr lang="pt-PT" altLang="pt-PT" sz="1800" dirty="0" smtClean="0"/>
              <a:t> </a:t>
            </a:r>
            <a:r>
              <a:rPr lang="pt-PT" altLang="pt-PT" sz="1800" dirty="0" err="1" smtClean="0"/>
              <a:t>not</a:t>
            </a:r>
            <a:r>
              <a:rPr lang="pt-PT" altLang="pt-PT" sz="1800" dirty="0" smtClean="0"/>
              <a:t> as </a:t>
            </a:r>
            <a:r>
              <a:rPr lang="pt-PT" altLang="pt-PT" sz="1800" dirty="0" err="1" smtClean="0"/>
              <a:t>simplistic</a:t>
            </a:r>
            <a:r>
              <a:rPr lang="pt-PT" altLang="pt-PT" sz="1800" dirty="0" smtClean="0"/>
              <a:t> to </a:t>
            </a:r>
            <a:r>
              <a:rPr lang="pt-PT" altLang="pt-PT" sz="1800" dirty="0" err="1" smtClean="0"/>
              <a:t>find</a:t>
            </a:r>
            <a:r>
              <a:rPr lang="pt-PT" altLang="pt-PT" sz="1800" dirty="0" smtClean="0"/>
              <a:t> </a:t>
            </a:r>
            <a:r>
              <a:rPr lang="pt-PT" altLang="pt-PT" sz="1800" dirty="0" err="1" smtClean="0"/>
              <a:t>an</a:t>
            </a:r>
            <a:r>
              <a:rPr lang="pt-PT" altLang="pt-PT" sz="1800" dirty="0" smtClean="0"/>
              <a:t> </a:t>
            </a:r>
            <a:r>
              <a:rPr lang="pt-PT" altLang="pt-PT" sz="1800" dirty="0" err="1" smtClean="0"/>
              <a:t>immediate</a:t>
            </a:r>
            <a:r>
              <a:rPr lang="pt-PT" altLang="pt-PT" sz="1800" dirty="0" smtClean="0"/>
              <a:t> </a:t>
            </a:r>
            <a:r>
              <a:rPr lang="pt-PT" altLang="pt-PT" sz="1800" dirty="0" err="1" smtClean="0"/>
              <a:t>and</a:t>
            </a:r>
            <a:r>
              <a:rPr lang="pt-PT" altLang="pt-PT" sz="1800" dirty="0" smtClean="0"/>
              <a:t> </a:t>
            </a:r>
            <a:r>
              <a:rPr lang="pt-PT" altLang="pt-PT" sz="1800" dirty="0" err="1" smtClean="0"/>
              <a:t>direct</a:t>
            </a:r>
            <a:r>
              <a:rPr lang="pt-PT" altLang="pt-PT" sz="1800" dirty="0" smtClean="0"/>
              <a:t> </a:t>
            </a:r>
            <a:r>
              <a:rPr lang="pt-PT" altLang="pt-PT" sz="1800" dirty="0" err="1" smtClean="0"/>
              <a:t>application</a:t>
            </a:r>
            <a:r>
              <a:rPr lang="pt-PT" altLang="pt-PT" sz="1800" dirty="0" smtClean="0"/>
              <a:t> in </a:t>
            </a:r>
            <a:r>
              <a:rPr lang="pt-PT" altLang="pt-PT" sz="1800" dirty="0" err="1" smtClean="0"/>
              <a:t>the</a:t>
            </a:r>
            <a:r>
              <a:rPr lang="pt-PT" altLang="pt-PT" sz="1800" dirty="0" smtClean="0"/>
              <a:t> business </a:t>
            </a:r>
            <a:r>
              <a:rPr lang="pt-PT" altLang="pt-PT" sz="1800" dirty="0" err="1" smtClean="0"/>
              <a:t>environment</a:t>
            </a:r>
            <a:r>
              <a:rPr lang="pt-PT" altLang="pt-PT" sz="1800" dirty="0" smtClean="0"/>
              <a:t>, </a:t>
            </a:r>
            <a:r>
              <a:rPr lang="pt-PT" altLang="pt-PT" sz="1800" dirty="0" err="1" smtClean="0"/>
              <a:t>but</a:t>
            </a:r>
            <a:r>
              <a:rPr lang="pt-PT" altLang="pt-PT" sz="1800" dirty="0" smtClean="0"/>
              <a:t> </a:t>
            </a:r>
            <a:r>
              <a:rPr lang="pt-PT" altLang="pt-PT" sz="1800" dirty="0" err="1" smtClean="0"/>
              <a:t>mapping</a:t>
            </a:r>
            <a:r>
              <a:rPr lang="pt-PT" altLang="pt-PT" sz="1800" dirty="0" smtClean="0"/>
              <a:t> </a:t>
            </a:r>
            <a:r>
              <a:rPr lang="pt-PT" altLang="pt-PT" sz="1800" dirty="0" err="1" smtClean="0"/>
              <a:t>of</a:t>
            </a:r>
            <a:r>
              <a:rPr lang="pt-PT" altLang="pt-PT" sz="1800" dirty="0" smtClean="0"/>
              <a:t> </a:t>
            </a:r>
            <a:r>
              <a:rPr lang="pt-PT" altLang="pt-PT" sz="1800" dirty="0" err="1" smtClean="0"/>
              <a:t>the</a:t>
            </a:r>
            <a:r>
              <a:rPr lang="pt-PT" altLang="pt-PT" sz="1800" dirty="0" smtClean="0"/>
              <a:t> business </a:t>
            </a:r>
            <a:r>
              <a:rPr lang="pt-PT" altLang="pt-PT" sz="1800" dirty="0" err="1" smtClean="0"/>
              <a:t>environment</a:t>
            </a:r>
            <a:r>
              <a:rPr lang="pt-PT" altLang="pt-PT" sz="1800" dirty="0" smtClean="0"/>
              <a:t> </a:t>
            </a:r>
            <a:r>
              <a:rPr lang="pt-PT" altLang="pt-PT" sz="1800" dirty="0" err="1" smtClean="0"/>
              <a:t>using</a:t>
            </a:r>
            <a:r>
              <a:rPr lang="pt-PT" altLang="pt-PT" sz="1800" dirty="0" smtClean="0"/>
              <a:t> </a:t>
            </a:r>
            <a:r>
              <a:rPr lang="pt-PT" altLang="pt-PT" sz="1800" dirty="0" err="1" smtClean="0"/>
              <a:t>the</a:t>
            </a:r>
            <a:r>
              <a:rPr lang="pt-PT" altLang="pt-PT" sz="1800" dirty="0" smtClean="0"/>
              <a:t> </a:t>
            </a:r>
            <a:r>
              <a:rPr lang="pt-PT" altLang="pt-PT" sz="1800" dirty="0" err="1" smtClean="0"/>
              <a:t>knowledge</a:t>
            </a:r>
            <a:r>
              <a:rPr lang="pt-PT" altLang="pt-PT" sz="1800" dirty="0" smtClean="0"/>
              <a:t> </a:t>
            </a:r>
            <a:r>
              <a:rPr lang="pt-PT" altLang="pt-PT" sz="1800" dirty="0" err="1" smtClean="0"/>
              <a:t>of</a:t>
            </a:r>
            <a:r>
              <a:rPr lang="pt-PT" altLang="pt-PT" sz="1800" dirty="0" smtClean="0"/>
              <a:t> </a:t>
            </a:r>
            <a:r>
              <a:rPr lang="pt-PT" altLang="pt-PT" sz="1800" dirty="0" err="1" smtClean="0"/>
              <a:t>chaos</a:t>
            </a:r>
            <a:r>
              <a:rPr lang="pt-PT" altLang="pt-PT" sz="1800" dirty="0" smtClean="0"/>
              <a:t> </a:t>
            </a:r>
            <a:r>
              <a:rPr lang="pt-PT" altLang="pt-PT" sz="1800" dirty="0" err="1" smtClean="0"/>
              <a:t>definitely</a:t>
            </a:r>
            <a:r>
              <a:rPr lang="pt-PT" altLang="pt-PT" sz="1800" dirty="0" smtClean="0"/>
              <a:t> </a:t>
            </a:r>
            <a:r>
              <a:rPr lang="pt-PT" altLang="pt-PT" sz="1800" dirty="0" err="1" smtClean="0"/>
              <a:t>is</a:t>
            </a:r>
            <a:r>
              <a:rPr lang="pt-PT" altLang="pt-PT" sz="1800" dirty="0" smtClean="0"/>
              <a:t> </a:t>
            </a:r>
            <a:r>
              <a:rPr lang="pt-PT" altLang="pt-PT" sz="1800" dirty="0" err="1" smtClean="0"/>
              <a:t>worthwhile</a:t>
            </a:r>
            <a:r>
              <a:rPr lang="pt-PT" altLang="pt-PT" sz="1800" dirty="0" smtClean="0"/>
              <a:t> </a:t>
            </a:r>
            <a:r>
              <a:rPr lang="pt-PT" altLang="pt-PT" sz="1800" dirty="0" err="1" smtClean="0"/>
              <a:t>studying</a:t>
            </a:r>
            <a:r>
              <a:rPr lang="pt-PT" altLang="pt-PT" sz="1800" dirty="0" smtClean="0"/>
              <a:t>.</a:t>
            </a:r>
            <a:endParaRPr lang="pt-PT" altLang="pt-PT" sz="1800" b="1" dirty="0" smtClean="0"/>
          </a:p>
          <a:p>
            <a:pPr algn="just" eaLnBrk="1" hangingPunct="1">
              <a:lnSpc>
                <a:spcPct val="80000"/>
              </a:lnSpc>
            </a:pPr>
            <a:r>
              <a:rPr lang="pt-PT" altLang="pt-PT" sz="1800" b="1" dirty="0" smtClean="0"/>
              <a:t> </a:t>
            </a:r>
            <a:r>
              <a:rPr lang="pt-PT" altLang="pt-PT" sz="1800" b="1" dirty="0" err="1" smtClean="0"/>
              <a:t>Assumptions</a:t>
            </a:r>
            <a:r>
              <a:rPr lang="pt-PT" altLang="pt-PT" sz="1800" b="1" dirty="0" smtClean="0"/>
              <a:t> </a:t>
            </a:r>
            <a:r>
              <a:rPr lang="pt-PT" altLang="pt-PT" sz="1800" b="1" dirty="0" err="1" smtClean="0"/>
              <a:t>of</a:t>
            </a:r>
            <a:r>
              <a:rPr lang="pt-PT" altLang="pt-PT" sz="1800" b="1" dirty="0" smtClean="0"/>
              <a:t> </a:t>
            </a:r>
            <a:r>
              <a:rPr lang="pt-PT" altLang="pt-PT" sz="1800" b="1" dirty="0" err="1" smtClean="0"/>
              <a:t>Chaos</a:t>
            </a:r>
            <a:r>
              <a:rPr lang="pt-PT" altLang="pt-PT" sz="1800" b="1" dirty="0" smtClean="0"/>
              <a:t> </a:t>
            </a:r>
            <a:r>
              <a:rPr lang="pt-PT" altLang="pt-PT" sz="1800" b="1" dirty="0" err="1" smtClean="0"/>
              <a:t>Theory</a:t>
            </a:r>
            <a:r>
              <a:rPr lang="pt-PT" altLang="pt-PT" sz="1800" b="1" dirty="0" smtClean="0"/>
              <a:t>. </a:t>
            </a:r>
            <a:r>
              <a:rPr lang="pt-PT" altLang="pt-PT" sz="1800" b="1" dirty="0" err="1" smtClean="0"/>
              <a:t>Conditions</a:t>
            </a:r>
            <a:endParaRPr lang="pt-PT" altLang="pt-PT" sz="1800" b="1" dirty="0" smtClean="0"/>
          </a:p>
          <a:p>
            <a:pPr algn="just" eaLnBrk="1" hangingPunct="1">
              <a:lnSpc>
                <a:spcPct val="80000"/>
              </a:lnSpc>
            </a:pPr>
            <a:r>
              <a:rPr lang="pt-PT" altLang="pt-PT" sz="1800" dirty="0" err="1" smtClean="0"/>
              <a:t>Small</a:t>
            </a:r>
            <a:r>
              <a:rPr lang="pt-PT" altLang="pt-PT" sz="1800" dirty="0" smtClean="0"/>
              <a:t> </a:t>
            </a:r>
            <a:r>
              <a:rPr lang="pt-PT" altLang="pt-PT" sz="1800" dirty="0" err="1" smtClean="0"/>
              <a:t>actions</a:t>
            </a:r>
            <a:r>
              <a:rPr lang="pt-PT" altLang="pt-PT" sz="1800" dirty="0" smtClean="0"/>
              <a:t> </a:t>
            </a:r>
            <a:r>
              <a:rPr lang="pt-PT" altLang="pt-PT" sz="1800" dirty="0" err="1" smtClean="0"/>
              <a:t>produce</a:t>
            </a:r>
            <a:r>
              <a:rPr lang="pt-PT" altLang="pt-PT" sz="1800" dirty="0" smtClean="0"/>
              <a:t> </a:t>
            </a:r>
            <a:r>
              <a:rPr lang="pt-PT" altLang="pt-PT" sz="1800" dirty="0" err="1" smtClean="0"/>
              <a:t>rather</a:t>
            </a:r>
            <a:r>
              <a:rPr lang="pt-PT" altLang="pt-PT" sz="1800" dirty="0" smtClean="0"/>
              <a:t> </a:t>
            </a:r>
            <a:r>
              <a:rPr lang="pt-PT" altLang="pt-PT" sz="1800" dirty="0" err="1" smtClean="0"/>
              <a:t>large</a:t>
            </a:r>
            <a:r>
              <a:rPr lang="pt-PT" altLang="pt-PT" sz="1800" dirty="0" smtClean="0"/>
              <a:t> </a:t>
            </a:r>
            <a:r>
              <a:rPr lang="pt-PT" altLang="pt-PT" sz="1800" dirty="0" err="1" smtClean="0"/>
              <a:t>consequences</a:t>
            </a:r>
            <a:r>
              <a:rPr lang="pt-PT" altLang="pt-PT" sz="1800" dirty="0" smtClean="0"/>
              <a:t>, </a:t>
            </a:r>
            <a:r>
              <a:rPr lang="pt-PT" altLang="pt-PT" sz="1800" dirty="0" err="1" smtClean="0"/>
              <a:t>creating</a:t>
            </a:r>
            <a:r>
              <a:rPr lang="pt-PT" altLang="pt-PT" sz="1800" dirty="0" smtClean="0"/>
              <a:t> a </a:t>
            </a:r>
            <a:r>
              <a:rPr lang="pt-PT" altLang="pt-PT" sz="1800" dirty="0" err="1" smtClean="0"/>
              <a:t>chaotic</a:t>
            </a:r>
            <a:r>
              <a:rPr lang="pt-PT" altLang="pt-PT" sz="1800" dirty="0" smtClean="0"/>
              <a:t> </a:t>
            </a:r>
            <a:r>
              <a:rPr lang="pt-PT" altLang="pt-PT" sz="1800" dirty="0" err="1" smtClean="0"/>
              <a:t>atmosphere</a:t>
            </a:r>
            <a:r>
              <a:rPr lang="pt-PT" altLang="pt-PT" sz="1800" dirty="0" smtClean="0"/>
              <a: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normAutofit/>
          </a:bodyPr>
          <a:lstStyle/>
          <a:p>
            <a:pPr algn="ctr" eaLnBrk="1" hangingPunct="1">
              <a:defRPr/>
            </a:pPr>
            <a:r>
              <a:rPr lang="en-GB" altLang="ja-JP" sz="4400" b="1" dirty="0" smtClean="0">
                <a:ea typeface="ＭＳ Ｐゴシック" charset="-128"/>
              </a:rPr>
              <a:t>Burke and </a:t>
            </a:r>
            <a:r>
              <a:rPr lang="en-GB" altLang="ja-JP" sz="4400" b="1" dirty="0" err="1" smtClean="0">
                <a:ea typeface="ＭＳ Ｐゴシック" charset="-128"/>
              </a:rPr>
              <a:t>Litwin’s</a:t>
            </a:r>
            <a:r>
              <a:rPr lang="pt-PT" altLang="ja-JP" sz="4400" b="1" dirty="0" smtClean="0">
                <a:ea typeface="ＭＳ Ｐゴシック" charset="-128"/>
              </a:rPr>
              <a:t> </a:t>
            </a:r>
            <a:r>
              <a:rPr lang="en-GB" altLang="ja-JP" sz="4400" b="1" dirty="0" smtClean="0">
                <a:ea typeface="ＭＳ Ｐゴシック" charset="-128"/>
              </a:rPr>
              <a:t>Organizational Performance and Change</a:t>
            </a:r>
            <a:endParaRPr lang="pt-PT" sz="4400" b="1" dirty="0" smtClean="0"/>
          </a:p>
        </p:txBody>
      </p:sp>
      <p:sp>
        <p:nvSpPr>
          <p:cNvPr id="62467" name="Rectangle 3"/>
          <p:cNvSpPr>
            <a:spLocks noGrp="1" noChangeArrowheads="1"/>
          </p:cNvSpPr>
          <p:nvPr>
            <p:ph idx="1"/>
          </p:nvPr>
        </p:nvSpPr>
        <p:spPr/>
        <p:txBody>
          <a:bodyPr>
            <a:normAutofit lnSpcReduction="10000"/>
          </a:bodyPr>
          <a:lstStyle/>
          <a:p>
            <a:pPr algn="just" eaLnBrk="1" hangingPunct="1">
              <a:lnSpc>
                <a:spcPct val="80000"/>
              </a:lnSpc>
              <a:defRPr/>
            </a:pPr>
            <a:r>
              <a:rPr lang="en-GB" sz="2000" b="1" dirty="0" smtClean="0"/>
              <a:t>WHAT IS THE CAUSAL MODEL OF ORGANIZATIONAL PERFORMANCE AND CHANGE? DESCRIPTION</a:t>
            </a:r>
            <a:endParaRPr lang="pt-PT" sz="2000" b="1" dirty="0" smtClean="0"/>
          </a:p>
          <a:p>
            <a:pPr algn="just" eaLnBrk="1" hangingPunct="1">
              <a:lnSpc>
                <a:spcPct val="80000"/>
              </a:lnSpc>
              <a:defRPr/>
            </a:pPr>
            <a:r>
              <a:rPr lang="en-GB" sz="2000" dirty="0" smtClean="0"/>
              <a:t>Organizational change is a kind of chaos. Like the 7-S Framework by Pascale and Athos, the Burke-</a:t>
            </a:r>
            <a:r>
              <a:rPr lang="en-GB" sz="2000" dirty="0" err="1" smtClean="0"/>
              <a:t>Litwin</a:t>
            </a:r>
            <a:r>
              <a:rPr lang="en-GB" sz="2000" dirty="0" smtClean="0"/>
              <a:t> Model integrates a range of factors that provide some guidance to understand how organizations work amidst this chaos. Burke and </a:t>
            </a:r>
            <a:r>
              <a:rPr lang="en-GB" sz="2000" dirty="0" err="1" smtClean="0"/>
              <a:t>Litwin</a:t>
            </a:r>
            <a:r>
              <a:rPr lang="en-GB" sz="2000" dirty="0" smtClean="0"/>
              <a:t> go one step further by arguing that there are certain consistent causal linkages among these classes of events. See the figure. </a:t>
            </a:r>
          </a:p>
          <a:p>
            <a:pPr algn="just" eaLnBrk="1" hangingPunct="1">
              <a:lnSpc>
                <a:spcPct val="80000"/>
              </a:lnSpc>
              <a:defRPr/>
            </a:pPr>
            <a:r>
              <a:rPr lang="en-GB" sz="2000" b="1" dirty="0" smtClean="0"/>
              <a:t>ORIGIN OF THE BURKE-LITWIN MODEL. HISTORY</a:t>
            </a:r>
            <a:endParaRPr lang="pt-PT" sz="2000" b="1" dirty="0" smtClean="0"/>
          </a:p>
          <a:p>
            <a:pPr algn="just" eaLnBrk="1" hangingPunct="1">
              <a:lnSpc>
                <a:spcPct val="80000"/>
              </a:lnSpc>
              <a:defRPr/>
            </a:pPr>
            <a:r>
              <a:rPr lang="en-GB" sz="2000" dirty="0" smtClean="0"/>
              <a:t>During the 1960s George </a:t>
            </a:r>
            <a:r>
              <a:rPr lang="en-GB" sz="2000" dirty="0" err="1" smtClean="0"/>
              <a:t>Litwin</a:t>
            </a:r>
            <a:r>
              <a:rPr lang="en-GB" sz="2000" dirty="0" smtClean="0"/>
              <a:t> and others were thinking on organizational climate. </a:t>
            </a:r>
            <a:r>
              <a:rPr lang="pt-PT" sz="2000" dirty="0" smtClean="0"/>
              <a:t>In 1992, </a:t>
            </a:r>
            <a:r>
              <a:rPr lang="pt-PT" sz="2000" dirty="0" err="1" smtClean="0"/>
              <a:t>Burke</a:t>
            </a:r>
            <a:r>
              <a:rPr lang="pt-PT" sz="2000" dirty="0" smtClean="0"/>
              <a:t> </a:t>
            </a:r>
            <a:r>
              <a:rPr lang="pt-PT" sz="2000" dirty="0" err="1" smtClean="0"/>
              <a:t>and</a:t>
            </a:r>
            <a:r>
              <a:rPr lang="pt-PT" sz="2000" dirty="0" smtClean="0"/>
              <a:t> </a:t>
            </a:r>
            <a:r>
              <a:rPr lang="pt-PT" sz="2000" dirty="0" err="1" smtClean="0"/>
              <a:t>Litwin</a:t>
            </a:r>
            <a:r>
              <a:rPr lang="pt-PT" sz="2000" dirty="0" smtClean="0"/>
              <a:t> </a:t>
            </a:r>
            <a:r>
              <a:rPr lang="pt-PT" sz="2000" dirty="0" err="1" smtClean="0"/>
              <a:t>publish</a:t>
            </a:r>
            <a:r>
              <a:rPr lang="pt-PT" sz="2000" dirty="0" smtClean="0"/>
              <a:t> </a:t>
            </a:r>
            <a:r>
              <a:rPr lang="pt-PT" sz="2000" dirty="0" err="1" smtClean="0"/>
              <a:t>an</a:t>
            </a:r>
            <a:r>
              <a:rPr lang="pt-PT" sz="2000" dirty="0" smtClean="0"/>
              <a:t> </a:t>
            </a:r>
            <a:r>
              <a:rPr lang="pt-PT" sz="2000" dirty="0" err="1" smtClean="0"/>
              <a:t>article</a:t>
            </a:r>
            <a:r>
              <a:rPr lang="pt-PT" sz="2000" dirty="0" smtClean="0"/>
              <a:t> in </a:t>
            </a:r>
            <a:r>
              <a:rPr lang="pt-PT" sz="2000" dirty="0" err="1" smtClean="0"/>
              <a:t>the</a:t>
            </a:r>
            <a:r>
              <a:rPr lang="pt-PT" sz="2000" dirty="0" smtClean="0"/>
              <a:t> </a:t>
            </a:r>
            <a:r>
              <a:rPr lang="pt-PT" sz="2000" dirty="0" err="1" smtClean="0"/>
              <a:t>Journal</a:t>
            </a:r>
            <a:r>
              <a:rPr lang="pt-PT" sz="2000" dirty="0" smtClean="0"/>
              <a:t> </a:t>
            </a:r>
            <a:r>
              <a:rPr lang="pt-PT" sz="2000" dirty="0" err="1" smtClean="0"/>
              <a:t>of</a:t>
            </a:r>
            <a:r>
              <a:rPr lang="pt-PT" sz="2000" dirty="0" smtClean="0"/>
              <a:t> Management (Vol. 18, No. 3) in </a:t>
            </a:r>
            <a:r>
              <a:rPr lang="pt-PT" sz="2000" dirty="0" err="1" smtClean="0"/>
              <a:t>which</a:t>
            </a:r>
            <a:r>
              <a:rPr lang="pt-PT" sz="2000" dirty="0" smtClean="0"/>
              <a:t> </a:t>
            </a:r>
            <a:r>
              <a:rPr lang="pt-PT" sz="2000" dirty="0" err="1" smtClean="0"/>
              <a:t>they</a:t>
            </a:r>
            <a:r>
              <a:rPr lang="pt-PT" sz="2000" dirty="0" smtClean="0"/>
              <a:t> </a:t>
            </a:r>
            <a:r>
              <a:rPr lang="pt-PT" sz="2000" dirty="0" err="1" smtClean="0"/>
              <a:t>add</a:t>
            </a:r>
            <a:r>
              <a:rPr lang="pt-PT" sz="2000" dirty="0" smtClean="0"/>
              <a:t> a </a:t>
            </a:r>
            <a:r>
              <a:rPr lang="pt-PT" sz="2000" dirty="0" err="1" smtClean="0"/>
              <a:t>few</a:t>
            </a:r>
            <a:r>
              <a:rPr lang="pt-PT" sz="2000" dirty="0" smtClean="0"/>
              <a:t> </a:t>
            </a:r>
            <a:r>
              <a:rPr lang="pt-PT" sz="2000" dirty="0" err="1" smtClean="0"/>
              <a:t>factors</a:t>
            </a:r>
            <a:r>
              <a:rPr lang="pt-PT" sz="2000" dirty="0" smtClean="0"/>
              <a:t> to </a:t>
            </a:r>
            <a:r>
              <a:rPr lang="pt-PT" sz="2000" dirty="0" err="1" smtClean="0"/>
              <a:t>the</a:t>
            </a:r>
            <a:r>
              <a:rPr lang="pt-PT" sz="2000" dirty="0" smtClean="0"/>
              <a:t> 7-S Framework </a:t>
            </a:r>
            <a:r>
              <a:rPr lang="pt-PT" sz="2000" dirty="0" err="1" smtClean="0"/>
              <a:t>and</a:t>
            </a:r>
            <a:r>
              <a:rPr lang="pt-PT" sz="2000" dirty="0" smtClean="0"/>
              <a:t> combine </a:t>
            </a:r>
            <a:r>
              <a:rPr lang="pt-PT" sz="2000" dirty="0" err="1" smtClean="0"/>
              <a:t>this</a:t>
            </a:r>
            <a:r>
              <a:rPr lang="pt-PT" sz="2000" dirty="0" smtClean="0"/>
              <a:t> </a:t>
            </a:r>
            <a:r>
              <a:rPr lang="pt-PT" sz="2000" dirty="0" err="1" smtClean="0"/>
              <a:t>with</a:t>
            </a:r>
            <a:r>
              <a:rPr lang="pt-PT" sz="2000" dirty="0" smtClean="0"/>
              <a:t> a </a:t>
            </a:r>
            <a:r>
              <a:rPr lang="pt-PT" sz="2000" dirty="0" err="1" smtClean="0"/>
              <a:t>high-level</a:t>
            </a:r>
            <a:r>
              <a:rPr lang="pt-PT" sz="2000" dirty="0" smtClean="0"/>
              <a:t> </a:t>
            </a:r>
            <a:r>
              <a:rPr lang="pt-PT" sz="2000" dirty="0" err="1" smtClean="0"/>
              <a:t>change</a:t>
            </a:r>
            <a:r>
              <a:rPr lang="pt-PT" sz="2000" dirty="0" smtClean="0"/>
              <a:t> </a:t>
            </a:r>
            <a:r>
              <a:rPr lang="pt-PT" sz="2000" dirty="0" err="1" smtClean="0"/>
              <a:t>process</a:t>
            </a:r>
            <a:r>
              <a:rPr lang="pt-PT" sz="2000" dirty="0" smtClean="0"/>
              <a:t> </a:t>
            </a:r>
            <a:r>
              <a:rPr lang="pt-PT" sz="2000" dirty="0" err="1" smtClean="0"/>
              <a:t>theory</a:t>
            </a:r>
            <a:r>
              <a:rPr lang="pt-PT" sz="2000" dirty="0" smtClean="0"/>
              <a:t>, in </a:t>
            </a:r>
            <a:r>
              <a:rPr lang="pt-PT" sz="2000" dirty="0" err="1" smtClean="0"/>
              <a:t>which</a:t>
            </a:r>
            <a:r>
              <a:rPr lang="pt-PT" sz="2000" dirty="0" smtClean="0"/>
              <a:t> </a:t>
            </a:r>
            <a:r>
              <a:rPr lang="pt-PT" sz="2000" dirty="0" err="1" smtClean="0"/>
              <a:t>certain</a:t>
            </a:r>
            <a:r>
              <a:rPr lang="pt-PT" sz="2000" dirty="0" smtClean="0"/>
              <a:t> </a:t>
            </a:r>
            <a:r>
              <a:rPr lang="pt-PT" sz="2000" dirty="0" err="1" smtClean="0"/>
              <a:t>elements</a:t>
            </a:r>
            <a:r>
              <a:rPr lang="pt-PT" sz="2000" dirty="0" smtClean="0"/>
              <a:t> cause </a:t>
            </a:r>
            <a:r>
              <a:rPr lang="pt-PT" sz="2000" dirty="0" err="1" smtClean="0"/>
              <a:t>changes</a:t>
            </a:r>
            <a:r>
              <a:rPr lang="pt-PT" sz="2000" dirty="0" smtClean="0"/>
              <a:t> </a:t>
            </a:r>
            <a:r>
              <a:rPr lang="pt-PT" sz="2000" dirty="0" err="1" smtClean="0"/>
              <a:t>of</a:t>
            </a:r>
            <a:r>
              <a:rPr lang="pt-PT" sz="2000" dirty="0" smtClean="0"/>
              <a:t> </a:t>
            </a:r>
            <a:r>
              <a:rPr lang="pt-PT" sz="2000" dirty="0" err="1" smtClean="0"/>
              <a:t>other</a:t>
            </a:r>
            <a:r>
              <a:rPr lang="pt-PT" sz="2000" dirty="0" smtClean="0"/>
              <a:t> </a:t>
            </a:r>
            <a:r>
              <a:rPr lang="pt-PT" sz="2000" dirty="0" err="1" smtClean="0"/>
              <a:t>elements</a:t>
            </a:r>
            <a:r>
              <a:rPr lang="pt-PT" sz="2000" dirty="0" smtClean="0"/>
              <a:t>.</a:t>
            </a:r>
          </a:p>
        </p:txBody>
      </p:sp>
    </p:spTree>
    <p:extLst>
      <p:ext uri="{BB962C8B-B14F-4D97-AF65-F5344CB8AC3E}">
        <p14:creationId xmlns:p14="http://schemas.microsoft.com/office/powerpoint/2010/main" val="2117501739"/>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noAutofit/>
          </a:bodyPr>
          <a:lstStyle/>
          <a:p>
            <a:pPr algn="ctr" eaLnBrk="1" hangingPunct="1">
              <a:defRPr/>
            </a:pPr>
            <a:r>
              <a:rPr lang="pt-PT" sz="5400" b="1" dirty="0" smtClean="0"/>
              <a:t>RENÉ THOM’S CATASTROPHE THEORY</a:t>
            </a:r>
          </a:p>
        </p:txBody>
      </p:sp>
      <p:sp>
        <p:nvSpPr>
          <p:cNvPr id="62467" name="Rectangle 3"/>
          <p:cNvSpPr>
            <a:spLocks noGrp="1" noChangeArrowheads="1"/>
          </p:cNvSpPr>
          <p:nvPr>
            <p:ph idx="1"/>
          </p:nvPr>
        </p:nvSpPr>
        <p:spPr/>
        <p:txBody>
          <a:bodyPr>
            <a:normAutofit/>
          </a:bodyPr>
          <a:lstStyle/>
          <a:p>
            <a:pPr eaLnBrk="1" hangingPunct="1">
              <a:lnSpc>
                <a:spcPct val="80000"/>
              </a:lnSpc>
            </a:pPr>
            <a:r>
              <a:rPr lang="pt-PT" altLang="pt-PT" sz="2400" b="1" dirty="0" err="1" smtClean="0"/>
              <a:t>What</a:t>
            </a:r>
            <a:r>
              <a:rPr lang="pt-PT" altLang="pt-PT" sz="2400" b="1" dirty="0" smtClean="0"/>
              <a:t> </a:t>
            </a:r>
            <a:r>
              <a:rPr lang="pt-PT" altLang="pt-PT" sz="2400" b="1" dirty="0" err="1" smtClean="0"/>
              <a:t>is</a:t>
            </a:r>
            <a:r>
              <a:rPr lang="pt-PT" altLang="pt-PT" sz="2400" b="1" dirty="0" smtClean="0"/>
              <a:t> </a:t>
            </a:r>
            <a:r>
              <a:rPr lang="pt-PT" altLang="pt-PT" sz="2400" b="1" dirty="0" err="1" smtClean="0"/>
              <a:t>the</a:t>
            </a:r>
            <a:r>
              <a:rPr lang="pt-PT" altLang="pt-PT" sz="2400" b="1" dirty="0" smtClean="0"/>
              <a:t> </a:t>
            </a:r>
            <a:r>
              <a:rPr lang="pt-PT" altLang="pt-PT" sz="2400" b="1" dirty="0" err="1" smtClean="0"/>
              <a:t>Catastrophe</a:t>
            </a:r>
            <a:r>
              <a:rPr lang="pt-PT" altLang="pt-PT" sz="2400" b="1" dirty="0" smtClean="0"/>
              <a:t> </a:t>
            </a:r>
            <a:r>
              <a:rPr lang="pt-PT" altLang="pt-PT" sz="2400" b="1" dirty="0" err="1" smtClean="0"/>
              <a:t>Theory</a:t>
            </a:r>
            <a:r>
              <a:rPr lang="pt-PT" altLang="pt-PT" sz="2400" b="1" dirty="0" smtClean="0"/>
              <a:t>? </a:t>
            </a:r>
            <a:r>
              <a:rPr lang="pt-PT" altLang="pt-PT" sz="2400" b="1" dirty="0" err="1" smtClean="0"/>
              <a:t>Description</a:t>
            </a:r>
            <a:endParaRPr lang="pt-PT" altLang="pt-PT" sz="2400" b="1" dirty="0" smtClean="0"/>
          </a:p>
          <a:p>
            <a:pPr algn="just" eaLnBrk="1" hangingPunct="1">
              <a:lnSpc>
                <a:spcPct val="80000"/>
              </a:lnSpc>
            </a:pPr>
            <a:r>
              <a:rPr lang="pt-PT" altLang="pt-PT" sz="2400" dirty="0" err="1" smtClean="0"/>
              <a:t>Catastrophe</a:t>
            </a:r>
            <a:r>
              <a:rPr lang="pt-PT" altLang="pt-PT" sz="2400" dirty="0" smtClean="0"/>
              <a:t> </a:t>
            </a:r>
            <a:r>
              <a:rPr lang="pt-PT" altLang="pt-PT" sz="2400" dirty="0" err="1" smtClean="0"/>
              <a:t>Theory</a:t>
            </a:r>
            <a:r>
              <a:rPr lang="pt-PT" altLang="pt-PT" sz="2400" dirty="0" smtClean="0"/>
              <a:t> (CT) (René </a:t>
            </a:r>
            <a:r>
              <a:rPr lang="pt-PT" altLang="pt-PT" sz="2400" dirty="0" err="1" smtClean="0"/>
              <a:t>Thom</a:t>
            </a:r>
            <a:r>
              <a:rPr lang="pt-PT" altLang="pt-PT" sz="2400" dirty="0" smtClean="0"/>
              <a:t>) </a:t>
            </a:r>
            <a:r>
              <a:rPr lang="pt-PT" altLang="pt-PT" sz="2400" dirty="0" err="1" smtClean="0"/>
              <a:t>is</a:t>
            </a:r>
            <a:r>
              <a:rPr lang="pt-PT" altLang="pt-PT" sz="2400" dirty="0" smtClean="0"/>
              <a:t> a </a:t>
            </a:r>
            <a:r>
              <a:rPr lang="pt-PT" altLang="pt-PT" sz="2400" dirty="0" err="1" smtClean="0"/>
              <a:t>mathematical</a:t>
            </a:r>
            <a:r>
              <a:rPr lang="pt-PT" altLang="pt-PT" sz="2400" dirty="0" smtClean="0"/>
              <a:t> </a:t>
            </a:r>
            <a:r>
              <a:rPr lang="pt-PT" altLang="pt-PT" sz="2400" dirty="0" err="1" smtClean="0"/>
              <a:t>treatment</a:t>
            </a:r>
            <a:r>
              <a:rPr lang="pt-PT" altLang="pt-PT" sz="2400" dirty="0" smtClean="0"/>
              <a:t> </a:t>
            </a:r>
            <a:r>
              <a:rPr lang="pt-PT" altLang="pt-PT" sz="2400" dirty="0" err="1" smtClean="0"/>
              <a:t>of</a:t>
            </a:r>
            <a:r>
              <a:rPr lang="pt-PT" altLang="pt-PT" sz="2400" dirty="0" smtClean="0"/>
              <a:t> </a:t>
            </a:r>
            <a:r>
              <a:rPr lang="pt-PT" altLang="pt-PT" sz="2400" dirty="0" err="1" smtClean="0"/>
              <a:t>continuous</a:t>
            </a:r>
            <a:r>
              <a:rPr lang="pt-PT" altLang="pt-PT" sz="2400" dirty="0" smtClean="0"/>
              <a:t> </a:t>
            </a:r>
            <a:r>
              <a:rPr lang="pt-PT" altLang="pt-PT" sz="2400" dirty="0" err="1" smtClean="0"/>
              <a:t>action</a:t>
            </a:r>
            <a:r>
              <a:rPr lang="pt-PT" altLang="pt-PT" sz="2400" dirty="0" smtClean="0"/>
              <a:t> </a:t>
            </a:r>
            <a:r>
              <a:rPr lang="pt-PT" altLang="pt-PT" sz="2400" dirty="0" err="1" smtClean="0"/>
              <a:t>producing</a:t>
            </a:r>
            <a:r>
              <a:rPr lang="pt-PT" altLang="pt-PT" sz="2400" dirty="0" smtClean="0"/>
              <a:t> a </a:t>
            </a:r>
            <a:r>
              <a:rPr lang="pt-PT" altLang="pt-PT" sz="2400" dirty="0" err="1" smtClean="0"/>
              <a:t>discontinuous</a:t>
            </a:r>
            <a:r>
              <a:rPr lang="pt-PT" altLang="pt-PT" sz="2400" dirty="0" smtClean="0"/>
              <a:t> </a:t>
            </a:r>
            <a:r>
              <a:rPr lang="pt-PT" altLang="pt-PT" sz="2400" dirty="0" err="1" smtClean="0"/>
              <a:t>result</a:t>
            </a:r>
            <a:r>
              <a:rPr lang="pt-PT" altLang="pt-PT" sz="2400" dirty="0" smtClean="0"/>
              <a:t>. </a:t>
            </a:r>
            <a:r>
              <a:rPr lang="pt-PT" altLang="pt-PT" sz="2400" dirty="0" err="1" smtClean="0"/>
              <a:t>This</a:t>
            </a:r>
            <a:r>
              <a:rPr lang="pt-PT" altLang="pt-PT" sz="2400" dirty="0" smtClean="0"/>
              <a:t> </a:t>
            </a:r>
            <a:r>
              <a:rPr lang="pt-PT" altLang="pt-PT" sz="2400" dirty="0" err="1" smtClean="0"/>
              <a:t>theory</a:t>
            </a:r>
            <a:r>
              <a:rPr lang="pt-PT" altLang="pt-PT" sz="2400" dirty="0" smtClean="0"/>
              <a:t> </a:t>
            </a:r>
            <a:r>
              <a:rPr lang="pt-PT" altLang="pt-PT" sz="2400" dirty="0" err="1" smtClean="0"/>
              <a:t>is</a:t>
            </a:r>
            <a:r>
              <a:rPr lang="pt-PT" altLang="pt-PT" sz="2400" dirty="0" smtClean="0"/>
              <a:t> </a:t>
            </a:r>
            <a:r>
              <a:rPr lang="pt-PT" altLang="pt-PT" sz="2400" dirty="0" err="1" smtClean="0"/>
              <a:t>related</a:t>
            </a:r>
            <a:r>
              <a:rPr lang="pt-PT" altLang="pt-PT" sz="2400" dirty="0" smtClean="0"/>
              <a:t> to </a:t>
            </a:r>
            <a:r>
              <a:rPr lang="pt-PT" altLang="pt-PT" sz="2400" dirty="0" err="1" smtClean="0"/>
              <a:t>Chaos</a:t>
            </a:r>
            <a:r>
              <a:rPr lang="pt-PT" altLang="pt-PT" sz="2400" dirty="0" smtClean="0"/>
              <a:t> </a:t>
            </a:r>
            <a:r>
              <a:rPr lang="pt-PT" altLang="pt-PT" sz="2400" dirty="0" err="1" smtClean="0"/>
              <a:t>Theory</a:t>
            </a:r>
            <a:r>
              <a:rPr lang="pt-PT" altLang="pt-PT" sz="2400" dirty="0" smtClean="0"/>
              <a:t>. </a:t>
            </a:r>
            <a:r>
              <a:rPr lang="pt-PT" altLang="pt-PT" sz="2400" dirty="0" err="1" smtClean="0"/>
              <a:t>Although</a:t>
            </a:r>
            <a:r>
              <a:rPr lang="pt-PT" altLang="pt-PT" sz="2400" dirty="0" smtClean="0"/>
              <a:t> </a:t>
            </a:r>
            <a:r>
              <a:rPr lang="pt-PT" altLang="pt-PT" sz="2400" dirty="0" err="1" smtClean="0"/>
              <a:t>it</a:t>
            </a:r>
            <a:r>
              <a:rPr lang="pt-PT" altLang="pt-PT" sz="2400" dirty="0" smtClean="0"/>
              <a:t> </a:t>
            </a:r>
            <a:r>
              <a:rPr lang="pt-PT" altLang="pt-PT" sz="2400" dirty="0" err="1" smtClean="0"/>
              <a:t>was</a:t>
            </a:r>
            <a:r>
              <a:rPr lang="pt-PT" altLang="pt-PT" sz="2400" dirty="0" smtClean="0"/>
              <a:t> </a:t>
            </a:r>
            <a:r>
              <a:rPr lang="pt-PT" altLang="pt-PT" sz="2400" dirty="0" err="1" smtClean="0"/>
              <a:t>developed</a:t>
            </a:r>
            <a:r>
              <a:rPr lang="pt-PT" altLang="pt-PT" sz="2400" dirty="0" smtClean="0"/>
              <a:t> quite </a:t>
            </a:r>
            <a:r>
              <a:rPr lang="pt-PT" altLang="pt-PT" sz="2400" dirty="0" err="1" smtClean="0"/>
              <a:t>separately</a:t>
            </a:r>
            <a:r>
              <a:rPr lang="pt-PT" altLang="pt-PT" sz="2400" dirty="0" smtClean="0"/>
              <a:t>, </a:t>
            </a:r>
            <a:r>
              <a:rPr lang="pt-PT" altLang="pt-PT" sz="2400" dirty="0" err="1" smtClean="0"/>
              <a:t>it</a:t>
            </a:r>
            <a:r>
              <a:rPr lang="pt-PT" altLang="pt-PT" sz="2400" dirty="0" smtClean="0"/>
              <a:t> </a:t>
            </a:r>
            <a:r>
              <a:rPr lang="pt-PT" altLang="pt-PT" sz="2400" dirty="0" err="1" smtClean="0"/>
              <a:t>is</a:t>
            </a:r>
            <a:r>
              <a:rPr lang="pt-PT" altLang="pt-PT" sz="2400" dirty="0" smtClean="0"/>
              <a:t> </a:t>
            </a:r>
            <a:r>
              <a:rPr lang="pt-PT" altLang="pt-PT" sz="2400" dirty="0" err="1" smtClean="0"/>
              <a:t>now</a:t>
            </a:r>
            <a:r>
              <a:rPr lang="pt-PT" altLang="pt-PT" sz="2400" dirty="0" smtClean="0"/>
              <a:t> </a:t>
            </a:r>
            <a:r>
              <a:rPr lang="pt-PT" altLang="pt-PT" sz="2400" dirty="0" err="1" smtClean="0"/>
              <a:t>seen</a:t>
            </a:r>
            <a:r>
              <a:rPr lang="pt-PT" altLang="pt-PT" sz="2400" dirty="0" smtClean="0"/>
              <a:t> as a </a:t>
            </a:r>
            <a:r>
              <a:rPr lang="pt-PT" altLang="pt-PT" sz="2400" dirty="0" err="1" smtClean="0"/>
              <a:t>part</a:t>
            </a:r>
            <a:r>
              <a:rPr lang="pt-PT" altLang="pt-PT" sz="2400" dirty="0" smtClean="0"/>
              <a:t> </a:t>
            </a:r>
            <a:r>
              <a:rPr lang="pt-PT" altLang="pt-PT" sz="2400" dirty="0" err="1" smtClean="0"/>
              <a:t>of</a:t>
            </a:r>
            <a:r>
              <a:rPr lang="pt-PT" altLang="pt-PT" sz="2400" dirty="0" smtClean="0"/>
              <a:t> </a:t>
            </a:r>
            <a:r>
              <a:rPr lang="pt-PT" altLang="pt-PT" sz="2400" dirty="0" err="1" smtClean="0"/>
              <a:t>Chaos</a:t>
            </a:r>
            <a:r>
              <a:rPr lang="pt-PT" altLang="pt-PT" sz="2400" dirty="0" smtClean="0"/>
              <a:t> </a:t>
            </a:r>
            <a:r>
              <a:rPr lang="pt-PT" altLang="pt-PT" sz="2400" dirty="0" err="1" smtClean="0"/>
              <a:t>Theory</a:t>
            </a:r>
            <a:r>
              <a:rPr lang="pt-PT" altLang="pt-PT" sz="2400" dirty="0" smtClean="0"/>
              <a:t>. </a:t>
            </a:r>
            <a:endParaRPr lang="pt-PT" altLang="ja-JP" sz="2400" dirty="0" smtClean="0">
              <a:ea typeface="ＭＳ Ｐゴシック" panose="020B0600070205080204" pitchFamily="34" charset="-128"/>
            </a:endParaRPr>
          </a:p>
          <a:p>
            <a:pPr algn="just" eaLnBrk="1" hangingPunct="1">
              <a:lnSpc>
                <a:spcPct val="80000"/>
              </a:lnSpc>
              <a:buFontTx/>
              <a:buNone/>
            </a:pP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Although</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of</a:t>
            </a:r>
            <a:r>
              <a:rPr lang="pt-PT" altLang="ja-JP" sz="2400" dirty="0" smtClean="0">
                <a:ea typeface="ＭＳ Ｐゴシック" panose="020B0600070205080204" pitchFamily="34" charset="-128"/>
              </a:rPr>
              <a:t> a </a:t>
            </a:r>
            <a:r>
              <a:rPr lang="pt-PT" altLang="ja-JP" sz="2400" dirty="0" err="1" smtClean="0">
                <a:ea typeface="ＭＳ Ｐゴシック" panose="020B0600070205080204" pitchFamily="34" charset="-128"/>
              </a:rPr>
              <a:t>highly</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mathematical</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nature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the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essence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of</a:t>
            </a:r>
            <a:r>
              <a:rPr lang="pt-PT" altLang="ja-JP" sz="2400" dirty="0" smtClean="0">
                <a:ea typeface="ＭＳ Ｐゴシック" panose="020B0600070205080204" pitchFamily="34" charset="-128"/>
              </a:rPr>
              <a:t> CT </a:t>
            </a:r>
            <a:r>
              <a:rPr lang="pt-PT" altLang="ja-JP" sz="2400" dirty="0" err="1" smtClean="0">
                <a:ea typeface="ＭＳ Ｐゴシック" panose="020B0600070205080204" pitchFamily="34" charset="-128"/>
              </a:rPr>
              <a:t>is</a:t>
            </a:r>
            <a:r>
              <a:rPr lang="pt-PT" altLang="ja-JP" sz="2400" dirty="0" smtClean="0">
                <a:ea typeface="ＭＳ Ｐゴシック" panose="020B0600070205080204" pitchFamily="34" charset="-128"/>
              </a:rPr>
              <a:t>: to </a:t>
            </a:r>
            <a:r>
              <a:rPr lang="pt-PT" altLang="ja-JP" sz="2400" dirty="0" err="1" smtClean="0">
                <a:ea typeface="ＭＳ Ｐゴシック" panose="020B0600070205080204" pitchFamily="34" charset="-128"/>
              </a:rPr>
              <a:t>understand</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change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and</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discontinuity</a:t>
            </a:r>
            <a:r>
              <a:rPr lang="pt-PT" altLang="ja-JP" sz="2400" dirty="0" smtClean="0">
                <a:ea typeface="ＭＳ Ｐゴシック" panose="020B0600070205080204" pitchFamily="34" charset="-128"/>
              </a:rPr>
              <a:t> in </a:t>
            </a:r>
            <a:r>
              <a:rPr lang="pt-PT" altLang="ja-JP" sz="2400" dirty="0" err="1" smtClean="0">
                <a:ea typeface="ＭＳ Ｐゴシック" panose="020B0600070205080204" pitchFamily="34" charset="-128"/>
              </a:rPr>
              <a:t>systems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If</a:t>
            </a:r>
            <a:r>
              <a:rPr lang="pt-PT" altLang="ja-JP" sz="2400" dirty="0" smtClean="0">
                <a:ea typeface="ＭＳ Ｐゴシック" panose="020B0600070205080204" pitchFamily="34" charset="-128"/>
              </a:rPr>
              <a:t> a </a:t>
            </a:r>
            <a:r>
              <a:rPr lang="pt-PT" altLang="ja-JP" sz="2400" dirty="0" err="1" smtClean="0">
                <a:ea typeface="ＭＳ Ｐゴシック" panose="020B0600070205080204" pitchFamily="34" charset="-128"/>
              </a:rPr>
              <a:t>System</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is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at</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rest</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ie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not</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undergoing</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change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then</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it</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will</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tend</a:t>
            </a:r>
            <a:r>
              <a:rPr lang="pt-PT" altLang="ja-JP" sz="2400" dirty="0" smtClean="0">
                <a:ea typeface="ＭＳ Ｐゴシック" panose="020B0600070205080204" pitchFamily="34" charset="-128"/>
              </a:rPr>
              <a:t> to </a:t>
            </a:r>
            <a:r>
              <a:rPr lang="pt-PT" altLang="ja-JP" sz="2400" dirty="0" err="1" smtClean="0">
                <a:ea typeface="ＭＳ Ｐゴシック" panose="020B0600070205080204" pitchFamily="34" charset="-128"/>
              </a:rPr>
              <a:t>occupy</a:t>
            </a:r>
            <a:r>
              <a:rPr lang="pt-PT" altLang="ja-JP" sz="2400" dirty="0" smtClean="0">
                <a:ea typeface="ＭＳ Ｐゴシック" panose="020B0600070205080204" pitchFamily="34" charset="-128"/>
              </a:rPr>
              <a:t> a </a:t>
            </a:r>
            <a:r>
              <a:rPr lang="pt-PT" altLang="ja-JP" sz="2400" dirty="0" err="1" smtClean="0">
                <a:ea typeface="ＭＳ Ｐゴシック" panose="020B0600070205080204" pitchFamily="34" charset="-128"/>
              </a:rPr>
              <a:t>preferred</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stable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state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or</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at</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least</a:t>
            </a:r>
            <a:r>
              <a:rPr lang="pt-PT" altLang="ja-JP" sz="2400" dirty="0" smtClean="0">
                <a:ea typeface="ＭＳ Ｐゴシック" panose="020B0600070205080204" pitchFamily="34" charset="-128"/>
              </a:rPr>
              <a:t> a </a:t>
            </a:r>
            <a:r>
              <a:rPr lang="pt-PT" altLang="ja-JP" sz="2400" dirty="0" err="1" smtClean="0">
                <a:ea typeface="ＭＳ Ｐゴシック" panose="020B0600070205080204" pitchFamily="34" charset="-128"/>
              </a:rPr>
              <a:t>defined</a:t>
            </a:r>
            <a:r>
              <a:rPr lang="pt-PT" altLang="ja-JP" sz="2400" dirty="0" smtClean="0">
                <a:ea typeface="ＭＳ Ｐゴシック" panose="020B0600070205080204" pitchFamily="34" charset="-128"/>
              </a:rPr>
              <a:t> range </a:t>
            </a:r>
            <a:r>
              <a:rPr lang="pt-PT" altLang="ja-JP" sz="2400" dirty="0" err="1" smtClean="0">
                <a:ea typeface="ＭＳ Ｐゴシック" panose="020B0600070205080204" pitchFamily="34" charset="-128"/>
              </a:rPr>
              <a:t>of</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states</a:t>
            </a:r>
            <a:r>
              <a:rPr lang="pt-PT" altLang="ja-JP" sz="2400" dirty="0" smtClean="0">
                <a:ea typeface="ＭＳ Ｐゴシック" panose="020B0600070205080204" pitchFamily="34" charset="-128"/>
              </a:rPr>
              <a:t> (</a:t>
            </a:r>
            <a:r>
              <a:rPr lang="pt-PT" altLang="ja-JP" sz="2400" b="1" dirty="0" err="1" smtClean="0">
                <a:ea typeface="ＭＳ Ｐゴシック" panose="020B0600070205080204" pitchFamily="34" charset="-128"/>
              </a:rPr>
              <a:t>Outcome</a:t>
            </a:r>
            <a:r>
              <a:rPr lang="pt-PT" altLang="ja-JP" sz="2400" b="1" dirty="0" smtClean="0">
                <a:ea typeface="ＭＳ Ｐゴシック" panose="020B0600070205080204" pitchFamily="34" charset="-128"/>
              </a:rPr>
              <a:t> </a:t>
            </a:r>
            <a:r>
              <a:rPr lang="pt-PT" altLang="ja-JP" sz="2400" b="1" dirty="0" err="1" smtClean="0">
                <a:ea typeface="ＭＳ Ｐゴシック" panose="020B0600070205080204" pitchFamily="34" charset="-128"/>
              </a:rPr>
              <a:t>Basin</a:t>
            </a:r>
            <a:r>
              <a:rPr lang="pt-PT" altLang="ja-JP" sz="2400" dirty="0" smtClean="0">
                <a:ea typeface="ＭＳ Ｐゴシック" panose="020B0600070205080204" pitchFamily="34" charset="-128"/>
              </a:rPr>
              <a:t>). </a:t>
            </a:r>
            <a:endParaRPr lang="pt-PT" altLang="pt-PT" sz="2400" dirty="0" smtClean="0"/>
          </a:p>
        </p:txBody>
      </p:sp>
    </p:spTree>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eaLnBrk="1" hangingPunct="1">
              <a:defRPr/>
            </a:pPr>
            <a:r>
              <a:rPr lang="pt-PT" sz="5400" b="1" dirty="0" smtClean="0"/>
              <a:t>RENÉ THOM’S CATASTROPHE THEORY</a:t>
            </a:r>
          </a:p>
        </p:txBody>
      </p:sp>
      <p:sp>
        <p:nvSpPr>
          <p:cNvPr id="63491" name="Content Placeholder 2"/>
          <p:cNvSpPr>
            <a:spLocks noGrp="1"/>
          </p:cNvSpPr>
          <p:nvPr>
            <p:ph idx="1"/>
          </p:nvPr>
        </p:nvSpPr>
        <p:spPr/>
        <p:txBody>
          <a:bodyPr/>
          <a:lstStyle/>
          <a:p>
            <a:pPr algn="just" eaLnBrk="1" hangingPunct="1"/>
            <a:r>
              <a:rPr lang="en-US" altLang="pt-PT" sz="2800" dirty="0" smtClean="0"/>
              <a:t>If a System is subjected to change forces, then the System will initially try to react in such a way that it absorbs the stresses. Furthermore, if it is given the chance, the system will attempt to re-gain its preferred stable state. If, however, the change forces are so strong that they can't be absorbed, then a Catastrophic Change may occur and a new preferred stable state or range of states is established. There is no continuous way back to the 'old' stable state. </a:t>
            </a:r>
          </a:p>
          <a:p>
            <a:pPr eaLnBrk="1" hangingPunct="1"/>
            <a:endParaRPr lang="pt-PT" altLang="pt-PT" dirty="0" smtClean="0"/>
          </a:p>
        </p:txBody>
      </p:sp>
    </p:spTree>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noAutofit/>
          </a:bodyPr>
          <a:lstStyle/>
          <a:p>
            <a:pPr algn="ctr" eaLnBrk="1" hangingPunct="1">
              <a:defRPr/>
            </a:pPr>
            <a:r>
              <a:rPr lang="pt-PT" sz="5400" b="1" dirty="0" smtClean="0"/>
              <a:t>RENÉ THOM’S CATASTROPHE THEORY</a:t>
            </a:r>
          </a:p>
        </p:txBody>
      </p:sp>
      <p:sp>
        <p:nvSpPr>
          <p:cNvPr id="64515" name="Rectangle 3"/>
          <p:cNvSpPr>
            <a:spLocks noGrp="1" noChangeArrowheads="1"/>
          </p:cNvSpPr>
          <p:nvPr>
            <p:ph idx="1"/>
          </p:nvPr>
        </p:nvSpPr>
        <p:spPr/>
        <p:txBody>
          <a:bodyPr>
            <a:normAutofit fontScale="92500" lnSpcReduction="20000"/>
          </a:bodyPr>
          <a:lstStyle/>
          <a:p>
            <a:pPr eaLnBrk="1" hangingPunct="1">
              <a:lnSpc>
                <a:spcPct val="80000"/>
              </a:lnSpc>
            </a:pPr>
            <a:endParaRPr lang="pt-PT" altLang="pt-PT" sz="2000" dirty="0" smtClean="0"/>
          </a:p>
          <a:p>
            <a:pPr algn="just" eaLnBrk="1" hangingPunct="1">
              <a:lnSpc>
                <a:spcPct val="80000"/>
              </a:lnSpc>
            </a:pPr>
            <a:r>
              <a:rPr lang="pt-PT" altLang="pt-PT" sz="2600" dirty="0" err="1" smtClean="0"/>
              <a:t>An</a:t>
            </a:r>
            <a:r>
              <a:rPr lang="pt-PT" altLang="pt-PT" sz="2600" dirty="0" smtClean="0"/>
              <a:t> </a:t>
            </a:r>
            <a:r>
              <a:rPr lang="pt-PT" altLang="pt-PT" sz="2600" dirty="0" err="1" smtClean="0"/>
              <a:t>analogy</a:t>
            </a:r>
            <a:r>
              <a:rPr lang="pt-PT" altLang="pt-PT" sz="2600" dirty="0" smtClean="0"/>
              <a:t> </a:t>
            </a:r>
            <a:r>
              <a:rPr lang="pt-PT" altLang="pt-PT" sz="2600" dirty="0" err="1" smtClean="0"/>
              <a:t>demonstrates</a:t>
            </a:r>
            <a:r>
              <a:rPr lang="pt-PT" altLang="pt-PT" sz="2600" dirty="0" smtClean="0"/>
              <a:t> </a:t>
            </a:r>
            <a:r>
              <a:rPr lang="pt-PT" altLang="pt-PT" sz="2600" dirty="0" err="1" smtClean="0"/>
              <a:t>the</a:t>
            </a:r>
            <a:r>
              <a:rPr lang="pt-PT" altLang="pt-PT" sz="2600" dirty="0" smtClean="0"/>
              <a:t> </a:t>
            </a:r>
            <a:r>
              <a:rPr lang="pt-PT" altLang="pt-PT" sz="2600" dirty="0" err="1" smtClean="0"/>
              <a:t>principle</a:t>
            </a:r>
            <a:r>
              <a:rPr lang="pt-PT" altLang="pt-PT" sz="2600" dirty="0" smtClean="0"/>
              <a:t>. Imagine </a:t>
            </a:r>
            <a:r>
              <a:rPr lang="pt-PT" altLang="pt-PT" sz="2600" dirty="0" err="1" smtClean="0"/>
              <a:t>that</a:t>
            </a:r>
            <a:r>
              <a:rPr lang="pt-PT" altLang="pt-PT" sz="2600" dirty="0" smtClean="0"/>
              <a:t> a </a:t>
            </a:r>
            <a:r>
              <a:rPr lang="pt-PT" altLang="pt-PT" sz="2600" dirty="0" err="1" smtClean="0"/>
              <a:t>bottle</a:t>
            </a:r>
            <a:r>
              <a:rPr lang="pt-PT" altLang="pt-PT" sz="2600" dirty="0" smtClean="0"/>
              <a:t> </a:t>
            </a:r>
            <a:r>
              <a:rPr lang="pt-PT" altLang="pt-PT" sz="2600" dirty="0" err="1" smtClean="0"/>
              <a:t>is</a:t>
            </a:r>
            <a:r>
              <a:rPr lang="pt-PT" altLang="pt-PT" sz="2600" dirty="0" smtClean="0"/>
              <a:t> </a:t>
            </a:r>
            <a:r>
              <a:rPr lang="pt-PT" altLang="pt-PT" sz="2600" dirty="0" err="1" smtClean="0"/>
              <a:t>placed</a:t>
            </a:r>
            <a:r>
              <a:rPr lang="pt-PT" altLang="pt-PT" sz="2600" dirty="0" smtClean="0"/>
              <a:t> </a:t>
            </a:r>
            <a:r>
              <a:rPr lang="pt-PT" altLang="pt-PT" sz="2600" dirty="0" err="1" smtClean="0"/>
              <a:t>on</a:t>
            </a:r>
            <a:r>
              <a:rPr lang="pt-PT" altLang="pt-PT" sz="2600" dirty="0" smtClean="0"/>
              <a:t> a </a:t>
            </a:r>
            <a:r>
              <a:rPr lang="pt-PT" altLang="pt-PT" sz="2600" dirty="0" err="1" smtClean="0"/>
              <a:t>desk</a:t>
            </a:r>
            <a:r>
              <a:rPr lang="pt-PT" altLang="pt-PT" sz="2600" dirty="0" smtClean="0"/>
              <a:t>. </a:t>
            </a:r>
            <a:r>
              <a:rPr lang="pt-PT" altLang="pt-PT" sz="2600" dirty="0" err="1" smtClean="0"/>
              <a:t>It</a:t>
            </a:r>
            <a:r>
              <a:rPr lang="pt-PT" altLang="pt-PT" sz="2600" dirty="0" smtClean="0"/>
              <a:t> </a:t>
            </a:r>
            <a:r>
              <a:rPr lang="pt-PT" altLang="pt-PT" sz="2600" dirty="0" err="1" smtClean="0"/>
              <a:t>is</a:t>
            </a:r>
            <a:r>
              <a:rPr lang="pt-PT" altLang="pt-PT" sz="2600" dirty="0" smtClean="0"/>
              <a:t> in a </a:t>
            </a:r>
            <a:r>
              <a:rPr lang="pt-PT" altLang="pt-PT" sz="2600" dirty="0" err="1" smtClean="0"/>
              <a:t>stable</a:t>
            </a:r>
            <a:r>
              <a:rPr lang="pt-PT" altLang="pt-PT" sz="2600" dirty="0" smtClean="0"/>
              <a:t> </a:t>
            </a:r>
            <a:r>
              <a:rPr lang="pt-PT" altLang="pt-PT" sz="2600" dirty="0" err="1" smtClean="0"/>
              <a:t>state</a:t>
            </a:r>
            <a:r>
              <a:rPr lang="pt-PT" altLang="pt-PT" sz="2600" dirty="0" smtClean="0"/>
              <a:t>, </a:t>
            </a:r>
            <a:r>
              <a:rPr lang="pt-PT" altLang="pt-PT" sz="2600" dirty="0" err="1" smtClean="0"/>
              <a:t>not</a:t>
            </a:r>
            <a:r>
              <a:rPr lang="pt-PT" altLang="pt-PT" sz="2600" dirty="0" smtClean="0"/>
              <a:t> </a:t>
            </a:r>
            <a:r>
              <a:rPr lang="pt-PT" altLang="pt-PT" sz="2600" dirty="0" err="1" smtClean="0"/>
              <a:t>changing</a:t>
            </a:r>
            <a:r>
              <a:rPr lang="pt-PT" altLang="pt-PT" sz="2600" dirty="0" smtClean="0"/>
              <a:t>, </a:t>
            </a:r>
            <a:r>
              <a:rPr lang="pt-PT" altLang="pt-PT" sz="2600" dirty="0" err="1" smtClean="0"/>
              <a:t>what</a:t>
            </a:r>
            <a:r>
              <a:rPr lang="pt-PT" altLang="pt-PT" sz="2600" dirty="0" smtClean="0"/>
              <a:t> </a:t>
            </a:r>
            <a:r>
              <a:rPr lang="pt-PT" altLang="pt-PT" sz="2600" dirty="0" err="1" smtClean="0"/>
              <a:t>is</a:t>
            </a:r>
            <a:r>
              <a:rPr lang="pt-PT" altLang="pt-PT" sz="2600" dirty="0" smtClean="0"/>
              <a:t> </a:t>
            </a:r>
            <a:r>
              <a:rPr lang="pt-PT" altLang="pt-PT" sz="2600" dirty="0" err="1" smtClean="0"/>
              <a:t>called</a:t>
            </a:r>
            <a:r>
              <a:rPr lang="pt-PT" altLang="pt-PT" sz="2600" dirty="0" smtClean="0"/>
              <a:t> </a:t>
            </a:r>
            <a:r>
              <a:rPr lang="pt-PT" altLang="pt-PT" sz="2600" dirty="0" err="1" smtClean="0"/>
              <a:t>Stable</a:t>
            </a:r>
            <a:r>
              <a:rPr lang="pt-PT" altLang="pt-PT" sz="2600" dirty="0" smtClean="0"/>
              <a:t> </a:t>
            </a:r>
            <a:r>
              <a:rPr lang="pt-PT" altLang="pt-PT" sz="2600" dirty="0" err="1" smtClean="0"/>
              <a:t>Equilibrium</a:t>
            </a:r>
            <a:r>
              <a:rPr lang="pt-PT" altLang="pt-PT" sz="2600" dirty="0" smtClean="0"/>
              <a:t>. </a:t>
            </a:r>
            <a:r>
              <a:rPr lang="pt-PT" altLang="pt-PT" sz="2600" dirty="0" err="1" smtClean="0"/>
              <a:t>Now</a:t>
            </a:r>
            <a:r>
              <a:rPr lang="pt-PT" altLang="pt-PT" sz="2600" dirty="0" smtClean="0"/>
              <a:t> imagine </a:t>
            </a:r>
            <a:r>
              <a:rPr lang="pt-PT" altLang="pt-PT" sz="2600" dirty="0" err="1" smtClean="0"/>
              <a:t>pushing</a:t>
            </a:r>
            <a:r>
              <a:rPr lang="pt-PT" altLang="pt-PT" sz="2600" dirty="0" smtClean="0"/>
              <a:t> </a:t>
            </a:r>
            <a:r>
              <a:rPr lang="pt-PT" altLang="pt-PT" sz="2600" dirty="0" err="1" smtClean="0"/>
              <a:t>the</a:t>
            </a:r>
            <a:r>
              <a:rPr lang="pt-PT" altLang="pt-PT" sz="2600" dirty="0" smtClean="0"/>
              <a:t> </a:t>
            </a:r>
            <a:r>
              <a:rPr lang="pt-PT" altLang="pt-PT" sz="2600" dirty="0" err="1" smtClean="0"/>
              <a:t>neck</a:t>
            </a:r>
            <a:r>
              <a:rPr lang="pt-PT" altLang="pt-PT" sz="2600" dirty="0" smtClean="0"/>
              <a:t> </a:t>
            </a:r>
            <a:r>
              <a:rPr lang="pt-PT" altLang="pt-PT" sz="2600" dirty="0" err="1" smtClean="0"/>
              <a:t>of</a:t>
            </a:r>
            <a:r>
              <a:rPr lang="pt-PT" altLang="pt-PT" sz="2600" dirty="0" smtClean="0"/>
              <a:t> </a:t>
            </a:r>
            <a:r>
              <a:rPr lang="pt-PT" altLang="pt-PT" sz="2600" dirty="0" err="1" smtClean="0"/>
              <a:t>the</a:t>
            </a:r>
            <a:r>
              <a:rPr lang="pt-PT" altLang="pt-PT" sz="2600" dirty="0" smtClean="0"/>
              <a:t> </a:t>
            </a:r>
            <a:r>
              <a:rPr lang="pt-PT" altLang="pt-PT" sz="2600" dirty="0" err="1" smtClean="0"/>
              <a:t>bottle</a:t>
            </a:r>
            <a:r>
              <a:rPr lang="pt-PT" altLang="pt-PT" sz="2600" dirty="0" smtClean="0"/>
              <a:t> </a:t>
            </a:r>
            <a:r>
              <a:rPr lang="pt-PT" altLang="pt-PT" sz="2600" dirty="0" err="1" smtClean="0"/>
              <a:t>away</a:t>
            </a:r>
            <a:r>
              <a:rPr lang="pt-PT" altLang="pt-PT" sz="2600" dirty="0" smtClean="0"/>
              <a:t> </a:t>
            </a:r>
            <a:r>
              <a:rPr lang="pt-PT" altLang="pt-PT" sz="2600" dirty="0" err="1" smtClean="0"/>
              <a:t>from</a:t>
            </a:r>
            <a:r>
              <a:rPr lang="pt-PT" altLang="pt-PT" sz="2600" dirty="0" smtClean="0"/>
              <a:t> </a:t>
            </a:r>
            <a:r>
              <a:rPr lang="pt-PT" altLang="pt-PT" sz="2600" dirty="0" err="1" smtClean="0"/>
              <a:t>you</a:t>
            </a:r>
            <a:r>
              <a:rPr lang="pt-PT" altLang="pt-PT" sz="2600" dirty="0" smtClean="0"/>
              <a:t> </a:t>
            </a:r>
            <a:r>
              <a:rPr lang="pt-PT" altLang="pt-PT" sz="2600" dirty="0" err="1" smtClean="0"/>
              <a:t>slowly</a:t>
            </a:r>
            <a:r>
              <a:rPr lang="pt-PT" altLang="pt-PT" sz="2600" dirty="0" smtClean="0"/>
              <a:t> </a:t>
            </a:r>
            <a:r>
              <a:rPr lang="pt-PT" altLang="pt-PT" sz="2600" dirty="0" err="1" smtClean="0"/>
              <a:t>with</a:t>
            </a:r>
            <a:r>
              <a:rPr lang="pt-PT" altLang="pt-PT" sz="2600" dirty="0" smtClean="0"/>
              <a:t> </a:t>
            </a:r>
            <a:r>
              <a:rPr lang="pt-PT" altLang="pt-PT" sz="2600" dirty="0" err="1" smtClean="0"/>
              <a:t>your</a:t>
            </a:r>
            <a:r>
              <a:rPr lang="pt-PT" altLang="pt-PT" sz="2600" dirty="0" smtClean="0"/>
              <a:t> </a:t>
            </a:r>
            <a:r>
              <a:rPr lang="pt-PT" altLang="pt-PT" sz="2600" dirty="0" err="1" smtClean="0"/>
              <a:t>finger</a:t>
            </a:r>
            <a:r>
              <a:rPr lang="pt-PT" altLang="pt-PT" sz="2600" dirty="0" smtClean="0"/>
              <a:t>, </a:t>
            </a:r>
            <a:r>
              <a:rPr lang="pt-PT" altLang="pt-PT" sz="2600" dirty="0" err="1" smtClean="0"/>
              <a:t>not</a:t>
            </a:r>
            <a:r>
              <a:rPr lang="pt-PT" altLang="pt-PT" sz="2600" dirty="0" smtClean="0"/>
              <a:t> too </a:t>
            </a:r>
            <a:r>
              <a:rPr lang="pt-PT" altLang="pt-PT" sz="2600" dirty="0" err="1" smtClean="0"/>
              <a:t>far</a:t>
            </a:r>
            <a:r>
              <a:rPr lang="pt-PT" altLang="pt-PT" sz="2600" dirty="0" smtClean="0"/>
              <a:t>. </a:t>
            </a:r>
            <a:r>
              <a:rPr lang="pt-PT" altLang="pt-PT" sz="2600" dirty="0" err="1" smtClean="0"/>
              <a:t>It</a:t>
            </a:r>
            <a:r>
              <a:rPr lang="pt-PT" altLang="pt-PT" sz="2600" dirty="0" smtClean="0"/>
              <a:t> </a:t>
            </a:r>
            <a:r>
              <a:rPr lang="pt-PT" altLang="pt-PT" sz="2600" dirty="0" err="1" smtClean="0"/>
              <a:t>is</a:t>
            </a:r>
            <a:r>
              <a:rPr lang="pt-PT" altLang="pt-PT" sz="2600" dirty="0" smtClean="0"/>
              <a:t> </a:t>
            </a:r>
            <a:r>
              <a:rPr lang="pt-PT" altLang="pt-PT" sz="2600" dirty="0" err="1" smtClean="0"/>
              <a:t>now</a:t>
            </a:r>
            <a:r>
              <a:rPr lang="pt-PT" altLang="pt-PT" sz="2600" dirty="0" smtClean="0"/>
              <a:t> </a:t>
            </a:r>
            <a:r>
              <a:rPr lang="pt-PT" altLang="pt-PT" sz="2600" dirty="0" err="1" smtClean="0"/>
              <a:t>undergoing</a:t>
            </a:r>
            <a:r>
              <a:rPr lang="pt-PT" altLang="pt-PT" sz="2600" dirty="0" smtClean="0"/>
              <a:t> </a:t>
            </a:r>
            <a:r>
              <a:rPr lang="pt-PT" altLang="pt-PT" sz="2600" dirty="0" err="1" smtClean="0"/>
              <a:t>change</a:t>
            </a:r>
            <a:r>
              <a:rPr lang="pt-PT" altLang="pt-PT" sz="2600" dirty="0" smtClean="0"/>
              <a:t> </a:t>
            </a:r>
            <a:r>
              <a:rPr lang="pt-PT" altLang="pt-PT" sz="2600" dirty="0" err="1" smtClean="0"/>
              <a:t>but</a:t>
            </a:r>
            <a:r>
              <a:rPr lang="pt-PT" altLang="pt-PT" sz="2600" dirty="0" smtClean="0"/>
              <a:t> </a:t>
            </a:r>
            <a:r>
              <a:rPr lang="pt-PT" altLang="pt-PT" sz="2600" dirty="0" err="1" smtClean="0"/>
              <a:t>the</a:t>
            </a:r>
            <a:r>
              <a:rPr lang="pt-PT" altLang="pt-PT" sz="2600" dirty="0" smtClean="0"/>
              <a:t> </a:t>
            </a:r>
            <a:r>
              <a:rPr lang="pt-PT" altLang="pt-PT" sz="2600" dirty="0" err="1" smtClean="0"/>
              <a:t>bottle</a:t>
            </a:r>
            <a:r>
              <a:rPr lang="pt-PT" altLang="pt-PT" sz="2600" dirty="0" smtClean="0"/>
              <a:t> </a:t>
            </a:r>
            <a:r>
              <a:rPr lang="pt-PT" altLang="pt-PT" sz="2600" dirty="0" err="1" smtClean="0"/>
              <a:t>is</a:t>
            </a:r>
            <a:r>
              <a:rPr lang="pt-PT" altLang="pt-PT" sz="2600" dirty="0" smtClean="0"/>
              <a:t> </a:t>
            </a:r>
            <a:r>
              <a:rPr lang="pt-PT" altLang="pt-PT" sz="2600" dirty="0" err="1" smtClean="0"/>
              <a:t>absorbing</a:t>
            </a:r>
            <a:r>
              <a:rPr lang="pt-PT" altLang="pt-PT" sz="2600" dirty="0" smtClean="0"/>
              <a:t> </a:t>
            </a:r>
            <a:r>
              <a:rPr lang="pt-PT" altLang="pt-PT" sz="2600" dirty="0" err="1" smtClean="0"/>
              <a:t>the</a:t>
            </a:r>
            <a:r>
              <a:rPr lang="pt-PT" altLang="pt-PT" sz="2600" dirty="0" smtClean="0"/>
              <a:t> </a:t>
            </a:r>
            <a:r>
              <a:rPr lang="pt-PT" altLang="pt-PT" sz="2600" dirty="0" err="1" smtClean="0"/>
              <a:t>change</a:t>
            </a:r>
            <a:r>
              <a:rPr lang="pt-PT" altLang="pt-PT" sz="2600" dirty="0" smtClean="0"/>
              <a:t> in a </a:t>
            </a:r>
            <a:r>
              <a:rPr lang="pt-PT" altLang="pt-PT" sz="2600" dirty="0" err="1" smtClean="0"/>
              <a:t>continuous</a:t>
            </a:r>
            <a:r>
              <a:rPr lang="pt-PT" altLang="pt-PT" sz="2600" dirty="0" smtClean="0"/>
              <a:t> </a:t>
            </a:r>
            <a:r>
              <a:rPr lang="pt-PT" altLang="pt-PT" sz="2600" dirty="0" err="1" smtClean="0"/>
              <a:t>manner</a:t>
            </a:r>
            <a:r>
              <a:rPr lang="pt-PT" altLang="pt-PT" sz="2600" dirty="0" smtClean="0"/>
              <a:t>. </a:t>
            </a:r>
            <a:r>
              <a:rPr lang="pt-PT" altLang="pt-PT" sz="2600" dirty="0" err="1" smtClean="0"/>
              <a:t>It</a:t>
            </a:r>
            <a:r>
              <a:rPr lang="pt-PT" altLang="pt-PT" sz="2600" dirty="0" smtClean="0"/>
              <a:t> </a:t>
            </a:r>
            <a:r>
              <a:rPr lang="pt-PT" altLang="pt-PT" sz="2600" dirty="0" err="1" smtClean="0"/>
              <a:t>is</a:t>
            </a:r>
            <a:r>
              <a:rPr lang="pt-PT" altLang="pt-PT" sz="2600" dirty="0" smtClean="0"/>
              <a:t> in </a:t>
            </a:r>
            <a:r>
              <a:rPr lang="pt-PT" altLang="pt-PT" sz="2600" dirty="0" err="1" smtClean="0"/>
              <a:t>Unstable</a:t>
            </a:r>
            <a:r>
              <a:rPr lang="pt-PT" altLang="pt-PT" sz="2600" dirty="0" smtClean="0"/>
              <a:t> </a:t>
            </a:r>
            <a:r>
              <a:rPr lang="pt-PT" altLang="pt-PT" sz="2600" dirty="0" err="1" smtClean="0"/>
              <a:t>Equilibrium</a:t>
            </a:r>
            <a:r>
              <a:rPr lang="pt-PT" altLang="pt-PT" sz="2600" dirty="0" smtClean="0"/>
              <a:t>; </a:t>
            </a:r>
            <a:r>
              <a:rPr lang="pt-PT" altLang="pt-PT" sz="2600" dirty="0" err="1" smtClean="0"/>
              <a:t>if</a:t>
            </a:r>
            <a:r>
              <a:rPr lang="pt-PT" altLang="pt-PT" sz="2600" dirty="0" smtClean="0"/>
              <a:t> </a:t>
            </a:r>
            <a:r>
              <a:rPr lang="pt-PT" altLang="pt-PT" sz="2600" dirty="0" err="1" smtClean="0"/>
              <a:t>you</a:t>
            </a:r>
            <a:r>
              <a:rPr lang="pt-PT" altLang="pt-PT" sz="2600" dirty="0" smtClean="0"/>
              <a:t> </a:t>
            </a:r>
            <a:r>
              <a:rPr lang="pt-PT" altLang="pt-PT" sz="2600" dirty="0" err="1" smtClean="0"/>
              <a:t>release</a:t>
            </a:r>
            <a:r>
              <a:rPr lang="pt-PT" altLang="pt-PT" sz="2600" dirty="0" smtClean="0"/>
              <a:t> </a:t>
            </a:r>
            <a:r>
              <a:rPr lang="pt-PT" altLang="pt-PT" sz="2600" dirty="0" err="1" smtClean="0"/>
              <a:t>your</a:t>
            </a:r>
            <a:r>
              <a:rPr lang="pt-PT" altLang="pt-PT" sz="2600" dirty="0" smtClean="0"/>
              <a:t> </a:t>
            </a:r>
            <a:r>
              <a:rPr lang="pt-PT" altLang="pt-PT" sz="2600" dirty="0" err="1" smtClean="0"/>
              <a:t>pressure</a:t>
            </a:r>
            <a:r>
              <a:rPr lang="pt-PT" altLang="pt-PT" sz="2600" dirty="0" smtClean="0"/>
              <a:t>, </a:t>
            </a:r>
            <a:r>
              <a:rPr lang="pt-PT" altLang="pt-PT" sz="2600" dirty="0" err="1" smtClean="0"/>
              <a:t>the</a:t>
            </a:r>
            <a:r>
              <a:rPr lang="pt-PT" altLang="pt-PT" sz="2600" dirty="0" smtClean="0"/>
              <a:t> </a:t>
            </a:r>
            <a:r>
              <a:rPr lang="pt-PT" altLang="pt-PT" sz="2600" dirty="0" err="1" smtClean="0"/>
              <a:t>bottle</a:t>
            </a:r>
            <a:r>
              <a:rPr lang="pt-PT" altLang="pt-PT" sz="2600" dirty="0" smtClean="0"/>
              <a:t> </a:t>
            </a:r>
            <a:r>
              <a:rPr lang="pt-PT" altLang="pt-PT" sz="2600" dirty="0" err="1" smtClean="0"/>
              <a:t>will</a:t>
            </a:r>
            <a:r>
              <a:rPr lang="pt-PT" altLang="pt-PT" sz="2600" dirty="0" smtClean="0"/>
              <a:t> </a:t>
            </a:r>
            <a:r>
              <a:rPr lang="pt-PT" altLang="pt-PT" sz="2600" dirty="0" err="1" smtClean="0"/>
              <a:t>revert</a:t>
            </a:r>
            <a:r>
              <a:rPr lang="pt-PT" altLang="pt-PT" sz="2600" dirty="0" smtClean="0"/>
              <a:t> </a:t>
            </a:r>
            <a:r>
              <a:rPr lang="pt-PT" altLang="pt-PT" sz="2600" dirty="0" err="1" smtClean="0"/>
              <a:t>towards</a:t>
            </a:r>
            <a:r>
              <a:rPr lang="pt-PT" altLang="pt-PT" sz="2600" dirty="0" smtClean="0"/>
              <a:t> </a:t>
            </a:r>
            <a:r>
              <a:rPr lang="pt-PT" altLang="pt-PT" sz="2600" dirty="0" err="1" smtClean="0"/>
              <a:t>its</a:t>
            </a:r>
            <a:r>
              <a:rPr lang="pt-PT" altLang="pt-PT" sz="2600" dirty="0" smtClean="0"/>
              <a:t> </a:t>
            </a:r>
            <a:r>
              <a:rPr lang="pt-PT" altLang="pt-PT" sz="2600" dirty="0" err="1" smtClean="0"/>
              <a:t>stable</a:t>
            </a:r>
            <a:r>
              <a:rPr lang="pt-PT" altLang="pt-PT" sz="2600" dirty="0" smtClean="0"/>
              <a:t> </a:t>
            </a:r>
            <a:r>
              <a:rPr lang="pt-PT" altLang="pt-PT" sz="2600" dirty="0" err="1" smtClean="0"/>
              <a:t>and</a:t>
            </a:r>
            <a:r>
              <a:rPr lang="pt-PT" altLang="pt-PT" sz="2600" dirty="0" smtClean="0"/>
              <a:t> </a:t>
            </a:r>
            <a:r>
              <a:rPr lang="pt-PT" altLang="pt-PT" sz="2600" dirty="0" err="1" smtClean="0"/>
              <a:t>preferred</a:t>
            </a:r>
            <a:r>
              <a:rPr lang="pt-PT" altLang="pt-PT" sz="2600" dirty="0" smtClean="0"/>
              <a:t> </a:t>
            </a:r>
            <a:r>
              <a:rPr lang="pt-PT" altLang="pt-PT" sz="2600" dirty="0" err="1" smtClean="0"/>
              <a:t>position</a:t>
            </a:r>
            <a:r>
              <a:rPr lang="pt-PT" altLang="pt-PT" sz="2600" dirty="0" smtClean="0"/>
              <a:t>. </a:t>
            </a:r>
            <a:r>
              <a:rPr lang="pt-PT" altLang="pt-PT" sz="2600" dirty="0" err="1" smtClean="0"/>
              <a:t>However</a:t>
            </a:r>
            <a:r>
              <a:rPr lang="pt-PT" altLang="pt-PT" sz="2600" dirty="0" smtClean="0"/>
              <a:t> </a:t>
            </a:r>
            <a:r>
              <a:rPr lang="pt-PT" altLang="pt-PT" sz="2600" dirty="0" err="1" smtClean="0"/>
              <a:t>if</a:t>
            </a:r>
            <a:r>
              <a:rPr lang="pt-PT" altLang="pt-PT" sz="2600" dirty="0" smtClean="0"/>
              <a:t> </a:t>
            </a:r>
            <a:r>
              <a:rPr lang="pt-PT" altLang="pt-PT" sz="2600" dirty="0" err="1" smtClean="0"/>
              <a:t>you</a:t>
            </a:r>
            <a:r>
              <a:rPr lang="pt-PT" altLang="pt-PT" sz="2600" dirty="0" smtClean="0"/>
              <a:t> continue to </a:t>
            </a:r>
            <a:r>
              <a:rPr lang="pt-PT" altLang="pt-PT" sz="2600" dirty="0" err="1" smtClean="0"/>
              <a:t>push</a:t>
            </a:r>
            <a:r>
              <a:rPr lang="pt-PT" altLang="pt-PT" sz="2600" dirty="0" smtClean="0"/>
              <a:t> </a:t>
            </a:r>
            <a:r>
              <a:rPr lang="pt-PT" altLang="pt-PT" sz="2600" dirty="0" err="1" smtClean="0"/>
              <a:t>the</a:t>
            </a:r>
            <a:r>
              <a:rPr lang="pt-PT" altLang="pt-PT" sz="2600" dirty="0" smtClean="0"/>
              <a:t> </a:t>
            </a:r>
            <a:r>
              <a:rPr lang="pt-PT" altLang="pt-PT" sz="2600" dirty="0" err="1" smtClean="0"/>
              <a:t>neck</a:t>
            </a:r>
            <a:r>
              <a:rPr lang="pt-PT" altLang="pt-PT" sz="2600" dirty="0" smtClean="0"/>
              <a:t> </a:t>
            </a:r>
            <a:r>
              <a:rPr lang="pt-PT" altLang="pt-PT" sz="2600" dirty="0" err="1" smtClean="0"/>
              <a:t>of</a:t>
            </a:r>
            <a:r>
              <a:rPr lang="pt-PT" altLang="pt-PT" sz="2600" dirty="0" smtClean="0"/>
              <a:t> </a:t>
            </a:r>
            <a:r>
              <a:rPr lang="pt-PT" altLang="pt-PT" sz="2600" dirty="0" err="1" smtClean="0"/>
              <a:t>the</a:t>
            </a:r>
            <a:r>
              <a:rPr lang="pt-PT" altLang="pt-PT" sz="2600" dirty="0" smtClean="0"/>
              <a:t> </a:t>
            </a:r>
            <a:r>
              <a:rPr lang="pt-PT" altLang="pt-PT" sz="2600" dirty="0" err="1" smtClean="0"/>
              <a:t>bottle</a:t>
            </a:r>
            <a:r>
              <a:rPr lang="pt-PT" altLang="pt-PT" sz="2600" dirty="0" smtClean="0"/>
              <a:t>, </a:t>
            </a:r>
            <a:r>
              <a:rPr lang="pt-PT" altLang="pt-PT" sz="2600" dirty="0" err="1" smtClean="0"/>
              <a:t>at</a:t>
            </a:r>
            <a:r>
              <a:rPr lang="pt-PT" altLang="pt-PT" sz="2600" dirty="0" smtClean="0"/>
              <a:t> some </a:t>
            </a:r>
            <a:r>
              <a:rPr lang="pt-PT" altLang="pt-PT" sz="2600" dirty="0" err="1" smtClean="0"/>
              <a:t>point</a:t>
            </a:r>
            <a:r>
              <a:rPr lang="pt-PT" altLang="pt-PT" sz="2600" dirty="0" smtClean="0"/>
              <a:t> </a:t>
            </a:r>
            <a:r>
              <a:rPr lang="pt-PT" altLang="pt-PT" sz="2600" dirty="0" err="1" smtClean="0"/>
              <a:t>it</a:t>
            </a:r>
            <a:r>
              <a:rPr lang="pt-PT" altLang="pt-PT" sz="2600" dirty="0" smtClean="0"/>
              <a:t> </a:t>
            </a:r>
            <a:r>
              <a:rPr lang="pt-PT" altLang="pt-PT" sz="2600" dirty="0" err="1" smtClean="0"/>
              <a:t>will</a:t>
            </a:r>
            <a:r>
              <a:rPr lang="pt-PT" altLang="pt-PT" sz="2600" dirty="0" smtClean="0"/>
              <a:t> </a:t>
            </a:r>
            <a:r>
              <a:rPr lang="pt-PT" altLang="pt-PT" sz="2600" dirty="0" err="1" smtClean="0"/>
              <a:t>fall</a:t>
            </a:r>
            <a:r>
              <a:rPr lang="pt-PT" altLang="pt-PT" sz="2600" dirty="0" smtClean="0"/>
              <a:t>. </a:t>
            </a:r>
            <a:r>
              <a:rPr lang="pt-PT" altLang="pt-PT" sz="2600" dirty="0" err="1" smtClean="0"/>
              <a:t>It</a:t>
            </a:r>
            <a:r>
              <a:rPr lang="pt-PT" altLang="pt-PT" sz="2600" dirty="0" smtClean="0"/>
              <a:t> </a:t>
            </a:r>
            <a:r>
              <a:rPr lang="pt-PT" altLang="pt-PT" sz="2600" dirty="0" err="1" smtClean="0"/>
              <a:t>is</a:t>
            </a:r>
            <a:r>
              <a:rPr lang="pt-PT" altLang="pt-PT" sz="2600" dirty="0" smtClean="0"/>
              <a:t> </a:t>
            </a:r>
            <a:r>
              <a:rPr lang="pt-PT" altLang="pt-PT" sz="2600" dirty="0" err="1" smtClean="0"/>
              <a:t>now</a:t>
            </a:r>
            <a:r>
              <a:rPr lang="pt-PT" altLang="pt-PT" sz="2600" dirty="0" smtClean="0"/>
              <a:t> in a </a:t>
            </a:r>
            <a:r>
              <a:rPr lang="pt-PT" altLang="pt-PT" sz="2600" dirty="0" err="1" smtClean="0"/>
              <a:t>new</a:t>
            </a:r>
            <a:r>
              <a:rPr lang="pt-PT" altLang="pt-PT" sz="2600" dirty="0" smtClean="0"/>
              <a:t> </a:t>
            </a:r>
            <a:r>
              <a:rPr lang="pt-PT" altLang="pt-PT" sz="2600" dirty="0" err="1" smtClean="0"/>
              <a:t>stable</a:t>
            </a:r>
            <a:r>
              <a:rPr lang="pt-PT" altLang="pt-PT" sz="2600" dirty="0" smtClean="0"/>
              <a:t> </a:t>
            </a:r>
            <a:r>
              <a:rPr lang="pt-PT" altLang="pt-PT" sz="2600" dirty="0" err="1" smtClean="0"/>
              <a:t>equilibrium</a:t>
            </a:r>
            <a:r>
              <a:rPr lang="pt-PT" altLang="pt-PT" sz="2600" dirty="0" smtClean="0"/>
              <a:t> </a:t>
            </a:r>
            <a:r>
              <a:rPr lang="pt-PT" altLang="pt-PT" sz="2600" dirty="0" err="1" smtClean="0"/>
              <a:t>state</a:t>
            </a:r>
            <a:r>
              <a:rPr lang="pt-PT" altLang="pt-PT" sz="2600" dirty="0" smtClean="0"/>
              <a:t>. A </a:t>
            </a:r>
            <a:r>
              <a:rPr lang="pt-PT" altLang="pt-PT" sz="2600" dirty="0" err="1" smtClean="0"/>
              <a:t>Catastrophic</a:t>
            </a:r>
            <a:r>
              <a:rPr lang="pt-PT" altLang="pt-PT" sz="2600" dirty="0" smtClean="0"/>
              <a:t> </a:t>
            </a:r>
            <a:r>
              <a:rPr lang="pt-PT" altLang="pt-PT" sz="2600" dirty="0" err="1" smtClean="0"/>
              <a:t>Change</a:t>
            </a:r>
            <a:r>
              <a:rPr lang="pt-PT" altLang="pt-PT" sz="2600" dirty="0" smtClean="0"/>
              <a:t> </a:t>
            </a:r>
            <a:r>
              <a:rPr lang="pt-PT" altLang="pt-PT" sz="2600" dirty="0" err="1" smtClean="0"/>
              <a:t>has</a:t>
            </a:r>
            <a:r>
              <a:rPr lang="pt-PT" altLang="pt-PT" sz="2600" dirty="0" smtClean="0"/>
              <a:t> </a:t>
            </a:r>
            <a:r>
              <a:rPr lang="pt-PT" altLang="pt-PT" sz="2600" dirty="0" err="1" smtClean="0"/>
              <a:t>occurred</a:t>
            </a:r>
            <a:r>
              <a:rPr lang="pt-PT" altLang="pt-PT" sz="2600" dirty="0" smtClean="0"/>
              <a:t>. A </a:t>
            </a:r>
            <a:r>
              <a:rPr lang="pt-PT" altLang="pt-PT" sz="2600" dirty="0" err="1" smtClean="0"/>
              <a:t>discontinuous</a:t>
            </a:r>
            <a:r>
              <a:rPr lang="pt-PT" altLang="pt-PT" sz="2600" dirty="0" smtClean="0"/>
              <a:t> </a:t>
            </a:r>
            <a:r>
              <a:rPr lang="pt-PT" altLang="pt-PT" sz="2600" dirty="0" err="1" smtClean="0"/>
              <a:t>change</a:t>
            </a:r>
            <a:r>
              <a:rPr lang="pt-PT" altLang="pt-PT" sz="2600" dirty="0" smtClean="0"/>
              <a:t> </a:t>
            </a:r>
            <a:r>
              <a:rPr lang="pt-PT" altLang="pt-PT" sz="2600" dirty="0" err="1" smtClean="0"/>
              <a:t>has</a:t>
            </a:r>
            <a:r>
              <a:rPr lang="pt-PT" altLang="pt-PT" sz="2600" dirty="0" smtClean="0"/>
              <a:t> </a:t>
            </a:r>
            <a:r>
              <a:rPr lang="pt-PT" altLang="pt-PT" sz="2600" dirty="0" err="1" smtClean="0"/>
              <a:t>happened</a:t>
            </a:r>
            <a:r>
              <a:rPr lang="pt-PT" altLang="pt-PT" sz="2600" dirty="0" smtClean="0"/>
              <a:t>: </a:t>
            </a:r>
            <a:r>
              <a:rPr lang="pt-PT" altLang="pt-PT" sz="2600" dirty="0" err="1" smtClean="0"/>
              <a:t>once</a:t>
            </a:r>
            <a:r>
              <a:rPr lang="pt-PT" altLang="pt-PT" sz="2600" dirty="0" smtClean="0"/>
              <a:t> </a:t>
            </a:r>
            <a:r>
              <a:rPr lang="pt-PT" altLang="pt-PT" sz="2600" dirty="0" err="1" smtClean="0"/>
              <a:t>the</a:t>
            </a:r>
            <a:r>
              <a:rPr lang="pt-PT" altLang="pt-PT" sz="2600" dirty="0" smtClean="0"/>
              <a:t> </a:t>
            </a:r>
            <a:r>
              <a:rPr lang="pt-PT" altLang="pt-PT" sz="2600" dirty="0" err="1" smtClean="0"/>
              <a:t>bottle</a:t>
            </a:r>
            <a:r>
              <a:rPr lang="pt-PT" altLang="pt-PT" sz="2600" dirty="0" smtClean="0"/>
              <a:t> </a:t>
            </a:r>
            <a:r>
              <a:rPr lang="pt-PT" altLang="pt-PT" sz="2600" dirty="0" err="1" smtClean="0"/>
              <a:t>started</a:t>
            </a:r>
            <a:r>
              <a:rPr lang="pt-PT" altLang="pt-PT" sz="2600" dirty="0" smtClean="0"/>
              <a:t> to </a:t>
            </a:r>
            <a:r>
              <a:rPr lang="pt-PT" altLang="pt-PT" sz="2600" dirty="0" err="1" smtClean="0"/>
              <a:t>fall</a:t>
            </a:r>
            <a:r>
              <a:rPr lang="pt-PT" altLang="pt-PT" sz="2600" dirty="0" smtClean="0"/>
              <a:t> </a:t>
            </a:r>
            <a:r>
              <a:rPr lang="pt-PT" altLang="pt-PT" sz="2600" dirty="0" err="1" smtClean="0"/>
              <a:t>over</a:t>
            </a:r>
            <a:r>
              <a:rPr lang="pt-PT" altLang="pt-PT" sz="2600" dirty="0" smtClean="0"/>
              <a:t>, </a:t>
            </a:r>
            <a:r>
              <a:rPr lang="pt-PT" altLang="pt-PT" sz="2600" dirty="0" err="1" smtClean="0"/>
              <a:t>there</a:t>
            </a:r>
            <a:r>
              <a:rPr lang="pt-PT" altLang="pt-PT" sz="2600" dirty="0" smtClean="0"/>
              <a:t> </a:t>
            </a:r>
            <a:r>
              <a:rPr lang="pt-PT" altLang="pt-PT" sz="2600" dirty="0" err="1" smtClean="0"/>
              <a:t>was</a:t>
            </a:r>
            <a:r>
              <a:rPr lang="pt-PT" altLang="pt-PT" sz="2600" dirty="0" smtClean="0"/>
              <a:t> no </a:t>
            </a:r>
            <a:r>
              <a:rPr lang="pt-PT" altLang="pt-PT" sz="2600" dirty="0" err="1" smtClean="0"/>
              <a:t>intermediate</a:t>
            </a:r>
            <a:r>
              <a:rPr lang="pt-PT" altLang="pt-PT" sz="2600" dirty="0" smtClean="0"/>
              <a:t> </a:t>
            </a:r>
            <a:r>
              <a:rPr lang="pt-PT" altLang="pt-PT" sz="2600" dirty="0" err="1" smtClean="0"/>
              <a:t>stable</a:t>
            </a:r>
            <a:r>
              <a:rPr lang="pt-PT" altLang="pt-PT" sz="2600" dirty="0" smtClean="0"/>
              <a:t> </a:t>
            </a:r>
            <a:r>
              <a:rPr lang="pt-PT" altLang="pt-PT" sz="2600" dirty="0" err="1" smtClean="0"/>
              <a:t>state</a:t>
            </a:r>
            <a:r>
              <a:rPr lang="pt-PT" altLang="pt-PT" sz="2600" dirty="0" smtClean="0"/>
              <a:t> </a:t>
            </a:r>
            <a:r>
              <a:rPr lang="pt-PT" altLang="pt-PT" sz="2600" dirty="0" err="1" smtClean="0"/>
              <a:t>available</a:t>
            </a:r>
            <a:r>
              <a:rPr lang="pt-PT" altLang="pt-PT" sz="2600" dirty="0" smtClean="0"/>
              <a:t> </a:t>
            </a:r>
            <a:r>
              <a:rPr lang="pt-PT" altLang="pt-PT" sz="2600" dirty="0" err="1" smtClean="0"/>
              <a:t>until</a:t>
            </a:r>
            <a:r>
              <a:rPr lang="pt-PT" altLang="pt-PT" sz="2600" dirty="0" smtClean="0"/>
              <a:t> </a:t>
            </a:r>
            <a:r>
              <a:rPr lang="pt-PT" altLang="pt-PT" sz="2600" dirty="0" err="1" smtClean="0"/>
              <a:t>the</a:t>
            </a:r>
            <a:r>
              <a:rPr lang="pt-PT" altLang="pt-PT" sz="2600" dirty="0" smtClean="0"/>
              <a:t> </a:t>
            </a:r>
            <a:r>
              <a:rPr lang="pt-PT" altLang="pt-PT" sz="2600" dirty="0" err="1" smtClean="0"/>
              <a:t>bottle</a:t>
            </a:r>
            <a:r>
              <a:rPr lang="pt-PT" altLang="pt-PT" sz="2600" dirty="0" smtClean="0"/>
              <a:t> </a:t>
            </a:r>
            <a:r>
              <a:rPr lang="pt-PT" altLang="pt-PT" sz="2600" dirty="0" err="1" smtClean="0"/>
              <a:t>had</a:t>
            </a:r>
            <a:r>
              <a:rPr lang="pt-PT" altLang="pt-PT" sz="2600" dirty="0" smtClean="0"/>
              <a:t> hit </a:t>
            </a:r>
            <a:r>
              <a:rPr lang="pt-PT" altLang="pt-PT" sz="2600" dirty="0" err="1" smtClean="0"/>
              <a:t>the</a:t>
            </a:r>
            <a:r>
              <a:rPr lang="pt-PT" altLang="pt-PT" sz="2600" dirty="0" smtClean="0"/>
              <a:t> </a:t>
            </a:r>
            <a:r>
              <a:rPr lang="pt-PT" altLang="pt-PT" sz="2600" dirty="0" err="1" smtClean="0"/>
              <a:t>desk</a:t>
            </a:r>
            <a:r>
              <a:rPr lang="pt-PT" altLang="pt-PT" sz="2600" dirty="0" smtClean="0"/>
              <a:t>.</a:t>
            </a:r>
          </a:p>
          <a:p>
            <a:pPr algn="just" eaLnBrk="1" hangingPunct="1">
              <a:lnSpc>
                <a:spcPct val="80000"/>
              </a:lnSpc>
            </a:pPr>
            <a:endParaRPr lang="pt-PT" altLang="pt-PT" sz="2000" dirty="0" smtClean="0"/>
          </a:p>
        </p:txBody>
      </p:sp>
    </p:spTree>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Grp="1" noChangeArrowheads="1"/>
          </p:cNvSpPr>
          <p:nvPr>
            <p:ph type="title"/>
          </p:nvPr>
        </p:nvSpPr>
        <p:spPr/>
        <p:txBody>
          <a:bodyPr>
            <a:noAutofit/>
          </a:bodyPr>
          <a:lstStyle/>
          <a:p>
            <a:pPr algn="ctr" eaLnBrk="1" hangingPunct="1">
              <a:defRPr/>
            </a:pPr>
            <a:r>
              <a:rPr lang="pt-PT" sz="5400" b="1" dirty="0" smtClean="0"/>
              <a:t>RENÉ THOM’S CATASTROPHE THEORY</a:t>
            </a:r>
          </a:p>
        </p:txBody>
      </p:sp>
      <p:sp>
        <p:nvSpPr>
          <p:cNvPr id="65539" name="Rectangle 3"/>
          <p:cNvSpPr>
            <a:spLocks noGrp="1" noChangeArrowheads="1"/>
          </p:cNvSpPr>
          <p:nvPr>
            <p:ph idx="1"/>
          </p:nvPr>
        </p:nvSpPr>
        <p:spPr/>
        <p:txBody>
          <a:bodyPr>
            <a:normAutofit lnSpcReduction="10000"/>
          </a:bodyPr>
          <a:lstStyle/>
          <a:p>
            <a:pPr algn="just" eaLnBrk="1" hangingPunct="1">
              <a:lnSpc>
                <a:spcPct val="80000"/>
              </a:lnSpc>
            </a:pPr>
            <a:r>
              <a:rPr lang="pt-PT" altLang="pt-PT" sz="2600" dirty="0" err="1" smtClean="0"/>
              <a:t>Thom’s</a:t>
            </a:r>
            <a:r>
              <a:rPr lang="pt-PT" altLang="pt-PT" sz="2600" dirty="0" smtClean="0"/>
              <a:t> </a:t>
            </a:r>
            <a:r>
              <a:rPr lang="pt-PT" altLang="pt-PT" sz="2600" dirty="0" err="1" smtClean="0"/>
              <a:t>ideas</a:t>
            </a:r>
            <a:r>
              <a:rPr lang="pt-PT" altLang="pt-PT" sz="2600" dirty="0" smtClean="0"/>
              <a:t> </a:t>
            </a:r>
            <a:r>
              <a:rPr lang="pt-PT" altLang="pt-PT" sz="2600" dirty="0" err="1" smtClean="0"/>
              <a:t>mean</a:t>
            </a:r>
            <a:r>
              <a:rPr lang="pt-PT" altLang="pt-PT" sz="2600" dirty="0" smtClean="0"/>
              <a:t> </a:t>
            </a:r>
            <a:r>
              <a:rPr lang="pt-PT" altLang="pt-PT" sz="2600" dirty="0" err="1" smtClean="0"/>
              <a:t>that</a:t>
            </a:r>
            <a:r>
              <a:rPr lang="pt-PT" altLang="pt-PT" sz="2600" dirty="0" smtClean="0"/>
              <a:t> </a:t>
            </a:r>
            <a:r>
              <a:rPr lang="pt-PT" altLang="pt-PT" sz="2600" dirty="0" err="1" smtClean="0"/>
              <a:t>Systems</a:t>
            </a:r>
            <a:r>
              <a:rPr lang="pt-PT" altLang="pt-PT" sz="2600" dirty="0" smtClean="0"/>
              <a:t> </a:t>
            </a:r>
            <a:r>
              <a:rPr lang="pt-PT" altLang="pt-PT" sz="2600" dirty="0" err="1" smtClean="0"/>
              <a:t>may</a:t>
            </a:r>
            <a:r>
              <a:rPr lang="pt-PT" altLang="pt-PT" sz="2600" dirty="0" smtClean="0"/>
              <a:t> </a:t>
            </a:r>
            <a:r>
              <a:rPr lang="pt-PT" altLang="pt-PT" sz="2600" dirty="0" err="1" smtClean="0"/>
              <a:t>change</a:t>
            </a:r>
            <a:r>
              <a:rPr lang="pt-PT" altLang="pt-PT" sz="2600" dirty="0" smtClean="0"/>
              <a:t> </a:t>
            </a:r>
            <a:r>
              <a:rPr lang="pt-PT" altLang="pt-PT" sz="2600" dirty="0" err="1" smtClean="0"/>
              <a:t>through</a:t>
            </a:r>
            <a:r>
              <a:rPr lang="pt-PT" altLang="pt-PT" sz="2600" dirty="0" smtClean="0"/>
              <a:t> a </a:t>
            </a:r>
            <a:r>
              <a:rPr lang="pt-PT" altLang="pt-PT" sz="2600" dirty="0" err="1" smtClean="0"/>
              <a:t>combination</a:t>
            </a:r>
            <a:r>
              <a:rPr lang="pt-PT" altLang="pt-PT" sz="2600" dirty="0" smtClean="0"/>
              <a:t> </a:t>
            </a:r>
            <a:r>
              <a:rPr lang="pt-PT" altLang="pt-PT" sz="2600" dirty="0" err="1" smtClean="0"/>
              <a:t>of</a:t>
            </a:r>
            <a:r>
              <a:rPr lang="pt-PT" altLang="pt-PT" sz="2600" dirty="0" smtClean="0"/>
              <a:t> </a:t>
            </a:r>
            <a:r>
              <a:rPr lang="pt-PT" altLang="pt-PT" sz="2600" dirty="0" err="1" smtClean="0"/>
              <a:t>continuous</a:t>
            </a:r>
            <a:r>
              <a:rPr lang="pt-PT" altLang="pt-PT" sz="2600" dirty="0" smtClean="0"/>
              <a:t> </a:t>
            </a:r>
            <a:r>
              <a:rPr lang="pt-PT" altLang="pt-PT" sz="2600" dirty="0" err="1" smtClean="0"/>
              <a:t>and</a:t>
            </a:r>
            <a:r>
              <a:rPr lang="pt-PT" altLang="pt-PT" sz="2600" dirty="0" smtClean="0"/>
              <a:t> </a:t>
            </a:r>
            <a:r>
              <a:rPr lang="pt-PT" altLang="pt-PT" sz="2600" dirty="0" err="1" smtClean="0"/>
              <a:t>discontinuous</a:t>
            </a:r>
            <a:r>
              <a:rPr lang="pt-PT" altLang="pt-PT" sz="2600" dirty="0" smtClean="0"/>
              <a:t> </a:t>
            </a:r>
            <a:r>
              <a:rPr lang="pt-PT" altLang="pt-PT" sz="2600" dirty="0" err="1" smtClean="0"/>
              <a:t>change</a:t>
            </a:r>
            <a:r>
              <a:rPr lang="pt-PT" altLang="pt-PT" sz="2600" dirty="0" smtClean="0"/>
              <a:t> </a:t>
            </a:r>
            <a:r>
              <a:rPr lang="pt-PT" altLang="pt-PT" sz="2600" dirty="0" err="1" smtClean="0"/>
              <a:t>patterns</a:t>
            </a:r>
            <a:r>
              <a:rPr lang="pt-PT" altLang="pt-PT" sz="2600" dirty="0" smtClean="0"/>
              <a:t>. </a:t>
            </a:r>
            <a:r>
              <a:rPr lang="pt-PT" altLang="pt-PT" sz="2600" dirty="0" err="1" smtClean="0"/>
              <a:t>This</a:t>
            </a:r>
            <a:r>
              <a:rPr lang="pt-PT" altLang="pt-PT" sz="2600" dirty="0" smtClean="0"/>
              <a:t> </a:t>
            </a:r>
            <a:r>
              <a:rPr lang="pt-PT" altLang="pt-PT" sz="2600" dirty="0" err="1" smtClean="0"/>
              <a:t>is</a:t>
            </a:r>
            <a:r>
              <a:rPr lang="pt-PT" altLang="pt-PT" sz="2600" dirty="0" smtClean="0"/>
              <a:t> </a:t>
            </a:r>
            <a:r>
              <a:rPr lang="pt-PT" altLang="pt-PT" sz="2600" dirty="0" err="1" smtClean="0"/>
              <a:t>related</a:t>
            </a:r>
            <a:r>
              <a:rPr lang="pt-PT" altLang="pt-PT" sz="2600" dirty="0" smtClean="0"/>
              <a:t> to </a:t>
            </a:r>
            <a:r>
              <a:rPr lang="pt-PT" altLang="pt-PT" sz="2600" dirty="0" err="1" smtClean="0"/>
              <a:t>Chaos</a:t>
            </a:r>
            <a:r>
              <a:rPr lang="pt-PT" altLang="pt-PT" sz="2600" dirty="0" smtClean="0"/>
              <a:t> </a:t>
            </a:r>
            <a:r>
              <a:rPr lang="pt-PT" altLang="pt-PT" sz="2600" dirty="0" err="1" smtClean="0"/>
              <a:t>Theory</a:t>
            </a:r>
            <a:r>
              <a:rPr lang="pt-PT" altLang="pt-PT" sz="2600" dirty="0" smtClean="0"/>
              <a:t> </a:t>
            </a:r>
            <a:r>
              <a:rPr lang="pt-PT" altLang="pt-PT" sz="2600" dirty="0" err="1" smtClean="0"/>
              <a:t>because</a:t>
            </a:r>
            <a:r>
              <a:rPr lang="pt-PT" altLang="pt-PT" sz="2600" dirty="0" smtClean="0"/>
              <a:t> </a:t>
            </a:r>
            <a:r>
              <a:rPr lang="pt-PT" altLang="pt-PT" sz="2600" dirty="0" err="1" smtClean="0"/>
              <a:t>the</a:t>
            </a:r>
            <a:r>
              <a:rPr lang="pt-PT" altLang="pt-PT" sz="2600" dirty="0" smtClean="0"/>
              <a:t> </a:t>
            </a:r>
            <a:r>
              <a:rPr lang="pt-PT" altLang="pt-PT" sz="2600" dirty="0" err="1" smtClean="0"/>
              <a:t>bottle</a:t>
            </a:r>
            <a:r>
              <a:rPr lang="pt-PT" altLang="pt-PT" sz="2600" dirty="0" smtClean="0"/>
              <a:t> </a:t>
            </a:r>
            <a:r>
              <a:rPr lang="pt-PT" altLang="pt-PT" sz="2600" dirty="0" err="1" smtClean="0"/>
              <a:t>is</a:t>
            </a:r>
            <a:r>
              <a:rPr lang="pt-PT" altLang="pt-PT" sz="2600" dirty="0" smtClean="0"/>
              <a:t> </a:t>
            </a:r>
            <a:r>
              <a:rPr lang="pt-PT" altLang="pt-PT" sz="2600" dirty="0" err="1" smtClean="0"/>
              <a:t>either</a:t>
            </a:r>
            <a:r>
              <a:rPr lang="pt-PT" altLang="pt-PT" sz="2600" dirty="0" smtClean="0"/>
              <a:t> </a:t>
            </a:r>
            <a:r>
              <a:rPr lang="pt-PT" altLang="pt-PT" sz="2600" dirty="0" err="1" smtClean="0"/>
              <a:t>standing</a:t>
            </a:r>
            <a:r>
              <a:rPr lang="pt-PT" altLang="pt-PT" sz="2600" dirty="0" smtClean="0"/>
              <a:t> </a:t>
            </a:r>
            <a:r>
              <a:rPr lang="pt-PT" altLang="pt-PT" sz="2600" dirty="0" err="1" smtClean="0"/>
              <a:t>up</a:t>
            </a:r>
            <a:r>
              <a:rPr lang="pt-PT" altLang="pt-PT" sz="2600" dirty="0" smtClean="0"/>
              <a:t> </a:t>
            </a:r>
            <a:r>
              <a:rPr lang="pt-PT" altLang="pt-PT" sz="2600" dirty="0" err="1" smtClean="0"/>
              <a:t>or</a:t>
            </a:r>
            <a:r>
              <a:rPr lang="pt-PT" altLang="pt-PT" sz="2600" dirty="0" smtClean="0"/>
              <a:t> </a:t>
            </a:r>
            <a:r>
              <a:rPr lang="pt-PT" altLang="pt-PT" sz="2600" dirty="0" err="1" smtClean="0"/>
              <a:t>is</a:t>
            </a:r>
            <a:r>
              <a:rPr lang="pt-PT" altLang="pt-PT" sz="2600" dirty="0" smtClean="0"/>
              <a:t> </a:t>
            </a:r>
            <a:r>
              <a:rPr lang="pt-PT" altLang="pt-PT" sz="2600" dirty="0" err="1" smtClean="0"/>
              <a:t>lying</a:t>
            </a:r>
            <a:r>
              <a:rPr lang="pt-PT" altLang="pt-PT" sz="2600" dirty="0" smtClean="0"/>
              <a:t> </a:t>
            </a:r>
            <a:r>
              <a:rPr lang="pt-PT" altLang="pt-PT" sz="2600" dirty="0" err="1" smtClean="0"/>
              <a:t>down</a:t>
            </a:r>
            <a:r>
              <a:rPr lang="pt-PT" altLang="pt-PT" sz="2600" dirty="0" smtClean="0"/>
              <a:t>. </a:t>
            </a:r>
            <a:r>
              <a:rPr lang="pt-PT" altLang="pt-PT" sz="2600" dirty="0" err="1" smtClean="0"/>
              <a:t>These</a:t>
            </a:r>
            <a:r>
              <a:rPr lang="pt-PT" altLang="pt-PT" sz="2600" dirty="0" smtClean="0"/>
              <a:t> </a:t>
            </a:r>
            <a:r>
              <a:rPr lang="pt-PT" altLang="pt-PT" sz="2600" dirty="0" err="1" smtClean="0"/>
              <a:t>positions</a:t>
            </a:r>
            <a:r>
              <a:rPr lang="pt-PT" altLang="pt-PT" sz="2600" dirty="0" smtClean="0"/>
              <a:t> </a:t>
            </a:r>
            <a:r>
              <a:rPr lang="pt-PT" altLang="pt-PT" sz="2600" dirty="0" err="1" smtClean="0"/>
              <a:t>describe</a:t>
            </a:r>
            <a:r>
              <a:rPr lang="pt-PT" altLang="pt-PT" sz="2600" dirty="0" smtClean="0"/>
              <a:t> </a:t>
            </a:r>
            <a:r>
              <a:rPr lang="pt-PT" altLang="pt-PT" sz="2600" dirty="0" err="1" smtClean="0"/>
              <a:t>the</a:t>
            </a:r>
            <a:r>
              <a:rPr lang="pt-PT" altLang="pt-PT" sz="2600" dirty="0" smtClean="0"/>
              <a:t> </a:t>
            </a:r>
            <a:r>
              <a:rPr lang="pt-PT" altLang="pt-PT" sz="2600" dirty="0" err="1" smtClean="0"/>
              <a:t>possible</a:t>
            </a:r>
            <a:r>
              <a:rPr lang="pt-PT" altLang="pt-PT" sz="2600" dirty="0" smtClean="0"/>
              <a:t> </a:t>
            </a:r>
            <a:r>
              <a:rPr lang="pt-PT" altLang="pt-PT" sz="2600" dirty="0" err="1" smtClean="0"/>
              <a:t>Outcome</a:t>
            </a:r>
            <a:r>
              <a:rPr lang="pt-PT" altLang="pt-PT" sz="2600" dirty="0" smtClean="0"/>
              <a:t> Basins (</a:t>
            </a:r>
            <a:r>
              <a:rPr lang="pt-PT" altLang="pt-PT" sz="2600" dirty="0" err="1" smtClean="0"/>
              <a:t>see</a:t>
            </a:r>
            <a:r>
              <a:rPr lang="pt-PT" altLang="pt-PT" sz="2600" dirty="0" smtClean="0"/>
              <a:t> </a:t>
            </a:r>
            <a:r>
              <a:rPr lang="pt-PT" altLang="pt-PT" sz="2600" dirty="0" err="1" smtClean="0"/>
              <a:t>Chaos</a:t>
            </a:r>
            <a:r>
              <a:rPr lang="pt-PT" altLang="pt-PT" sz="2600" dirty="0" smtClean="0"/>
              <a:t> </a:t>
            </a:r>
            <a:r>
              <a:rPr lang="pt-PT" altLang="pt-PT" sz="2600" dirty="0" err="1" smtClean="0"/>
              <a:t>Theory</a:t>
            </a:r>
            <a:r>
              <a:rPr lang="pt-PT" altLang="pt-PT" sz="2600" dirty="0" smtClean="0"/>
              <a:t>). </a:t>
            </a:r>
            <a:r>
              <a:rPr lang="pt-PT" altLang="pt-PT" sz="2600" dirty="0" err="1" smtClean="0"/>
              <a:t>There</a:t>
            </a:r>
            <a:r>
              <a:rPr lang="pt-PT" altLang="pt-PT" sz="2600" dirty="0" smtClean="0"/>
              <a:t> are </a:t>
            </a:r>
            <a:r>
              <a:rPr lang="pt-PT" altLang="pt-PT" sz="2600" dirty="0" err="1" smtClean="0"/>
              <a:t>positions</a:t>
            </a:r>
            <a:r>
              <a:rPr lang="pt-PT" altLang="pt-PT" sz="2600" dirty="0" smtClean="0"/>
              <a:t> </a:t>
            </a:r>
            <a:r>
              <a:rPr lang="pt-PT" altLang="pt-PT" sz="2600" dirty="0" err="1" smtClean="0"/>
              <a:t>which</a:t>
            </a:r>
            <a:r>
              <a:rPr lang="pt-PT" altLang="pt-PT" sz="2600" dirty="0" smtClean="0"/>
              <a:t> </a:t>
            </a:r>
            <a:r>
              <a:rPr lang="pt-PT" altLang="pt-PT" sz="2600" dirty="0" err="1" smtClean="0"/>
              <a:t>it</a:t>
            </a:r>
            <a:r>
              <a:rPr lang="pt-PT" altLang="pt-PT" sz="2600" dirty="0" smtClean="0"/>
              <a:t> </a:t>
            </a:r>
            <a:r>
              <a:rPr lang="pt-PT" altLang="pt-PT" sz="2600" dirty="0" err="1" smtClean="0"/>
              <a:t>will</a:t>
            </a:r>
            <a:r>
              <a:rPr lang="pt-PT" altLang="pt-PT" sz="2600" dirty="0" smtClean="0"/>
              <a:t> </a:t>
            </a:r>
            <a:r>
              <a:rPr lang="pt-PT" altLang="pt-PT" sz="2600" dirty="0" err="1" smtClean="0"/>
              <a:t>never</a:t>
            </a:r>
            <a:r>
              <a:rPr lang="pt-PT" altLang="pt-PT" sz="2600" dirty="0" smtClean="0"/>
              <a:t> </a:t>
            </a:r>
            <a:r>
              <a:rPr lang="pt-PT" altLang="pt-PT" sz="2600" dirty="0" err="1" smtClean="0"/>
              <a:t>be</a:t>
            </a:r>
            <a:r>
              <a:rPr lang="pt-PT" altLang="pt-PT" sz="2600" dirty="0" smtClean="0"/>
              <a:t> in, </a:t>
            </a:r>
            <a:r>
              <a:rPr lang="pt-PT" altLang="pt-PT" sz="2600" dirty="0" err="1" smtClean="0"/>
              <a:t>because</a:t>
            </a:r>
            <a:r>
              <a:rPr lang="pt-PT" altLang="pt-PT" sz="2600" dirty="0" smtClean="0"/>
              <a:t> </a:t>
            </a:r>
            <a:r>
              <a:rPr lang="pt-PT" altLang="pt-PT" sz="2600" dirty="0" err="1" smtClean="0"/>
              <a:t>they</a:t>
            </a:r>
            <a:r>
              <a:rPr lang="pt-PT" altLang="pt-PT" sz="2600" dirty="0" smtClean="0"/>
              <a:t> are </a:t>
            </a:r>
            <a:r>
              <a:rPr lang="pt-PT" altLang="pt-PT" sz="2600" dirty="0" err="1" smtClean="0"/>
              <a:t>positions</a:t>
            </a:r>
            <a:r>
              <a:rPr lang="pt-PT" altLang="pt-PT" sz="2600" dirty="0" smtClean="0"/>
              <a:t> </a:t>
            </a:r>
            <a:r>
              <a:rPr lang="pt-PT" altLang="pt-PT" sz="2600" dirty="0" err="1" smtClean="0"/>
              <a:t>of</a:t>
            </a:r>
            <a:r>
              <a:rPr lang="pt-PT" altLang="pt-PT" sz="2600" dirty="0" smtClean="0"/>
              <a:t> </a:t>
            </a:r>
            <a:r>
              <a:rPr lang="pt-PT" altLang="pt-PT" sz="2600" dirty="0" err="1" smtClean="0"/>
              <a:t>intrinsic</a:t>
            </a:r>
            <a:r>
              <a:rPr lang="pt-PT" altLang="pt-PT" sz="2600" dirty="0" smtClean="0"/>
              <a:t> </a:t>
            </a:r>
            <a:r>
              <a:rPr lang="pt-PT" altLang="pt-PT" sz="2600" dirty="0" err="1" smtClean="0"/>
              <a:t>instability</a:t>
            </a:r>
            <a:r>
              <a:rPr lang="pt-PT" altLang="pt-PT" sz="2600" dirty="0" smtClean="0"/>
              <a:t>. </a:t>
            </a:r>
            <a:r>
              <a:rPr lang="pt-PT" altLang="ja-JP" sz="2600" dirty="0" err="1" smtClean="0">
                <a:ea typeface="ＭＳ Ｐゴシック" panose="020B0600070205080204" pitchFamily="34" charset="-128"/>
              </a:rPr>
              <a:t>There</a:t>
            </a:r>
            <a:r>
              <a:rPr lang="pt-PT" altLang="ja-JP" sz="2600" dirty="0" smtClean="0">
                <a:ea typeface="ＭＳ Ｐゴシック" panose="020B0600070205080204" pitchFamily="34" charset="-128"/>
              </a:rPr>
              <a:t> are </a:t>
            </a:r>
            <a:r>
              <a:rPr lang="pt-PT" altLang="ja-JP" sz="2600" b="1" dirty="0" err="1" smtClean="0">
                <a:ea typeface="ＭＳ Ｐゴシック" panose="020B0600070205080204" pitchFamily="34" charset="-128"/>
              </a:rPr>
              <a:t>seven</a:t>
            </a:r>
            <a:r>
              <a:rPr lang="pt-PT" altLang="ja-JP" sz="2600" b="1" dirty="0" smtClean="0">
                <a:ea typeface="ＭＳ Ｐゴシック" panose="020B0600070205080204" pitchFamily="34" charset="-128"/>
              </a:rPr>
              <a:t> </a:t>
            </a:r>
            <a:r>
              <a:rPr lang="pt-PT" altLang="ja-JP" sz="2600" b="1" dirty="0" err="1" smtClean="0">
                <a:ea typeface="ＭＳ Ｐゴシック" panose="020B0600070205080204" pitchFamily="34" charset="-128"/>
              </a:rPr>
              <a:t>elementary</a:t>
            </a:r>
            <a:r>
              <a:rPr lang="pt-PT" altLang="ja-JP" sz="2600" b="1" dirty="0" smtClean="0">
                <a:ea typeface="ＭＳ Ｐゴシック" panose="020B0600070205080204" pitchFamily="34" charset="-128"/>
              </a:rPr>
              <a:t> </a:t>
            </a:r>
            <a:r>
              <a:rPr lang="pt-PT" altLang="ja-JP" sz="2600" b="1" dirty="0" err="1" smtClean="0">
                <a:ea typeface="ＭＳ Ｐゴシック" panose="020B0600070205080204" pitchFamily="34" charset="-128"/>
              </a:rPr>
              <a:t>catastrophes</a:t>
            </a:r>
            <a:r>
              <a:rPr lang="pt-PT" altLang="ja-JP" sz="2600" dirty="0" smtClean="0">
                <a:ea typeface="ＭＳ Ｐゴシック" panose="020B0600070205080204" pitchFamily="34" charset="-128"/>
              </a:rPr>
              <a:t>: </a:t>
            </a:r>
            <a:r>
              <a:rPr lang="pt-PT" altLang="ja-JP" sz="2600" dirty="0" err="1" smtClean="0">
                <a:ea typeface="ＭＳ Ｐゴシック" panose="020B0600070205080204" pitchFamily="34" charset="-128"/>
              </a:rPr>
              <a:t>fold</a:t>
            </a:r>
            <a:r>
              <a:rPr lang="pt-PT" altLang="ja-JP" sz="2600" dirty="0" smtClean="0">
                <a:ea typeface="ＭＳ Ｐゴシック" panose="020B0600070205080204" pitchFamily="34" charset="-128"/>
              </a:rPr>
              <a:t>, </a:t>
            </a:r>
            <a:r>
              <a:rPr lang="pt-PT" altLang="ja-JP" sz="2600" dirty="0" err="1" smtClean="0">
                <a:ea typeface="ＭＳ Ｐゴシック" panose="020B0600070205080204" pitchFamily="34" charset="-128"/>
              </a:rPr>
              <a:t>cusp</a:t>
            </a:r>
            <a:r>
              <a:rPr lang="pt-PT" altLang="ja-JP" sz="2600" dirty="0" smtClean="0">
                <a:ea typeface="ＭＳ Ｐゴシック" panose="020B0600070205080204" pitchFamily="34" charset="-128"/>
              </a:rPr>
              <a:t>, </a:t>
            </a:r>
            <a:r>
              <a:rPr lang="pt-PT" altLang="ja-JP" sz="2600" dirty="0" err="1" smtClean="0">
                <a:ea typeface="ＭＳ Ｐゴシック" panose="020B0600070205080204" pitchFamily="34" charset="-128"/>
              </a:rPr>
              <a:t>swallowtail</a:t>
            </a:r>
            <a:r>
              <a:rPr lang="pt-PT" altLang="ja-JP" sz="2600" dirty="0" smtClean="0">
                <a:ea typeface="ＭＳ Ｐゴシック" panose="020B0600070205080204" pitchFamily="34" charset="-128"/>
              </a:rPr>
              <a:t>, </a:t>
            </a:r>
            <a:r>
              <a:rPr lang="pt-PT" altLang="ja-JP" sz="2600" dirty="0" err="1" smtClean="0">
                <a:ea typeface="ＭＳ Ｐゴシック" panose="020B0600070205080204" pitchFamily="34" charset="-128"/>
              </a:rPr>
              <a:t>butterfly</a:t>
            </a:r>
            <a:r>
              <a:rPr lang="pt-PT" altLang="ja-JP" sz="2600" dirty="0" smtClean="0">
                <a:ea typeface="ＭＳ Ｐゴシック" panose="020B0600070205080204" pitchFamily="34" charset="-128"/>
              </a:rPr>
              <a:t>, </a:t>
            </a:r>
            <a:r>
              <a:rPr lang="pt-PT" altLang="ja-JP" sz="2600" dirty="0" err="1" smtClean="0">
                <a:ea typeface="ＭＳ Ｐゴシック" panose="020B0600070205080204" pitchFamily="34" charset="-128"/>
              </a:rPr>
              <a:t>hyperbolic</a:t>
            </a:r>
            <a:r>
              <a:rPr lang="pt-PT" altLang="ja-JP" sz="2600" dirty="0" smtClean="0">
                <a:ea typeface="ＭＳ Ｐゴシック" panose="020B0600070205080204" pitchFamily="34" charset="-128"/>
              </a:rPr>
              <a:t> </a:t>
            </a:r>
            <a:r>
              <a:rPr lang="pt-PT" altLang="ja-JP" sz="2600" dirty="0" err="1" smtClean="0">
                <a:ea typeface="ＭＳ Ｐゴシック" panose="020B0600070205080204" pitchFamily="34" charset="-128"/>
              </a:rPr>
              <a:t>umbilic</a:t>
            </a:r>
            <a:r>
              <a:rPr lang="pt-PT" altLang="ja-JP" sz="2600" dirty="0" smtClean="0">
                <a:ea typeface="ＭＳ Ｐゴシック" panose="020B0600070205080204" pitchFamily="34" charset="-128"/>
              </a:rPr>
              <a:t>, </a:t>
            </a:r>
            <a:r>
              <a:rPr lang="pt-PT" altLang="ja-JP" sz="2600" dirty="0" err="1" smtClean="0">
                <a:ea typeface="ＭＳ Ｐゴシック" panose="020B0600070205080204" pitchFamily="34" charset="-128"/>
              </a:rPr>
              <a:t>elliptic</a:t>
            </a:r>
            <a:r>
              <a:rPr lang="pt-PT" altLang="ja-JP" sz="2600" dirty="0" smtClean="0">
                <a:ea typeface="ＭＳ Ｐゴシック" panose="020B0600070205080204" pitchFamily="34" charset="-128"/>
              </a:rPr>
              <a:t> </a:t>
            </a:r>
            <a:r>
              <a:rPr lang="pt-PT" altLang="ja-JP" sz="2600" dirty="0" err="1" smtClean="0">
                <a:ea typeface="ＭＳ Ｐゴシック" panose="020B0600070205080204" pitchFamily="34" charset="-128"/>
              </a:rPr>
              <a:t>umbilic</a:t>
            </a:r>
            <a:r>
              <a:rPr lang="pt-PT" altLang="ja-JP" sz="2600" dirty="0" smtClean="0">
                <a:ea typeface="ＭＳ Ｐゴシック" panose="020B0600070205080204" pitchFamily="34" charset="-128"/>
              </a:rPr>
              <a:t>, </a:t>
            </a:r>
            <a:r>
              <a:rPr lang="pt-PT" altLang="ja-JP" sz="2600" dirty="0" err="1" smtClean="0">
                <a:ea typeface="ＭＳ Ｐゴシック" panose="020B0600070205080204" pitchFamily="34" charset="-128"/>
              </a:rPr>
              <a:t>and</a:t>
            </a:r>
            <a:r>
              <a:rPr lang="pt-PT" altLang="ja-JP" sz="2600" dirty="0" smtClean="0">
                <a:ea typeface="ＭＳ Ｐゴシック" panose="020B0600070205080204" pitchFamily="34" charset="-128"/>
              </a:rPr>
              <a:t> </a:t>
            </a:r>
            <a:r>
              <a:rPr lang="pt-PT" altLang="ja-JP" sz="2600" dirty="0" err="1" smtClean="0">
                <a:ea typeface="ＭＳ Ｐゴシック" panose="020B0600070205080204" pitchFamily="34" charset="-128"/>
              </a:rPr>
              <a:t>parabolic</a:t>
            </a:r>
            <a:r>
              <a:rPr lang="pt-PT" altLang="ja-JP" sz="2600" dirty="0" smtClean="0">
                <a:ea typeface="ＭＳ Ｐゴシック" panose="020B0600070205080204" pitchFamily="34" charset="-128"/>
              </a:rPr>
              <a:t> </a:t>
            </a:r>
            <a:r>
              <a:rPr lang="pt-PT" altLang="ja-JP" sz="2600" dirty="0" err="1" smtClean="0">
                <a:ea typeface="ＭＳ Ｐゴシック" panose="020B0600070205080204" pitchFamily="34" charset="-128"/>
              </a:rPr>
              <a:t>umbilic</a:t>
            </a:r>
            <a:r>
              <a:rPr lang="pt-PT" altLang="ja-JP" sz="2600" dirty="0" smtClean="0">
                <a:ea typeface="ＭＳ Ｐゴシック" panose="020B0600070205080204" pitchFamily="34" charset="-128"/>
              </a:rPr>
              <a:t>. </a:t>
            </a:r>
            <a:r>
              <a:rPr lang="pt-PT" altLang="ja-JP" sz="2600" b="1" dirty="0" err="1" smtClean="0">
                <a:ea typeface="ＭＳ Ｐゴシック" panose="020B0600070205080204" pitchFamily="34" charset="-128"/>
              </a:rPr>
              <a:t>Sub-specializations</a:t>
            </a:r>
            <a:r>
              <a:rPr lang="pt-PT" altLang="ja-JP" sz="2600" dirty="0" smtClean="0">
                <a:ea typeface="ＭＳ Ｐゴシック" panose="020B0600070205080204" pitchFamily="34" charset="-128"/>
              </a:rPr>
              <a:t> </a:t>
            </a:r>
            <a:r>
              <a:rPr lang="pt-PT" altLang="ja-JP" sz="2600" dirty="0" err="1" smtClean="0">
                <a:ea typeface="ＭＳ Ｐゴシック" panose="020B0600070205080204" pitchFamily="34" charset="-128"/>
              </a:rPr>
              <a:t>of</a:t>
            </a:r>
            <a:r>
              <a:rPr lang="pt-PT" altLang="ja-JP" sz="2600" dirty="0" smtClean="0">
                <a:ea typeface="ＭＳ Ｐゴシック" panose="020B0600070205080204" pitchFamily="34" charset="-128"/>
              </a:rPr>
              <a:t> </a:t>
            </a:r>
            <a:r>
              <a:rPr lang="pt-PT" altLang="ja-JP" sz="2600" dirty="0" err="1" smtClean="0">
                <a:ea typeface="ＭＳ Ｐゴシック" panose="020B0600070205080204" pitchFamily="34" charset="-128"/>
              </a:rPr>
              <a:t>Catastrophe</a:t>
            </a:r>
            <a:r>
              <a:rPr lang="pt-PT" altLang="ja-JP" sz="2600" dirty="0" smtClean="0">
                <a:ea typeface="ＭＳ Ｐゴシック" panose="020B0600070205080204" pitchFamily="34" charset="-128"/>
              </a:rPr>
              <a:t> </a:t>
            </a:r>
            <a:r>
              <a:rPr lang="pt-PT" altLang="ja-JP" sz="2600" dirty="0" err="1" smtClean="0">
                <a:ea typeface="ＭＳ Ｐゴシック" panose="020B0600070205080204" pitchFamily="34" charset="-128"/>
              </a:rPr>
              <a:t>Theory</a:t>
            </a:r>
            <a:r>
              <a:rPr lang="pt-PT" altLang="ja-JP" sz="2600" dirty="0" smtClean="0">
                <a:ea typeface="ＭＳ Ｐゴシック" panose="020B0600070205080204" pitchFamily="34" charset="-128"/>
              </a:rPr>
              <a:t> </a:t>
            </a:r>
            <a:r>
              <a:rPr lang="pt-PT" altLang="ja-JP" sz="2600" dirty="0" err="1" smtClean="0">
                <a:ea typeface="ＭＳ Ｐゴシック" panose="020B0600070205080204" pitchFamily="34" charset="-128"/>
              </a:rPr>
              <a:t>include</a:t>
            </a:r>
            <a:r>
              <a:rPr lang="pt-PT" altLang="ja-JP" sz="2600" dirty="0" smtClean="0">
                <a:ea typeface="ＭＳ Ｐゴシック" panose="020B0600070205080204" pitchFamily="34" charset="-128"/>
              </a:rPr>
              <a:t>: </a:t>
            </a:r>
            <a:r>
              <a:rPr lang="pt-PT" altLang="ja-JP" sz="2600" dirty="0" err="1" smtClean="0">
                <a:ea typeface="ＭＳ Ｐゴシック" panose="020B0600070205080204" pitchFamily="34" charset="-128"/>
              </a:rPr>
              <a:t>Bifurcation</a:t>
            </a:r>
            <a:r>
              <a:rPr lang="pt-PT" altLang="ja-JP" sz="2600" dirty="0" smtClean="0">
                <a:ea typeface="ＭＳ Ｐゴシック" panose="020B0600070205080204" pitchFamily="34" charset="-128"/>
              </a:rPr>
              <a:t> </a:t>
            </a:r>
            <a:r>
              <a:rPr lang="pt-PT" altLang="ja-JP" sz="2600" dirty="0" err="1" smtClean="0">
                <a:ea typeface="ＭＳ Ｐゴシック" panose="020B0600070205080204" pitchFamily="34" charset="-128"/>
              </a:rPr>
              <a:t>Theory</a:t>
            </a:r>
            <a:r>
              <a:rPr lang="pt-PT" altLang="ja-JP" sz="2600" dirty="0" smtClean="0">
                <a:ea typeface="ＭＳ Ｐゴシック" panose="020B0600070205080204" pitchFamily="34" charset="-128"/>
              </a:rPr>
              <a:t>, </a:t>
            </a:r>
            <a:r>
              <a:rPr lang="pt-PT" altLang="ja-JP" sz="2600" dirty="0" err="1" smtClean="0">
                <a:ea typeface="ＭＳ Ｐゴシック" panose="020B0600070205080204" pitchFamily="34" charset="-128"/>
              </a:rPr>
              <a:t>Nonequilibrium</a:t>
            </a:r>
            <a:r>
              <a:rPr lang="pt-PT" altLang="ja-JP" sz="2600" dirty="0" smtClean="0">
                <a:ea typeface="ＭＳ Ｐゴシック" panose="020B0600070205080204" pitchFamily="34" charset="-128"/>
              </a:rPr>
              <a:t> </a:t>
            </a:r>
            <a:r>
              <a:rPr lang="pt-PT" altLang="ja-JP" sz="2600" dirty="0" err="1" smtClean="0">
                <a:ea typeface="ＭＳ Ｐゴシック" panose="020B0600070205080204" pitchFamily="34" charset="-128"/>
              </a:rPr>
              <a:t>Thermodynamics</a:t>
            </a:r>
            <a:r>
              <a:rPr lang="pt-PT" altLang="ja-JP" sz="2600" dirty="0" smtClean="0">
                <a:ea typeface="ＭＳ Ｐゴシック" panose="020B0600070205080204" pitchFamily="34" charset="-128"/>
              </a:rPr>
              <a:t>, </a:t>
            </a:r>
            <a:r>
              <a:rPr lang="pt-PT" altLang="ja-JP" sz="2600" dirty="0" err="1" smtClean="0">
                <a:ea typeface="ＭＳ Ｐゴシック" panose="020B0600070205080204" pitchFamily="34" charset="-128"/>
              </a:rPr>
              <a:t>Singularity</a:t>
            </a:r>
            <a:r>
              <a:rPr lang="pt-PT" altLang="ja-JP" sz="2600" dirty="0" smtClean="0">
                <a:ea typeface="ＭＳ Ｐゴシック" panose="020B0600070205080204" pitchFamily="34" charset="-128"/>
              </a:rPr>
              <a:t> </a:t>
            </a:r>
            <a:r>
              <a:rPr lang="pt-PT" altLang="ja-JP" sz="2600" dirty="0" err="1" smtClean="0">
                <a:ea typeface="ＭＳ Ｐゴシック" panose="020B0600070205080204" pitchFamily="34" charset="-128"/>
              </a:rPr>
              <a:t>Theory</a:t>
            </a:r>
            <a:r>
              <a:rPr lang="pt-PT" altLang="ja-JP" sz="2600" dirty="0" smtClean="0">
                <a:ea typeface="ＭＳ Ｐゴシック" panose="020B0600070205080204" pitchFamily="34" charset="-128"/>
              </a:rPr>
              <a:t>, </a:t>
            </a:r>
            <a:r>
              <a:rPr lang="pt-PT" altLang="ja-JP" sz="2600" dirty="0" err="1" smtClean="0">
                <a:ea typeface="ＭＳ Ｐゴシック" panose="020B0600070205080204" pitchFamily="34" charset="-128"/>
              </a:rPr>
              <a:t>Synergetics</a:t>
            </a:r>
            <a:r>
              <a:rPr lang="pt-PT" altLang="ja-JP" sz="2600" dirty="0" smtClean="0">
                <a:ea typeface="ＭＳ Ｐゴシック" panose="020B0600070205080204" pitchFamily="34" charset="-128"/>
              </a:rPr>
              <a:t>, </a:t>
            </a:r>
            <a:r>
              <a:rPr lang="pt-PT" altLang="ja-JP" sz="2600" dirty="0" err="1" smtClean="0">
                <a:ea typeface="ＭＳ Ｐゴシック" panose="020B0600070205080204" pitchFamily="34" charset="-128"/>
              </a:rPr>
              <a:t>and</a:t>
            </a:r>
            <a:r>
              <a:rPr lang="pt-PT" altLang="ja-JP" sz="2600" dirty="0" smtClean="0">
                <a:ea typeface="ＭＳ Ｐゴシック" panose="020B0600070205080204" pitchFamily="34" charset="-128"/>
              </a:rPr>
              <a:t> </a:t>
            </a:r>
            <a:r>
              <a:rPr lang="pt-PT" altLang="ja-JP" sz="2600" dirty="0" err="1" smtClean="0">
                <a:ea typeface="ＭＳ Ｐゴシック" panose="020B0600070205080204" pitchFamily="34" charset="-128"/>
              </a:rPr>
              <a:t>Topological</a:t>
            </a:r>
            <a:r>
              <a:rPr lang="pt-PT" altLang="ja-JP" sz="2600" dirty="0" smtClean="0">
                <a:ea typeface="ＭＳ Ｐゴシック" panose="020B0600070205080204" pitchFamily="34" charset="-128"/>
              </a:rPr>
              <a:t> Dynamics.</a:t>
            </a:r>
          </a:p>
          <a:p>
            <a:pPr algn="just" eaLnBrk="1" hangingPunct="1">
              <a:lnSpc>
                <a:spcPct val="80000"/>
              </a:lnSpc>
            </a:pPr>
            <a:endParaRPr lang="pt-PT" altLang="pt-PT" sz="2400" dirty="0" smtClean="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noAutofit/>
          </a:bodyPr>
          <a:lstStyle/>
          <a:p>
            <a:pPr algn="ctr" eaLnBrk="1" hangingPunct="1">
              <a:defRPr/>
            </a:pPr>
            <a:r>
              <a:rPr lang="pt-PT" sz="5400" b="1" dirty="0" smtClean="0"/>
              <a:t>RENÉ THOM’S CATASTROPHE THEORY</a:t>
            </a:r>
          </a:p>
        </p:txBody>
      </p:sp>
      <p:sp>
        <p:nvSpPr>
          <p:cNvPr id="66563" name="Rectangle 3"/>
          <p:cNvSpPr>
            <a:spLocks noGrp="1" noChangeArrowheads="1"/>
          </p:cNvSpPr>
          <p:nvPr>
            <p:ph idx="1"/>
          </p:nvPr>
        </p:nvSpPr>
        <p:spPr/>
        <p:txBody>
          <a:bodyPr>
            <a:normAutofit lnSpcReduction="10000"/>
          </a:bodyPr>
          <a:lstStyle/>
          <a:p>
            <a:pPr algn="just" eaLnBrk="1" hangingPunct="1">
              <a:lnSpc>
                <a:spcPct val="90000"/>
              </a:lnSpc>
            </a:pPr>
            <a:r>
              <a:rPr lang="pt-PT" altLang="pt-PT" sz="2800" b="1" dirty="0" err="1" smtClean="0"/>
              <a:t>Origin</a:t>
            </a:r>
            <a:r>
              <a:rPr lang="pt-PT" altLang="pt-PT" sz="2800" b="1" dirty="0" smtClean="0"/>
              <a:t> </a:t>
            </a:r>
            <a:r>
              <a:rPr lang="pt-PT" altLang="pt-PT" sz="2800" b="1" dirty="0" err="1" smtClean="0"/>
              <a:t>of</a:t>
            </a:r>
            <a:r>
              <a:rPr lang="pt-PT" altLang="pt-PT" sz="2800" b="1" dirty="0" smtClean="0"/>
              <a:t> </a:t>
            </a:r>
            <a:r>
              <a:rPr lang="pt-PT" altLang="pt-PT" sz="2800" b="1" dirty="0" err="1" smtClean="0"/>
              <a:t>the</a:t>
            </a:r>
            <a:r>
              <a:rPr lang="pt-PT" altLang="pt-PT" sz="2800" b="1" dirty="0" smtClean="0"/>
              <a:t> </a:t>
            </a:r>
            <a:r>
              <a:rPr lang="pt-PT" altLang="pt-PT" sz="2800" b="1" dirty="0" err="1" smtClean="0"/>
              <a:t>Catastrophe</a:t>
            </a:r>
            <a:r>
              <a:rPr lang="pt-PT" altLang="pt-PT" sz="2800" b="1" dirty="0" smtClean="0"/>
              <a:t> </a:t>
            </a:r>
            <a:r>
              <a:rPr lang="pt-PT" altLang="pt-PT" sz="2800" b="1" dirty="0" err="1" smtClean="0"/>
              <a:t>Theory</a:t>
            </a:r>
            <a:r>
              <a:rPr lang="pt-PT" altLang="pt-PT" sz="2800" b="1" dirty="0" smtClean="0"/>
              <a:t>. </a:t>
            </a:r>
            <a:r>
              <a:rPr lang="pt-PT" altLang="pt-PT" sz="2800" b="1" dirty="0" err="1" smtClean="0"/>
              <a:t>History</a:t>
            </a:r>
            <a:endParaRPr lang="pt-PT" altLang="pt-PT" sz="2800" b="1" dirty="0" smtClean="0"/>
          </a:p>
          <a:p>
            <a:pPr algn="just" eaLnBrk="1" hangingPunct="1">
              <a:lnSpc>
                <a:spcPct val="90000"/>
              </a:lnSpc>
            </a:pPr>
            <a:r>
              <a:rPr lang="pt-PT" altLang="pt-PT" sz="2800" dirty="0" err="1" smtClean="0"/>
              <a:t>Now</a:t>
            </a:r>
            <a:r>
              <a:rPr lang="pt-PT" altLang="pt-PT" sz="2800" dirty="0" smtClean="0"/>
              <a:t> </a:t>
            </a:r>
            <a:r>
              <a:rPr lang="pt-PT" altLang="pt-PT" sz="2800" dirty="0" err="1" smtClean="0"/>
              <a:t>regarded</a:t>
            </a:r>
            <a:r>
              <a:rPr lang="pt-PT" altLang="pt-PT" sz="2800" dirty="0" smtClean="0"/>
              <a:t> as </a:t>
            </a:r>
            <a:r>
              <a:rPr lang="pt-PT" altLang="pt-PT" sz="2800" dirty="0" err="1" smtClean="0"/>
              <a:t>part</a:t>
            </a:r>
            <a:r>
              <a:rPr lang="pt-PT" altLang="pt-PT" sz="2800" dirty="0" smtClean="0"/>
              <a:t> </a:t>
            </a:r>
            <a:r>
              <a:rPr lang="pt-PT" altLang="pt-PT" sz="2800" dirty="0" err="1" smtClean="0"/>
              <a:t>of</a:t>
            </a:r>
            <a:r>
              <a:rPr lang="pt-PT" altLang="pt-PT" sz="2800" dirty="0" smtClean="0"/>
              <a:t> </a:t>
            </a:r>
            <a:r>
              <a:rPr lang="pt-PT" altLang="pt-PT" sz="2800" dirty="0" err="1" smtClean="0"/>
              <a:t>Chaos</a:t>
            </a:r>
            <a:r>
              <a:rPr lang="pt-PT" altLang="pt-PT" sz="2800" dirty="0" smtClean="0"/>
              <a:t> </a:t>
            </a:r>
            <a:r>
              <a:rPr lang="pt-PT" altLang="pt-PT" sz="2800" dirty="0" err="1" smtClean="0"/>
              <a:t>Theory</a:t>
            </a:r>
            <a:r>
              <a:rPr lang="pt-PT" altLang="pt-PT" sz="2800" dirty="0" smtClean="0"/>
              <a:t>, </a:t>
            </a:r>
            <a:r>
              <a:rPr lang="pt-PT" altLang="pt-PT" sz="2800" dirty="0" err="1" smtClean="0"/>
              <a:t>Catastrophe</a:t>
            </a:r>
            <a:r>
              <a:rPr lang="pt-PT" altLang="pt-PT" sz="2800" dirty="0" smtClean="0"/>
              <a:t> </a:t>
            </a:r>
            <a:r>
              <a:rPr lang="pt-PT" altLang="pt-PT" sz="2800" dirty="0" err="1" smtClean="0"/>
              <a:t>Theory</a:t>
            </a:r>
            <a:r>
              <a:rPr lang="pt-PT" altLang="pt-PT" sz="2800" dirty="0" smtClean="0"/>
              <a:t> </a:t>
            </a:r>
            <a:r>
              <a:rPr lang="pt-PT" altLang="pt-PT" sz="2800" dirty="0" err="1" smtClean="0"/>
              <a:t>was</a:t>
            </a:r>
            <a:r>
              <a:rPr lang="pt-PT" altLang="pt-PT" sz="2800" dirty="0" smtClean="0"/>
              <a:t> </a:t>
            </a:r>
            <a:r>
              <a:rPr lang="pt-PT" altLang="pt-PT" sz="2800" dirty="0" err="1" smtClean="0"/>
              <a:t>developed</a:t>
            </a:r>
            <a:r>
              <a:rPr lang="pt-PT" altLang="pt-PT" sz="2800" dirty="0" smtClean="0"/>
              <a:t> in </a:t>
            </a:r>
            <a:r>
              <a:rPr lang="pt-PT" altLang="pt-PT" sz="2800" dirty="0" err="1" smtClean="0"/>
              <a:t>the</a:t>
            </a:r>
            <a:r>
              <a:rPr lang="pt-PT" altLang="pt-PT" sz="2800" dirty="0" smtClean="0"/>
              <a:t> late 1960s </a:t>
            </a:r>
            <a:r>
              <a:rPr lang="pt-PT" altLang="pt-PT" sz="2800" dirty="0" err="1" smtClean="0"/>
              <a:t>and</a:t>
            </a:r>
            <a:r>
              <a:rPr lang="pt-PT" altLang="pt-PT" sz="2800" dirty="0" smtClean="0"/>
              <a:t> </a:t>
            </a:r>
            <a:r>
              <a:rPr lang="pt-PT" altLang="pt-PT" sz="2800" dirty="0" err="1" smtClean="0"/>
              <a:t>presented</a:t>
            </a:r>
            <a:r>
              <a:rPr lang="pt-PT" altLang="pt-PT" sz="2800" dirty="0" smtClean="0"/>
              <a:t> quite </a:t>
            </a:r>
            <a:r>
              <a:rPr lang="pt-PT" altLang="pt-PT" sz="2800" dirty="0" err="1" smtClean="0"/>
              <a:t>independently</a:t>
            </a:r>
            <a:r>
              <a:rPr lang="pt-PT" altLang="pt-PT" sz="2800" dirty="0" smtClean="0"/>
              <a:t> in 1972 </a:t>
            </a:r>
            <a:r>
              <a:rPr lang="pt-PT" altLang="pt-PT" sz="2800" dirty="0" err="1" smtClean="0"/>
              <a:t>by</a:t>
            </a:r>
            <a:r>
              <a:rPr lang="pt-PT" altLang="pt-PT" sz="2800" dirty="0" smtClean="0"/>
              <a:t> </a:t>
            </a:r>
            <a:r>
              <a:rPr lang="pt-PT" altLang="pt-PT" sz="2800" dirty="0" err="1" smtClean="0"/>
              <a:t>the</a:t>
            </a:r>
            <a:r>
              <a:rPr lang="pt-PT" altLang="pt-PT" sz="2800" dirty="0" smtClean="0"/>
              <a:t> </a:t>
            </a:r>
            <a:r>
              <a:rPr lang="pt-PT" altLang="pt-PT" sz="2800" dirty="0" err="1" smtClean="0"/>
              <a:t>mathematician</a:t>
            </a:r>
            <a:r>
              <a:rPr lang="pt-PT" altLang="pt-PT" sz="2800" dirty="0" smtClean="0"/>
              <a:t> </a:t>
            </a:r>
            <a:r>
              <a:rPr lang="pt-PT" altLang="pt-PT" sz="2800" b="1" dirty="0" smtClean="0"/>
              <a:t>René </a:t>
            </a:r>
            <a:r>
              <a:rPr lang="pt-PT" altLang="pt-PT" sz="2800" b="1" dirty="0" err="1" smtClean="0"/>
              <a:t>Thom</a:t>
            </a:r>
            <a:r>
              <a:rPr lang="pt-PT" altLang="pt-PT" sz="2800" dirty="0" smtClean="0"/>
              <a:t> in </a:t>
            </a:r>
            <a:r>
              <a:rPr lang="pt-PT" altLang="pt-PT" sz="2800" dirty="0" err="1" smtClean="0"/>
              <a:t>his</a:t>
            </a:r>
            <a:r>
              <a:rPr lang="pt-PT" altLang="pt-PT" sz="2800" dirty="0" smtClean="0"/>
              <a:t> </a:t>
            </a:r>
            <a:r>
              <a:rPr lang="pt-PT" altLang="pt-PT" sz="2800" dirty="0" err="1" smtClean="0"/>
              <a:t>book</a:t>
            </a:r>
            <a:r>
              <a:rPr lang="pt-PT" altLang="pt-PT" sz="2800" dirty="0" smtClean="0"/>
              <a:t>: "</a:t>
            </a:r>
            <a:r>
              <a:rPr lang="pt-PT" altLang="pt-PT" sz="2800" dirty="0" err="1" smtClean="0"/>
              <a:t>Structural</a:t>
            </a:r>
            <a:r>
              <a:rPr lang="pt-PT" altLang="pt-PT" sz="2800" dirty="0" smtClean="0"/>
              <a:t> </a:t>
            </a:r>
            <a:r>
              <a:rPr lang="pt-PT" altLang="pt-PT" sz="2800" dirty="0" err="1" smtClean="0"/>
              <a:t>Stability</a:t>
            </a:r>
            <a:r>
              <a:rPr lang="pt-PT" altLang="pt-PT" sz="2800" dirty="0" smtClean="0"/>
              <a:t> </a:t>
            </a:r>
            <a:r>
              <a:rPr lang="pt-PT" altLang="pt-PT" sz="2800" dirty="0" err="1" smtClean="0"/>
              <a:t>and</a:t>
            </a:r>
            <a:r>
              <a:rPr lang="pt-PT" altLang="pt-PT" sz="2800" dirty="0" smtClean="0"/>
              <a:t> </a:t>
            </a:r>
            <a:r>
              <a:rPr lang="pt-PT" altLang="pt-PT" sz="2800" dirty="0" err="1" smtClean="0"/>
              <a:t>Morphogenesis</a:t>
            </a:r>
            <a:r>
              <a:rPr lang="pt-PT" altLang="pt-PT" sz="2800" dirty="0" smtClean="0"/>
              <a:t>". </a:t>
            </a:r>
            <a:r>
              <a:rPr lang="pt-PT" altLang="pt-PT" sz="2800" dirty="0" err="1" smtClean="0"/>
              <a:t>Thom</a:t>
            </a:r>
            <a:r>
              <a:rPr lang="pt-PT" altLang="pt-PT" sz="2800" dirty="0" smtClean="0"/>
              <a:t> </a:t>
            </a:r>
            <a:r>
              <a:rPr lang="pt-PT" altLang="pt-PT" sz="2800" dirty="0" err="1" smtClean="0"/>
              <a:t>hoped</a:t>
            </a:r>
            <a:r>
              <a:rPr lang="pt-PT" altLang="pt-PT" sz="2800" dirty="0" smtClean="0"/>
              <a:t> to </a:t>
            </a:r>
            <a:r>
              <a:rPr lang="pt-PT" altLang="pt-PT" sz="2800" dirty="0" err="1" smtClean="0"/>
              <a:t>be</a:t>
            </a:r>
            <a:r>
              <a:rPr lang="pt-PT" altLang="pt-PT" sz="2800" dirty="0" smtClean="0"/>
              <a:t> </a:t>
            </a:r>
            <a:r>
              <a:rPr lang="pt-PT" altLang="pt-PT" sz="2800" dirty="0" err="1" smtClean="0"/>
              <a:t>able</a:t>
            </a:r>
            <a:r>
              <a:rPr lang="pt-PT" altLang="pt-PT" sz="2800" dirty="0" smtClean="0"/>
              <a:t> to </a:t>
            </a:r>
            <a:r>
              <a:rPr lang="pt-PT" altLang="pt-PT" sz="2800" dirty="0" err="1" smtClean="0"/>
              <a:t>predict</a:t>
            </a:r>
            <a:r>
              <a:rPr lang="pt-PT" altLang="pt-PT" sz="2800" dirty="0" smtClean="0"/>
              <a:t> </a:t>
            </a:r>
            <a:r>
              <a:rPr lang="pt-PT" altLang="pt-PT" sz="2800" dirty="0" err="1" smtClean="0"/>
              <a:t>the</a:t>
            </a:r>
            <a:r>
              <a:rPr lang="pt-PT" altLang="pt-PT" sz="2800" dirty="0" smtClean="0"/>
              <a:t> </a:t>
            </a:r>
            <a:r>
              <a:rPr lang="pt-PT" altLang="pt-PT" sz="2800" dirty="0" err="1" smtClean="0"/>
              <a:t>behavior</a:t>
            </a:r>
            <a:r>
              <a:rPr lang="pt-PT" altLang="pt-PT" sz="2800" dirty="0" smtClean="0"/>
              <a:t> </a:t>
            </a:r>
            <a:r>
              <a:rPr lang="pt-PT" altLang="pt-PT" sz="2800" dirty="0" err="1" smtClean="0"/>
              <a:t>of</a:t>
            </a:r>
            <a:r>
              <a:rPr lang="pt-PT" altLang="pt-PT" sz="2800" dirty="0" smtClean="0"/>
              <a:t> </a:t>
            </a:r>
            <a:r>
              <a:rPr lang="pt-PT" altLang="pt-PT" sz="2800" dirty="0" err="1" smtClean="0"/>
              <a:t>complex</a:t>
            </a:r>
            <a:r>
              <a:rPr lang="pt-PT" altLang="pt-PT" sz="2800" dirty="0" smtClean="0"/>
              <a:t> '</a:t>
            </a:r>
            <a:r>
              <a:rPr lang="pt-PT" altLang="pt-PT" sz="2800" dirty="0" err="1" smtClean="0"/>
              <a:t>chaotic</a:t>
            </a:r>
            <a:r>
              <a:rPr lang="pt-PT" altLang="pt-PT" sz="2800" dirty="0" smtClean="0"/>
              <a:t>' </a:t>
            </a:r>
            <a:r>
              <a:rPr lang="pt-PT" altLang="pt-PT" sz="2800" dirty="0" err="1" smtClean="0"/>
              <a:t>systems</a:t>
            </a:r>
            <a:r>
              <a:rPr lang="pt-PT" altLang="pt-PT" sz="2800" dirty="0" smtClean="0"/>
              <a:t>. </a:t>
            </a:r>
            <a:r>
              <a:rPr lang="pt-PT" altLang="pt-PT" sz="2800" dirty="0" err="1" smtClean="0"/>
              <a:t>It</a:t>
            </a:r>
            <a:r>
              <a:rPr lang="pt-PT" altLang="pt-PT" sz="2800" dirty="0" smtClean="0"/>
              <a:t> </a:t>
            </a:r>
            <a:r>
              <a:rPr lang="pt-PT" altLang="pt-PT" sz="2800" dirty="0" err="1" smtClean="0"/>
              <a:t>was</a:t>
            </a:r>
            <a:r>
              <a:rPr lang="pt-PT" altLang="pt-PT" sz="2800" dirty="0" smtClean="0"/>
              <a:t> </a:t>
            </a:r>
            <a:r>
              <a:rPr lang="pt-PT" altLang="pt-PT" sz="2800" dirty="0" err="1" smtClean="0"/>
              <a:t>further</a:t>
            </a:r>
            <a:r>
              <a:rPr lang="pt-PT" altLang="pt-PT" sz="2800" dirty="0" smtClean="0"/>
              <a:t> </a:t>
            </a:r>
            <a:r>
              <a:rPr lang="pt-PT" altLang="pt-PT" sz="2800" dirty="0" err="1" smtClean="0"/>
              <a:t>developed</a:t>
            </a:r>
            <a:r>
              <a:rPr lang="pt-PT" altLang="pt-PT" sz="2800" dirty="0" smtClean="0"/>
              <a:t> </a:t>
            </a:r>
            <a:r>
              <a:rPr lang="pt-PT" altLang="pt-PT" sz="2800" dirty="0" err="1" smtClean="0"/>
              <a:t>on</a:t>
            </a:r>
            <a:r>
              <a:rPr lang="pt-PT" altLang="pt-PT" sz="2800" dirty="0" smtClean="0"/>
              <a:t> a more </a:t>
            </a:r>
            <a:r>
              <a:rPr lang="pt-PT" altLang="pt-PT" sz="2800" dirty="0" err="1" smtClean="0"/>
              <a:t>pragmatic</a:t>
            </a:r>
            <a:r>
              <a:rPr lang="pt-PT" altLang="pt-PT" sz="2800" dirty="0" smtClean="0"/>
              <a:t> </a:t>
            </a:r>
            <a:r>
              <a:rPr lang="pt-PT" altLang="pt-PT" sz="2800" dirty="0" err="1" smtClean="0"/>
              <a:t>level</a:t>
            </a:r>
            <a:r>
              <a:rPr lang="pt-PT" altLang="pt-PT" sz="2800" dirty="0" smtClean="0"/>
              <a:t> </a:t>
            </a:r>
            <a:r>
              <a:rPr lang="pt-PT" altLang="pt-PT" sz="2800" dirty="0" err="1" smtClean="0"/>
              <a:t>by</a:t>
            </a:r>
            <a:r>
              <a:rPr lang="pt-PT" altLang="pt-PT" sz="2800" dirty="0" smtClean="0"/>
              <a:t> </a:t>
            </a:r>
            <a:r>
              <a:rPr lang="pt-PT" altLang="pt-PT" sz="2800" b="1" dirty="0" smtClean="0"/>
              <a:t>E.C. </a:t>
            </a:r>
            <a:r>
              <a:rPr lang="pt-PT" altLang="pt-PT" sz="2800" b="1" dirty="0" err="1" smtClean="0"/>
              <a:t>Zeeman</a:t>
            </a:r>
            <a:r>
              <a:rPr lang="pt-PT" altLang="pt-PT" sz="2800" dirty="0" smtClean="0"/>
              <a:t> in </a:t>
            </a:r>
            <a:r>
              <a:rPr lang="pt-PT" altLang="pt-PT" sz="2800" dirty="0" err="1" smtClean="0"/>
              <a:t>the</a:t>
            </a:r>
            <a:r>
              <a:rPr lang="pt-PT" altLang="pt-PT" sz="2800" dirty="0" smtClean="0"/>
              <a:t> 70s.</a:t>
            </a:r>
          </a:p>
          <a:p>
            <a:pPr algn="just" eaLnBrk="1" hangingPunct="1">
              <a:lnSpc>
                <a:spcPct val="90000"/>
              </a:lnSpc>
              <a:buFontTx/>
              <a:buNone/>
            </a:pPr>
            <a:r>
              <a:rPr lang="pt-PT" altLang="pt-PT" sz="2800" dirty="0" smtClean="0"/>
              <a:t> </a:t>
            </a:r>
            <a:endParaRPr lang="pt-PT" altLang="pt-PT" sz="2800" b="1" dirty="0" smtClean="0"/>
          </a:p>
        </p:txBody>
      </p:sp>
    </p:spTree>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p:cNvSpPr>
            <a:spLocks noGrp="1" noChangeArrowheads="1"/>
          </p:cNvSpPr>
          <p:nvPr>
            <p:ph type="title"/>
          </p:nvPr>
        </p:nvSpPr>
        <p:spPr/>
        <p:txBody>
          <a:bodyPr>
            <a:noAutofit/>
          </a:bodyPr>
          <a:lstStyle/>
          <a:p>
            <a:pPr algn="ctr" eaLnBrk="1" hangingPunct="1">
              <a:defRPr/>
            </a:pPr>
            <a:r>
              <a:rPr lang="pt-PT" sz="5400" b="1" dirty="0" smtClean="0"/>
              <a:t>RENÉ THOM’S CATASTROPHE THEORY</a:t>
            </a:r>
          </a:p>
        </p:txBody>
      </p:sp>
      <p:sp>
        <p:nvSpPr>
          <p:cNvPr id="67587" name="Rectangle 3"/>
          <p:cNvSpPr>
            <a:spLocks noGrp="1" noChangeArrowheads="1"/>
          </p:cNvSpPr>
          <p:nvPr>
            <p:ph idx="1"/>
          </p:nvPr>
        </p:nvSpPr>
        <p:spPr/>
        <p:txBody>
          <a:bodyPr>
            <a:normAutofit fontScale="92500" lnSpcReduction="20000"/>
          </a:bodyPr>
          <a:lstStyle/>
          <a:p>
            <a:pPr algn="just" eaLnBrk="1" hangingPunct="1">
              <a:lnSpc>
                <a:spcPct val="90000"/>
              </a:lnSpc>
            </a:pPr>
            <a:r>
              <a:rPr lang="pt-PT" altLang="pt-PT" sz="2600" b="1" dirty="0" err="1" smtClean="0"/>
              <a:t>Usage</a:t>
            </a:r>
            <a:r>
              <a:rPr lang="pt-PT" altLang="pt-PT" sz="2600" b="1" dirty="0" smtClean="0"/>
              <a:t> </a:t>
            </a:r>
            <a:r>
              <a:rPr lang="pt-PT" altLang="pt-PT" sz="2600" b="1" dirty="0" err="1" smtClean="0"/>
              <a:t>of</a:t>
            </a:r>
            <a:r>
              <a:rPr lang="pt-PT" altLang="pt-PT" sz="2600" b="1" dirty="0" smtClean="0"/>
              <a:t> </a:t>
            </a:r>
            <a:r>
              <a:rPr lang="pt-PT" altLang="pt-PT" sz="2600" b="1" dirty="0" err="1" smtClean="0"/>
              <a:t>the</a:t>
            </a:r>
            <a:r>
              <a:rPr lang="pt-PT" altLang="pt-PT" sz="2600" b="1" dirty="0" smtClean="0"/>
              <a:t> </a:t>
            </a:r>
            <a:r>
              <a:rPr lang="pt-PT" altLang="pt-PT" sz="2600" b="1" dirty="0" err="1" smtClean="0"/>
              <a:t>Catastrophe</a:t>
            </a:r>
            <a:r>
              <a:rPr lang="pt-PT" altLang="pt-PT" sz="2600" b="1" dirty="0" smtClean="0"/>
              <a:t> </a:t>
            </a:r>
            <a:r>
              <a:rPr lang="pt-PT" altLang="pt-PT" sz="2600" b="1" dirty="0" err="1" smtClean="0"/>
              <a:t>Theory</a:t>
            </a:r>
            <a:r>
              <a:rPr lang="pt-PT" altLang="pt-PT" sz="2600" b="1" dirty="0" smtClean="0"/>
              <a:t>. </a:t>
            </a:r>
            <a:r>
              <a:rPr lang="pt-PT" altLang="pt-PT" sz="2600" b="1" dirty="0" err="1" smtClean="0"/>
              <a:t>Applications</a:t>
            </a:r>
            <a:endParaRPr lang="pt-PT" altLang="pt-PT" sz="2600" b="1" dirty="0" smtClean="0"/>
          </a:p>
          <a:p>
            <a:pPr algn="just" eaLnBrk="1" hangingPunct="1">
              <a:lnSpc>
                <a:spcPct val="90000"/>
              </a:lnSpc>
            </a:pPr>
            <a:r>
              <a:rPr lang="pt-PT" altLang="pt-PT" sz="2600" dirty="0" err="1" smtClean="0"/>
              <a:t>The</a:t>
            </a:r>
            <a:r>
              <a:rPr lang="pt-PT" altLang="pt-PT" sz="2600" dirty="0" smtClean="0"/>
              <a:t> </a:t>
            </a:r>
            <a:r>
              <a:rPr lang="pt-PT" altLang="pt-PT" sz="2600" dirty="0" err="1" smtClean="0"/>
              <a:t>method</a:t>
            </a:r>
            <a:r>
              <a:rPr lang="pt-PT" altLang="pt-PT" sz="2600" dirty="0" smtClean="0"/>
              <a:t> can </a:t>
            </a:r>
            <a:r>
              <a:rPr lang="pt-PT" altLang="pt-PT" sz="2600" dirty="0" err="1" smtClean="0"/>
              <a:t>be</a:t>
            </a:r>
            <a:r>
              <a:rPr lang="pt-PT" altLang="pt-PT" sz="2600" dirty="0" smtClean="0"/>
              <a:t> </a:t>
            </a:r>
            <a:r>
              <a:rPr lang="pt-PT" altLang="pt-PT" sz="2600" dirty="0" err="1" smtClean="0"/>
              <a:t>used</a:t>
            </a:r>
            <a:r>
              <a:rPr lang="pt-PT" altLang="pt-PT" sz="2600" dirty="0" smtClean="0"/>
              <a:t> to </a:t>
            </a:r>
            <a:r>
              <a:rPr lang="pt-PT" altLang="pt-PT" sz="2600" dirty="0" err="1" smtClean="0"/>
              <a:t>understand</a:t>
            </a:r>
            <a:r>
              <a:rPr lang="pt-PT" altLang="pt-PT" sz="2600" dirty="0" smtClean="0"/>
              <a:t> </a:t>
            </a:r>
            <a:r>
              <a:rPr lang="pt-PT" altLang="pt-PT" sz="2600" dirty="0" err="1" smtClean="0"/>
              <a:t>and</a:t>
            </a:r>
            <a:r>
              <a:rPr lang="pt-PT" altLang="pt-PT" sz="2600" dirty="0" smtClean="0"/>
              <a:t> to </a:t>
            </a:r>
            <a:r>
              <a:rPr lang="pt-PT" altLang="pt-PT" sz="2600" dirty="0" err="1" smtClean="0"/>
              <a:t>predict</a:t>
            </a:r>
            <a:r>
              <a:rPr lang="pt-PT" altLang="pt-PT" sz="2600" dirty="0" smtClean="0"/>
              <a:t> </a:t>
            </a:r>
            <a:r>
              <a:rPr lang="pt-PT" altLang="pt-PT" sz="2600" dirty="0" err="1" smtClean="0"/>
              <a:t>the</a:t>
            </a:r>
            <a:r>
              <a:rPr lang="pt-PT" altLang="pt-PT" sz="2600" dirty="0" smtClean="0"/>
              <a:t> </a:t>
            </a:r>
            <a:r>
              <a:rPr lang="pt-PT" altLang="pt-PT" sz="2600" dirty="0" err="1" smtClean="0"/>
              <a:t>behavior</a:t>
            </a:r>
            <a:r>
              <a:rPr lang="pt-PT" altLang="pt-PT" sz="2600" dirty="0" smtClean="0"/>
              <a:t> </a:t>
            </a:r>
            <a:r>
              <a:rPr lang="pt-PT" altLang="pt-PT" sz="2600" dirty="0" err="1" smtClean="0"/>
              <a:t>of</a:t>
            </a:r>
            <a:r>
              <a:rPr lang="pt-PT" altLang="pt-PT" sz="2600" dirty="0" smtClean="0"/>
              <a:t> </a:t>
            </a:r>
            <a:r>
              <a:rPr lang="pt-PT" altLang="pt-PT" sz="2600" dirty="0" err="1" smtClean="0"/>
              <a:t>complex</a:t>
            </a:r>
            <a:r>
              <a:rPr lang="pt-PT" altLang="pt-PT" sz="2600" dirty="0" smtClean="0"/>
              <a:t> </a:t>
            </a:r>
            <a:r>
              <a:rPr lang="pt-PT" altLang="pt-PT" sz="2600" dirty="0" err="1" smtClean="0"/>
              <a:t>systems</a:t>
            </a:r>
            <a:r>
              <a:rPr lang="pt-PT" altLang="pt-PT" sz="2600" dirty="0" smtClean="0"/>
              <a:t>. </a:t>
            </a:r>
            <a:r>
              <a:rPr lang="pt-PT" altLang="pt-PT" sz="2600" dirty="0" err="1" smtClean="0"/>
              <a:t>Such</a:t>
            </a:r>
            <a:r>
              <a:rPr lang="pt-PT" altLang="pt-PT" sz="2600" dirty="0" smtClean="0"/>
              <a:t> as: </a:t>
            </a:r>
          </a:p>
          <a:p>
            <a:pPr algn="just" eaLnBrk="1" hangingPunct="1">
              <a:lnSpc>
                <a:spcPct val="90000"/>
              </a:lnSpc>
            </a:pPr>
            <a:r>
              <a:rPr lang="pt-PT" altLang="pt-PT" sz="2600" dirty="0" smtClean="0"/>
              <a:t>Stock </a:t>
            </a:r>
            <a:r>
              <a:rPr lang="pt-PT" altLang="pt-PT" sz="2600" dirty="0" err="1" smtClean="0"/>
              <a:t>exchanges</a:t>
            </a:r>
            <a:r>
              <a:rPr lang="pt-PT" altLang="pt-PT" sz="2600" dirty="0" smtClean="0"/>
              <a:t>. </a:t>
            </a:r>
          </a:p>
          <a:p>
            <a:pPr algn="just" eaLnBrk="1" hangingPunct="1">
              <a:lnSpc>
                <a:spcPct val="90000"/>
              </a:lnSpc>
            </a:pPr>
            <a:r>
              <a:rPr lang="pt-PT" altLang="pt-PT" sz="2600" dirty="0" err="1" smtClean="0"/>
              <a:t>Locust</a:t>
            </a:r>
            <a:r>
              <a:rPr lang="pt-PT" altLang="pt-PT" sz="2600" dirty="0" smtClean="0"/>
              <a:t> </a:t>
            </a:r>
            <a:r>
              <a:rPr lang="pt-PT" altLang="pt-PT" sz="2600" dirty="0" err="1" smtClean="0"/>
              <a:t>infestations</a:t>
            </a:r>
            <a:r>
              <a:rPr lang="pt-PT" altLang="pt-PT" sz="2600" dirty="0" smtClean="0"/>
              <a:t>. </a:t>
            </a:r>
          </a:p>
          <a:p>
            <a:pPr algn="just" eaLnBrk="1" hangingPunct="1">
              <a:lnSpc>
                <a:spcPct val="90000"/>
              </a:lnSpc>
            </a:pPr>
            <a:r>
              <a:rPr lang="pt-PT" altLang="pt-PT" sz="2600" dirty="0" err="1" smtClean="0"/>
              <a:t>Biological</a:t>
            </a:r>
            <a:r>
              <a:rPr lang="pt-PT" altLang="pt-PT" sz="2600" dirty="0" smtClean="0"/>
              <a:t> </a:t>
            </a:r>
            <a:r>
              <a:rPr lang="pt-PT" altLang="pt-PT" sz="2600" dirty="0" err="1" smtClean="0"/>
              <a:t>change</a:t>
            </a:r>
            <a:r>
              <a:rPr lang="pt-PT" altLang="pt-PT" sz="2600" dirty="0" smtClean="0"/>
              <a:t>.</a:t>
            </a:r>
          </a:p>
          <a:p>
            <a:pPr algn="just" eaLnBrk="1" hangingPunct="1">
              <a:lnSpc>
                <a:spcPct val="90000"/>
              </a:lnSpc>
            </a:pPr>
            <a:r>
              <a:rPr lang="pt-PT" altLang="pt-PT" sz="2600" dirty="0" err="1" smtClean="0"/>
              <a:t>Behavior</a:t>
            </a:r>
            <a:r>
              <a:rPr lang="pt-PT" altLang="pt-PT" sz="2600" dirty="0" smtClean="0"/>
              <a:t> </a:t>
            </a:r>
            <a:r>
              <a:rPr lang="pt-PT" altLang="pt-PT" sz="2600" dirty="0" err="1" smtClean="0"/>
              <a:t>of</a:t>
            </a:r>
            <a:r>
              <a:rPr lang="pt-PT" altLang="pt-PT" sz="2600" dirty="0" smtClean="0"/>
              <a:t> bridges. </a:t>
            </a:r>
          </a:p>
          <a:p>
            <a:pPr algn="just" eaLnBrk="1" hangingPunct="1">
              <a:lnSpc>
                <a:spcPct val="90000"/>
              </a:lnSpc>
            </a:pPr>
            <a:r>
              <a:rPr lang="pt-PT" altLang="pt-PT" sz="2600" dirty="0" err="1" smtClean="0"/>
              <a:t>Attempts</a:t>
            </a:r>
            <a:r>
              <a:rPr lang="pt-PT" altLang="pt-PT" sz="2600" dirty="0" smtClean="0"/>
              <a:t> to </a:t>
            </a:r>
            <a:r>
              <a:rPr lang="pt-PT" altLang="pt-PT" sz="2600" dirty="0" err="1" smtClean="0"/>
              <a:t>apply</a:t>
            </a:r>
            <a:r>
              <a:rPr lang="pt-PT" altLang="pt-PT" sz="2600" dirty="0" smtClean="0"/>
              <a:t> </a:t>
            </a:r>
            <a:r>
              <a:rPr lang="pt-PT" altLang="pt-PT" sz="2600" dirty="0" err="1" smtClean="0"/>
              <a:t>Thom's</a:t>
            </a:r>
            <a:r>
              <a:rPr lang="pt-PT" altLang="pt-PT" sz="2600" dirty="0" smtClean="0"/>
              <a:t> </a:t>
            </a:r>
            <a:r>
              <a:rPr lang="pt-PT" altLang="pt-PT" sz="2600" dirty="0" err="1" smtClean="0"/>
              <a:t>theories</a:t>
            </a:r>
            <a:r>
              <a:rPr lang="pt-PT" altLang="pt-PT" sz="2600" dirty="0" smtClean="0"/>
              <a:t> to </a:t>
            </a:r>
            <a:r>
              <a:rPr lang="pt-PT" altLang="pt-PT" sz="2600" b="1" dirty="0" err="1" smtClean="0"/>
              <a:t>organizations</a:t>
            </a:r>
            <a:r>
              <a:rPr lang="pt-PT" altLang="pt-PT" sz="2600" b="1" dirty="0" smtClean="0"/>
              <a:t> </a:t>
            </a:r>
            <a:r>
              <a:rPr lang="pt-PT" altLang="pt-PT" sz="2600" dirty="0" err="1" smtClean="0"/>
              <a:t>so</a:t>
            </a:r>
            <a:r>
              <a:rPr lang="pt-PT" altLang="pt-PT" sz="2600" dirty="0" smtClean="0"/>
              <a:t> </a:t>
            </a:r>
            <a:r>
              <a:rPr lang="pt-PT" altLang="pt-PT" sz="2600" dirty="0" err="1" smtClean="0"/>
              <a:t>far</a:t>
            </a:r>
            <a:r>
              <a:rPr lang="pt-PT" altLang="pt-PT" sz="2600" dirty="0" smtClean="0"/>
              <a:t> </a:t>
            </a:r>
            <a:r>
              <a:rPr lang="pt-PT" altLang="pt-PT" sz="2600" dirty="0" err="1" smtClean="0"/>
              <a:t>had</a:t>
            </a:r>
            <a:r>
              <a:rPr lang="pt-PT" altLang="pt-PT" sz="2600" dirty="0" smtClean="0"/>
              <a:t> </a:t>
            </a:r>
            <a:r>
              <a:rPr lang="pt-PT" altLang="pt-PT" sz="2600" dirty="0" err="1" smtClean="0"/>
              <a:t>little</a:t>
            </a:r>
            <a:r>
              <a:rPr lang="pt-PT" altLang="pt-PT" sz="2600" dirty="0" smtClean="0"/>
              <a:t> real </a:t>
            </a:r>
            <a:r>
              <a:rPr lang="pt-PT" altLang="pt-PT" sz="2600" dirty="0" err="1" smtClean="0"/>
              <a:t>success</a:t>
            </a:r>
            <a:r>
              <a:rPr lang="pt-PT" altLang="pt-PT" sz="2600" dirty="0" smtClean="0"/>
              <a:t>, </a:t>
            </a:r>
            <a:r>
              <a:rPr lang="pt-PT" altLang="pt-PT" sz="2600" dirty="0" err="1" smtClean="0"/>
              <a:t>due</a:t>
            </a:r>
            <a:r>
              <a:rPr lang="pt-PT" altLang="pt-PT" sz="2600" dirty="0" smtClean="0"/>
              <a:t> to </a:t>
            </a:r>
            <a:r>
              <a:rPr lang="pt-PT" altLang="pt-PT" sz="2600" dirty="0" err="1" smtClean="0"/>
              <a:t>the</a:t>
            </a:r>
            <a:r>
              <a:rPr lang="pt-PT" altLang="pt-PT" sz="2600" dirty="0" smtClean="0"/>
              <a:t> </a:t>
            </a:r>
            <a:r>
              <a:rPr lang="pt-PT" altLang="pt-PT" sz="2600" dirty="0" err="1" smtClean="0"/>
              <a:t>large</a:t>
            </a:r>
            <a:r>
              <a:rPr lang="pt-PT" altLang="pt-PT" sz="2600" dirty="0" smtClean="0"/>
              <a:t> </a:t>
            </a:r>
            <a:r>
              <a:rPr lang="pt-PT" altLang="pt-PT" sz="2600" dirty="0" err="1" smtClean="0"/>
              <a:t>number</a:t>
            </a:r>
            <a:r>
              <a:rPr lang="pt-PT" altLang="pt-PT" sz="2600" dirty="0" smtClean="0"/>
              <a:t> </a:t>
            </a:r>
            <a:r>
              <a:rPr lang="pt-PT" altLang="pt-PT" sz="2600" dirty="0" err="1" smtClean="0"/>
              <a:t>of</a:t>
            </a:r>
            <a:r>
              <a:rPr lang="pt-PT" altLang="pt-PT" sz="2600" dirty="0" smtClean="0"/>
              <a:t> </a:t>
            </a:r>
            <a:r>
              <a:rPr lang="pt-PT" altLang="pt-PT" sz="2600" dirty="0" err="1" smtClean="0"/>
              <a:t>variables</a:t>
            </a:r>
            <a:r>
              <a:rPr lang="pt-PT" altLang="pt-PT" sz="2600" dirty="0" smtClean="0"/>
              <a:t> </a:t>
            </a:r>
            <a:r>
              <a:rPr lang="pt-PT" altLang="pt-PT" sz="2600" dirty="0" err="1" smtClean="0"/>
              <a:t>involved</a:t>
            </a:r>
            <a:r>
              <a:rPr lang="pt-PT" altLang="pt-PT" sz="2600" dirty="0" smtClean="0"/>
              <a:t>. </a:t>
            </a:r>
          </a:p>
          <a:p>
            <a:pPr eaLnBrk="1" hangingPunct="1">
              <a:lnSpc>
                <a:spcPct val="90000"/>
              </a:lnSpc>
            </a:pPr>
            <a:endParaRPr lang="pt-PT" altLang="pt-PT" sz="2400" dirty="0" smtClean="0"/>
          </a:p>
        </p:txBody>
      </p:sp>
    </p:spTree>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noAutofit/>
          </a:bodyPr>
          <a:lstStyle/>
          <a:p>
            <a:pPr algn="ctr" eaLnBrk="1" hangingPunct="1">
              <a:defRPr/>
            </a:pPr>
            <a:r>
              <a:rPr lang="pt-PT" sz="5400" b="1" dirty="0" smtClean="0"/>
              <a:t>RENÉ THOM’S CATASTROPHE THEORY</a:t>
            </a:r>
          </a:p>
        </p:txBody>
      </p:sp>
      <p:sp>
        <p:nvSpPr>
          <p:cNvPr id="68611" name="Rectangle 3"/>
          <p:cNvSpPr>
            <a:spLocks noGrp="1" noChangeArrowheads="1"/>
          </p:cNvSpPr>
          <p:nvPr>
            <p:ph idx="1"/>
          </p:nvPr>
        </p:nvSpPr>
        <p:spPr>
          <a:xfrm>
            <a:off x="822959" y="1845734"/>
            <a:ext cx="7543801" cy="4319570"/>
          </a:xfrm>
        </p:spPr>
        <p:txBody>
          <a:bodyPr>
            <a:normAutofit fontScale="92500" lnSpcReduction="10000"/>
          </a:bodyPr>
          <a:lstStyle/>
          <a:p>
            <a:pPr eaLnBrk="1" hangingPunct="1">
              <a:lnSpc>
                <a:spcPct val="80000"/>
              </a:lnSpc>
            </a:pPr>
            <a:r>
              <a:rPr lang="pt-PT" altLang="pt-PT" sz="1800" b="1" dirty="0" smtClean="0"/>
              <a:t>Steps in </a:t>
            </a:r>
            <a:r>
              <a:rPr lang="pt-PT" altLang="pt-PT" sz="1800" b="1" dirty="0" err="1" smtClean="0"/>
              <a:t>the</a:t>
            </a:r>
            <a:r>
              <a:rPr lang="pt-PT" altLang="pt-PT" sz="1800" b="1" dirty="0" smtClean="0"/>
              <a:t> </a:t>
            </a:r>
            <a:r>
              <a:rPr lang="pt-PT" altLang="pt-PT" sz="1800" b="1" dirty="0" err="1" smtClean="0"/>
              <a:t>Catastrophe</a:t>
            </a:r>
            <a:r>
              <a:rPr lang="pt-PT" altLang="pt-PT" sz="1800" b="1" dirty="0" smtClean="0"/>
              <a:t> </a:t>
            </a:r>
            <a:r>
              <a:rPr lang="pt-PT" altLang="pt-PT" sz="1800" b="1" dirty="0" err="1" smtClean="0"/>
              <a:t>Theory</a:t>
            </a:r>
            <a:r>
              <a:rPr lang="pt-PT" altLang="pt-PT" sz="1800" b="1" dirty="0" smtClean="0"/>
              <a:t>. </a:t>
            </a:r>
            <a:r>
              <a:rPr lang="pt-PT" altLang="pt-PT" sz="1800" b="1" dirty="0" err="1" smtClean="0"/>
              <a:t>Process</a:t>
            </a:r>
            <a:endParaRPr lang="pt-PT" altLang="pt-PT" sz="1800" b="1" dirty="0" smtClean="0"/>
          </a:p>
          <a:p>
            <a:pPr algn="just" eaLnBrk="1" hangingPunct="1">
              <a:lnSpc>
                <a:spcPct val="80000"/>
              </a:lnSpc>
            </a:pPr>
            <a:r>
              <a:rPr lang="pt-PT" altLang="ja-JP" sz="2400" dirty="0" smtClean="0">
                <a:ea typeface="ＭＳ Ｐゴシック" panose="020B0600070205080204" pitchFamily="34" charset="-128"/>
              </a:rPr>
              <a:t>CT </a:t>
            </a:r>
            <a:r>
              <a:rPr lang="pt-PT" altLang="ja-JP" sz="2400" dirty="0" err="1" smtClean="0">
                <a:ea typeface="ＭＳ Ｐゴシック" panose="020B0600070205080204" pitchFamily="34" charset="-128"/>
              </a:rPr>
              <a:t>has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many</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implications</a:t>
            </a:r>
            <a:r>
              <a:rPr lang="pt-PT" altLang="ja-JP" sz="2400" dirty="0" smtClean="0">
                <a:ea typeface="ＭＳ Ｐゴシック" panose="020B0600070205080204" pitchFamily="34" charset="-128"/>
              </a:rPr>
              <a:t> for </a:t>
            </a:r>
            <a:r>
              <a:rPr lang="pt-PT" altLang="ja-JP" sz="2400" dirty="0" err="1" smtClean="0">
                <a:ea typeface="ＭＳ Ｐゴシック" panose="020B0600070205080204" pitchFamily="34" charset="-128"/>
              </a:rPr>
              <a:t>the</a:t>
            </a:r>
            <a:r>
              <a:rPr lang="pt-PT" altLang="ja-JP" sz="2400" dirty="0" smtClean="0">
                <a:ea typeface="ＭＳ Ｐゴシック" panose="020B0600070205080204" pitchFamily="34" charset="-128"/>
              </a:rPr>
              <a:t> discipline </a:t>
            </a:r>
            <a:r>
              <a:rPr lang="pt-PT" altLang="ja-JP" sz="2400" dirty="0" err="1" smtClean="0">
                <a:ea typeface="ＭＳ Ｐゴシック" panose="020B0600070205080204" pitchFamily="34" charset="-128"/>
              </a:rPr>
              <a:t>of</a:t>
            </a:r>
            <a:r>
              <a:rPr lang="pt-PT" altLang="ja-JP" sz="2400" dirty="0" smtClean="0">
                <a:ea typeface="ＭＳ Ｐゴシック" panose="020B0600070205080204" pitchFamily="34" charset="-128"/>
              </a:rPr>
              <a:t> </a:t>
            </a:r>
            <a:r>
              <a:rPr lang="pt-PT" altLang="ja-JP" sz="2400" dirty="0" err="1" smtClean="0">
                <a:solidFill>
                  <a:schemeClr val="tx1"/>
                </a:solidFill>
              </a:rPr>
              <a:t>Change</a:t>
            </a:r>
            <a:r>
              <a:rPr lang="pt-PT" altLang="ja-JP" sz="2400" dirty="0" smtClean="0">
                <a:solidFill>
                  <a:schemeClr val="tx1"/>
                </a:solidFill>
              </a:rPr>
              <a:t> Management </a:t>
            </a:r>
            <a:r>
              <a:rPr lang="pt-PT" altLang="ja-JP" sz="2400" dirty="0" err="1" smtClean="0">
                <a:solidFill>
                  <a:schemeClr val="tx1"/>
                </a:solidFill>
              </a:rPr>
              <a:t>and</a:t>
            </a:r>
            <a:r>
              <a:rPr lang="pt-PT" altLang="ja-JP" sz="2400" dirty="0" smtClean="0">
                <a:solidFill>
                  <a:schemeClr val="tx1"/>
                </a:solidFill>
              </a:rPr>
              <a:t> </a:t>
            </a:r>
            <a:r>
              <a:rPr lang="pt-PT" altLang="ja-JP" sz="2400" dirty="0" err="1" smtClean="0">
                <a:solidFill>
                  <a:schemeClr val="tx1"/>
                </a:solidFill>
              </a:rPr>
              <a:t>Organizational</a:t>
            </a:r>
            <a:r>
              <a:rPr lang="pt-PT" altLang="ja-JP" sz="2400" dirty="0" smtClean="0">
                <a:solidFill>
                  <a:schemeClr val="tx1"/>
                </a:solidFill>
              </a:rPr>
              <a:t> </a:t>
            </a:r>
            <a:r>
              <a:rPr lang="pt-PT" altLang="ja-JP" sz="2400" dirty="0" err="1" smtClean="0">
                <a:solidFill>
                  <a:schemeClr val="tx1"/>
                </a:solidFill>
              </a:rPr>
              <a:t>Development</a:t>
            </a:r>
            <a:r>
              <a:rPr lang="pt-PT" altLang="ja-JP" sz="2400" dirty="0" smtClean="0">
                <a:solidFill>
                  <a:schemeClr val="tx1"/>
                </a:solidFill>
              </a:rPr>
              <a:t>. </a:t>
            </a:r>
            <a:endParaRPr lang="pt-PT" altLang="ja-JP" sz="2400" b="1" dirty="0" smtClean="0">
              <a:solidFill>
                <a:schemeClr val="tx1"/>
              </a:solidFill>
              <a:ea typeface="ＭＳ Ｐゴシック" panose="020B0600070205080204" pitchFamily="34" charset="-128"/>
            </a:endParaRPr>
          </a:p>
          <a:p>
            <a:pPr algn="just" eaLnBrk="1" hangingPunct="1">
              <a:lnSpc>
                <a:spcPct val="80000"/>
              </a:lnSpc>
            </a:pPr>
            <a:r>
              <a:rPr lang="pt-PT" altLang="ja-JP" sz="2400" dirty="0" err="1" smtClean="0">
                <a:ea typeface="ＭＳ Ｐゴシック" panose="020B0600070205080204" pitchFamily="34" charset="-128"/>
              </a:rPr>
              <a:t>There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is</a:t>
            </a:r>
            <a:r>
              <a:rPr lang="pt-PT" altLang="ja-JP" sz="2400" dirty="0" smtClean="0">
                <a:ea typeface="ＭＳ Ｐゴシック" panose="020B0600070205080204" pitchFamily="34" charset="-128"/>
              </a:rPr>
              <a:t> a </a:t>
            </a:r>
            <a:r>
              <a:rPr lang="pt-PT" altLang="ja-JP" sz="2400" dirty="0" err="1" smtClean="0">
                <a:ea typeface="ＭＳ Ｐゴシック" panose="020B0600070205080204" pitchFamily="34" charset="-128"/>
              </a:rPr>
              <a:t>form</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of</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change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which</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is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smooth</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continuous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and</a:t>
            </a:r>
            <a:r>
              <a:rPr lang="pt-PT" altLang="ja-JP" sz="2400" dirty="0" smtClean="0">
                <a:ea typeface="ＭＳ Ｐゴシック" panose="020B0600070205080204" pitchFamily="34" charset="-128"/>
              </a:rPr>
              <a:t> incremental. </a:t>
            </a:r>
            <a:r>
              <a:rPr lang="pt-PT" altLang="ja-JP" sz="2400" dirty="0" err="1" smtClean="0">
                <a:ea typeface="ＭＳ Ｐゴシック" panose="020B0600070205080204" pitchFamily="34" charset="-128"/>
              </a:rPr>
              <a:t>This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is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the</a:t>
            </a:r>
            <a:r>
              <a:rPr lang="pt-PT" altLang="ja-JP" sz="2400" dirty="0" smtClean="0">
                <a:ea typeface="ＭＳ Ｐゴシック" panose="020B0600070205080204" pitchFamily="34" charset="-128"/>
              </a:rPr>
              <a:t> general </a:t>
            </a:r>
            <a:r>
              <a:rPr lang="pt-PT" altLang="ja-JP" sz="2400" dirty="0" err="1" smtClean="0">
                <a:ea typeface="ＭＳ Ｐゴシック" panose="020B0600070205080204" pitchFamily="34" charset="-128"/>
              </a:rPr>
              <a:t>form</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of</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change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under</a:t>
            </a:r>
            <a:r>
              <a:rPr lang="pt-PT" altLang="ja-JP" sz="2400" dirty="0" smtClean="0">
                <a:ea typeface="ＭＳ Ｐゴシック" panose="020B0600070205080204" pitchFamily="34" charset="-128"/>
              </a:rPr>
              <a:t> Business </a:t>
            </a:r>
            <a:r>
              <a:rPr lang="pt-PT" altLang="ja-JP" sz="2400" dirty="0" err="1" smtClean="0">
                <a:ea typeface="ＭＳ Ｐゴシック" panose="020B0600070205080204" pitchFamily="34" charset="-128"/>
              </a:rPr>
              <a:t>Process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Improvement</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initiatives</a:t>
            </a:r>
            <a:r>
              <a:rPr lang="pt-PT" altLang="ja-JP" sz="2400" dirty="0" smtClean="0">
                <a:ea typeface="ＭＳ Ｐゴシック" panose="020B0600070205080204" pitchFamily="34" charset="-128"/>
              </a:rPr>
              <a:t> (BPI) </a:t>
            </a:r>
            <a:r>
              <a:rPr lang="pt-PT" altLang="ja-JP" sz="2400" dirty="0" err="1" smtClean="0">
                <a:ea typeface="ＭＳ Ｐゴシック" panose="020B0600070205080204" pitchFamily="34" charset="-128"/>
              </a:rPr>
              <a:t>such</a:t>
            </a:r>
            <a:r>
              <a:rPr lang="pt-PT" altLang="ja-JP" sz="2400" dirty="0" smtClean="0">
                <a:ea typeface="ＭＳ Ｐゴシック" panose="020B0600070205080204" pitchFamily="34" charset="-128"/>
              </a:rPr>
              <a:t> as </a:t>
            </a:r>
            <a:r>
              <a:rPr lang="pt-PT" altLang="ja-JP" sz="2400" dirty="0" err="1" smtClean="0">
                <a:ea typeface="ＭＳ Ｐゴシック" panose="020B0600070205080204" pitchFamily="34" charset="-128"/>
              </a:rPr>
              <a:t>Kaizen</a:t>
            </a:r>
            <a:r>
              <a:rPr lang="pt-PT" altLang="ja-JP" sz="2400" dirty="0" smtClean="0">
                <a:ea typeface="ＭＳ Ｐゴシック" panose="020B0600070205080204" pitchFamily="34" charset="-128"/>
              </a:rPr>
              <a:t>, Total </a:t>
            </a:r>
            <a:r>
              <a:rPr lang="pt-PT" altLang="ja-JP" sz="2400" dirty="0" err="1" smtClean="0">
                <a:ea typeface="ＭＳ Ｐゴシック" panose="020B0600070205080204" pitchFamily="34" charset="-128"/>
              </a:rPr>
              <a:t>Quality</a:t>
            </a:r>
            <a:r>
              <a:rPr lang="pt-PT" altLang="ja-JP" sz="2400" dirty="0" smtClean="0">
                <a:ea typeface="ＭＳ Ｐゴシック" panose="020B0600070205080204" pitchFamily="34" charset="-128"/>
              </a:rPr>
              <a:t> Management (TQM) </a:t>
            </a:r>
            <a:r>
              <a:rPr lang="pt-PT" altLang="ja-JP" sz="2400" dirty="0" err="1" smtClean="0">
                <a:ea typeface="ＭＳ Ｐゴシック" panose="020B0600070205080204" pitchFamily="34" charset="-128"/>
              </a:rPr>
              <a:t>and</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Six</a:t>
            </a:r>
            <a:r>
              <a:rPr lang="pt-PT" altLang="ja-JP" sz="2400" dirty="0" smtClean="0">
                <a:ea typeface="ＭＳ Ｐゴシック" panose="020B0600070205080204" pitchFamily="34" charset="-128"/>
              </a:rPr>
              <a:t> Sigma. In CT </a:t>
            </a:r>
            <a:r>
              <a:rPr lang="pt-PT" altLang="ja-JP" sz="2400" dirty="0" err="1" smtClean="0">
                <a:ea typeface="ＭＳ Ｐゴシック" panose="020B0600070205080204" pitchFamily="34" charset="-128"/>
              </a:rPr>
              <a:t>terms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this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is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change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over</a:t>
            </a:r>
            <a:r>
              <a:rPr lang="pt-PT" altLang="ja-JP" sz="2400" dirty="0" smtClean="0">
                <a:ea typeface="ＭＳ Ｐゴシック" panose="020B0600070205080204" pitchFamily="34" charset="-128"/>
              </a:rPr>
              <a:t> a </a:t>
            </a:r>
            <a:r>
              <a:rPr lang="pt-PT" altLang="ja-JP" sz="2400" dirty="0" err="1" smtClean="0">
                <a:ea typeface="ＭＳ Ｐゴシック" panose="020B0600070205080204" pitchFamily="34" charset="-128"/>
              </a:rPr>
              <a:t>pre-defined</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existing</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stable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surface</a:t>
            </a:r>
            <a:r>
              <a:rPr lang="pt-PT" altLang="ja-JP" sz="2400" dirty="0" smtClean="0">
                <a:ea typeface="ＭＳ Ｐゴシック" panose="020B0600070205080204" pitchFamily="34" charset="-128"/>
              </a:rPr>
              <a:t>.</a:t>
            </a:r>
          </a:p>
          <a:p>
            <a:pPr algn="just" eaLnBrk="1" hangingPunct="1">
              <a:lnSpc>
                <a:spcPct val="80000"/>
              </a:lnSpc>
            </a:pPr>
            <a:r>
              <a:rPr lang="pt-PT" altLang="ja-JP" sz="2400" dirty="0" err="1" smtClean="0">
                <a:ea typeface="ＭＳ Ｐゴシック" panose="020B0600070205080204" pitchFamily="34" charset="-128"/>
              </a:rPr>
              <a:t>There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is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another</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form</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of</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change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which</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is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catastrophic</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abrupt</a:t>
            </a:r>
            <a:r>
              <a:rPr lang="pt-PT" altLang="ja-JP" sz="2400" dirty="0" smtClean="0">
                <a:ea typeface="ＭＳ Ｐゴシック" panose="020B0600070205080204" pitchFamily="34" charset="-128"/>
              </a:rPr>
              <a:t>, radical, a fundamental </a:t>
            </a:r>
            <a:r>
              <a:rPr lang="pt-PT" altLang="ja-JP" sz="2400" dirty="0" err="1" smtClean="0">
                <a:ea typeface="ＭＳ Ｐゴシック" panose="020B0600070205080204" pitchFamily="34" charset="-128"/>
              </a:rPr>
              <a:t>departure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from</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what</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went</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on</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before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the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change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This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type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of</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change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is</a:t>
            </a:r>
            <a:r>
              <a:rPr lang="pt-PT" altLang="ja-JP" sz="2400" dirty="0" smtClean="0">
                <a:ea typeface="ＭＳ Ｐゴシック" panose="020B0600070205080204" pitchFamily="34" charset="-128"/>
              </a:rPr>
              <a:t> quite </a:t>
            </a:r>
            <a:r>
              <a:rPr lang="pt-PT" altLang="ja-JP" sz="2400" dirty="0" err="1" smtClean="0">
                <a:ea typeface="ＭＳ Ｐゴシック" panose="020B0600070205080204" pitchFamily="34" charset="-128"/>
              </a:rPr>
              <a:t>often</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the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consequence</a:t>
            </a:r>
            <a:r>
              <a:rPr lang="pt-PT" altLang="ja-JP" sz="2400" dirty="0" smtClean="0">
                <a:ea typeface="ＭＳ Ｐゴシック" panose="020B0600070205080204" pitchFamily="34" charset="-128"/>
              </a:rPr>
              <a:t>, for </a:t>
            </a:r>
            <a:r>
              <a:rPr lang="pt-PT" altLang="ja-JP" sz="2400" dirty="0" err="1" smtClean="0">
                <a:ea typeface="ＭＳ Ｐゴシック" panose="020B0600070205080204" pitchFamily="34" charset="-128"/>
              </a:rPr>
              <a:t>example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of</a:t>
            </a:r>
            <a:r>
              <a:rPr lang="pt-PT" altLang="ja-JP" sz="2400" dirty="0" smtClean="0">
                <a:ea typeface="ＭＳ Ｐゴシック" panose="020B0600070205080204" pitchFamily="34" charset="-128"/>
              </a:rPr>
              <a:t> Business </a:t>
            </a:r>
            <a:r>
              <a:rPr lang="pt-PT" altLang="ja-JP" sz="2400" dirty="0" err="1" smtClean="0">
                <a:ea typeface="ＭＳ Ｐゴシック" panose="020B0600070205080204" pitchFamily="34" charset="-128"/>
              </a:rPr>
              <a:t>Process</a:t>
            </a:r>
            <a:r>
              <a:rPr lang="pt-PT" altLang="ja-JP" sz="2400" dirty="0" smtClean="0">
                <a:ea typeface="ＭＳ Ｐゴシック" panose="020B0600070205080204" pitchFamily="34" charset="-128"/>
              </a:rPr>
              <a:t> Reengineering (BPR). </a:t>
            </a:r>
            <a:r>
              <a:rPr lang="pt-PT" altLang="ja-JP" sz="2400" dirty="0" err="1" smtClean="0">
                <a:ea typeface="ＭＳ Ｐゴシック" panose="020B0600070205080204" pitchFamily="34" charset="-128"/>
              </a:rPr>
              <a:t>This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type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of</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change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is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not</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continuous</a:t>
            </a:r>
            <a:r>
              <a:rPr lang="pt-PT" altLang="ja-JP" sz="2400" dirty="0" smtClean="0">
                <a:ea typeface="ＭＳ Ｐゴシック" panose="020B0600070205080204" pitchFamily="34" charset="-128"/>
              </a:rPr>
              <a:t>’ - in CT </a:t>
            </a:r>
            <a:r>
              <a:rPr lang="pt-PT" altLang="ja-JP" sz="2400" dirty="0" err="1" smtClean="0">
                <a:ea typeface="ＭＳ Ｐゴシック" panose="020B0600070205080204" pitchFamily="34" charset="-128"/>
              </a:rPr>
              <a:t>terms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there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is</a:t>
            </a:r>
            <a:r>
              <a:rPr lang="pt-PT" altLang="ja-JP" sz="2400" dirty="0" smtClean="0">
                <a:ea typeface="ＭＳ Ｐゴシック" panose="020B0600070205080204" pitchFamily="34" charset="-128"/>
              </a:rPr>
              <a:t> a </a:t>
            </a:r>
            <a:r>
              <a:rPr lang="pt-PT" altLang="ja-JP" sz="2400" dirty="0" err="1" smtClean="0">
                <a:ea typeface="ＭＳ Ｐゴシック" panose="020B0600070205080204" pitchFamily="34" charset="-128"/>
              </a:rPr>
              <a:t>catastrophic</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change</a:t>
            </a:r>
            <a:r>
              <a:rPr lang="pt-PT" altLang="ja-JP" sz="2400" dirty="0" smtClean="0">
                <a:ea typeface="ＭＳ Ｐゴシック" panose="020B0600070205080204" pitchFamily="34" charset="-128"/>
              </a:rPr>
              <a:t> to a </a:t>
            </a:r>
            <a:r>
              <a:rPr lang="pt-PT" altLang="ja-JP" sz="2400" dirty="0" err="1" smtClean="0">
                <a:ea typeface="ＭＳ Ｐゴシック" panose="020B0600070205080204" pitchFamily="34" charset="-128"/>
              </a:rPr>
              <a:t>new</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definition</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of</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stability</a:t>
            </a:r>
            <a:r>
              <a:rPr lang="pt-PT" altLang="ja-JP" sz="2400" dirty="0" smtClean="0">
                <a:ea typeface="ＭＳ Ｐゴシック" panose="020B0600070205080204" pitchFamily="34" charset="-128"/>
              </a:rPr>
              <a:t>.</a:t>
            </a:r>
          </a:p>
          <a:p>
            <a:pPr algn="just" eaLnBrk="1" hangingPunct="1">
              <a:lnSpc>
                <a:spcPct val="80000"/>
              </a:lnSpc>
            </a:pPr>
            <a:endParaRPr lang="pt-PT" altLang="pt-PT" sz="2400" dirty="0" smtClean="0"/>
          </a:p>
        </p:txBody>
      </p:sp>
    </p:spTree>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Grp="1" noChangeArrowheads="1"/>
          </p:cNvSpPr>
          <p:nvPr>
            <p:ph type="title"/>
          </p:nvPr>
        </p:nvSpPr>
        <p:spPr/>
        <p:txBody>
          <a:bodyPr>
            <a:noAutofit/>
          </a:bodyPr>
          <a:lstStyle/>
          <a:p>
            <a:pPr algn="ctr" eaLnBrk="1" hangingPunct="1">
              <a:defRPr/>
            </a:pPr>
            <a:r>
              <a:rPr lang="pt-PT" sz="5400" b="1" dirty="0" smtClean="0"/>
              <a:t>RENÉ THOM’S CATASTROPHE THEORY</a:t>
            </a:r>
          </a:p>
        </p:txBody>
      </p:sp>
      <p:sp>
        <p:nvSpPr>
          <p:cNvPr id="69635" name="Rectangle 3"/>
          <p:cNvSpPr>
            <a:spLocks noGrp="1" noChangeArrowheads="1"/>
          </p:cNvSpPr>
          <p:nvPr>
            <p:ph idx="1"/>
          </p:nvPr>
        </p:nvSpPr>
        <p:spPr/>
        <p:txBody>
          <a:bodyPr>
            <a:normAutofit fontScale="92500"/>
          </a:bodyPr>
          <a:lstStyle/>
          <a:p>
            <a:pPr algn="just" eaLnBrk="1" hangingPunct="1">
              <a:lnSpc>
                <a:spcPct val="80000"/>
              </a:lnSpc>
            </a:pPr>
            <a:r>
              <a:rPr lang="pt-PT" altLang="ja-JP" sz="2000" dirty="0" smtClean="0">
                <a:ea typeface="ＭＳ Ｐゴシック" panose="020B0600070205080204" pitchFamily="34" charset="-128"/>
              </a:rPr>
              <a:t>‘</a:t>
            </a:r>
            <a:r>
              <a:rPr lang="pt-PT" altLang="ja-JP" sz="2400" dirty="0" smtClean="0">
                <a:ea typeface="ＭＳ Ｐゴシック" panose="020B0600070205080204" pitchFamily="34" charset="-128"/>
              </a:rPr>
              <a:t>Real’ </a:t>
            </a:r>
            <a:r>
              <a:rPr lang="pt-PT" altLang="ja-JP" sz="2400" dirty="0" err="1" smtClean="0">
                <a:ea typeface="ＭＳ Ｐゴシック" panose="020B0600070205080204" pitchFamily="34" charset="-128"/>
              </a:rPr>
              <a:t>change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is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therefore</a:t>
            </a:r>
            <a:r>
              <a:rPr lang="pt-PT" altLang="ja-JP" sz="2400" dirty="0" smtClean="0">
                <a:ea typeface="ＭＳ Ｐゴシック" panose="020B0600070205080204" pitchFamily="34" charset="-128"/>
              </a:rPr>
              <a:t> more </a:t>
            </a:r>
            <a:r>
              <a:rPr lang="pt-PT" altLang="ja-JP" sz="2400" dirty="0" err="1" smtClean="0">
                <a:ea typeface="ＭＳ Ｐゴシック" panose="020B0600070205080204" pitchFamily="34" charset="-128"/>
              </a:rPr>
              <a:t>like</a:t>
            </a:r>
            <a:r>
              <a:rPr lang="pt-PT" altLang="ja-JP" sz="2400" dirty="0" smtClean="0">
                <a:ea typeface="ＭＳ Ｐゴシック" panose="020B0600070205080204" pitchFamily="34" charset="-128"/>
              </a:rPr>
              <a:t> BPR. </a:t>
            </a:r>
            <a:r>
              <a:rPr lang="pt-PT" altLang="ja-JP" sz="2400" dirty="0" err="1" smtClean="0">
                <a:ea typeface="ＭＳ Ｐゴシック" panose="020B0600070205080204" pitchFamily="34" charset="-128"/>
              </a:rPr>
              <a:t>Else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there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is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simply</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improvement</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Which</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of</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course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may</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be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all</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that's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needed</a:t>
            </a:r>
            <a:r>
              <a:rPr lang="pt-PT" altLang="ja-JP" sz="2400" dirty="0" smtClean="0">
                <a:ea typeface="ＭＳ Ｐゴシック" panose="020B0600070205080204" pitchFamily="34" charset="-128"/>
              </a:rPr>
              <a:t> to solve </a:t>
            </a:r>
            <a:r>
              <a:rPr lang="pt-PT" altLang="ja-JP" sz="2400" dirty="0" err="1" smtClean="0">
                <a:ea typeface="ＭＳ Ｐゴシック" panose="020B0600070205080204" pitchFamily="34" charset="-128"/>
              </a:rPr>
              <a:t>the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specific</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problem</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The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challenge</a:t>
            </a:r>
            <a:r>
              <a:rPr lang="pt-PT" altLang="ja-JP" sz="2400" dirty="0" smtClean="0">
                <a:ea typeface="ＭＳ Ｐゴシック" panose="020B0600070205080204" pitchFamily="34" charset="-128"/>
              </a:rPr>
              <a:t> for </a:t>
            </a:r>
            <a:r>
              <a:rPr lang="pt-PT" altLang="ja-JP" sz="2400" dirty="0" err="1" smtClean="0">
                <a:ea typeface="ＭＳ Ｐゴシック" panose="020B0600070205080204" pitchFamily="34" charset="-128"/>
              </a:rPr>
              <a:t>change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specialists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is</a:t>
            </a:r>
            <a:r>
              <a:rPr lang="pt-PT" altLang="ja-JP" sz="2400" dirty="0" smtClean="0">
                <a:ea typeface="ＭＳ Ｐゴシック" panose="020B0600070205080204" pitchFamily="34" charset="-128"/>
              </a:rPr>
              <a:t> in </a:t>
            </a:r>
            <a:r>
              <a:rPr lang="pt-PT" altLang="ja-JP" sz="2400" dirty="0" err="1" smtClean="0">
                <a:ea typeface="ＭＳ Ｐゴシック" panose="020B0600070205080204" pitchFamily="34" charset="-128"/>
              </a:rPr>
              <a:t>deciding</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when</a:t>
            </a:r>
            <a:r>
              <a:rPr lang="pt-PT" altLang="ja-JP" sz="2400" dirty="0" smtClean="0">
                <a:ea typeface="ＭＳ Ｐゴシック" panose="020B0600070205080204" pitchFamily="34" charset="-128"/>
              </a:rPr>
              <a:t> radical </a:t>
            </a:r>
            <a:r>
              <a:rPr lang="pt-PT" altLang="ja-JP" sz="2400" dirty="0" err="1" smtClean="0">
                <a:ea typeface="ＭＳ Ｐゴシック" panose="020B0600070205080204" pitchFamily="34" charset="-128"/>
              </a:rPr>
              <a:t>change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is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needed</a:t>
            </a:r>
            <a:r>
              <a:rPr lang="pt-PT" altLang="ja-JP" sz="2400" dirty="0" smtClean="0">
                <a:ea typeface="ＭＳ Ｐゴシック" panose="020B0600070205080204" pitchFamily="34" charset="-128"/>
              </a:rPr>
              <a:t> versus </a:t>
            </a:r>
            <a:r>
              <a:rPr lang="pt-PT" altLang="ja-JP" sz="2400" dirty="0" err="1" smtClean="0">
                <a:ea typeface="ＭＳ Ｐゴシック" panose="020B0600070205080204" pitchFamily="34" charset="-128"/>
              </a:rPr>
              <a:t>an</a:t>
            </a:r>
            <a:r>
              <a:rPr lang="pt-PT" altLang="ja-JP" sz="2400" dirty="0" smtClean="0">
                <a:ea typeface="ＭＳ Ｐゴシック" panose="020B0600070205080204" pitchFamily="34" charset="-128"/>
              </a:rPr>
              <a:t> incremental </a:t>
            </a:r>
            <a:r>
              <a:rPr lang="pt-PT" altLang="ja-JP" sz="2400" dirty="0" err="1" smtClean="0">
                <a:ea typeface="ＭＳ Ｐゴシック" panose="020B0600070205080204" pitchFamily="34" charset="-128"/>
              </a:rPr>
              <a:t>improvement</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But</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the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choice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is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not</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straightforward</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since</a:t>
            </a:r>
            <a:r>
              <a:rPr lang="pt-PT" altLang="ja-JP" sz="2400" dirty="0" smtClean="0">
                <a:ea typeface="ＭＳ Ｐゴシック" panose="020B0600070205080204" pitchFamily="34" charset="-128"/>
              </a:rPr>
              <a:t> radical </a:t>
            </a:r>
            <a:r>
              <a:rPr lang="pt-PT" altLang="ja-JP" sz="2400" dirty="0" err="1" smtClean="0">
                <a:ea typeface="ＭＳ Ｐゴシック" panose="020B0600070205080204" pitchFamily="34" charset="-128"/>
              </a:rPr>
              <a:t>change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will</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inevitably</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result</a:t>
            </a:r>
            <a:r>
              <a:rPr lang="pt-PT" altLang="ja-JP" sz="2400" dirty="0" smtClean="0">
                <a:ea typeface="ＭＳ Ｐゴシック" panose="020B0600070205080204" pitchFamily="34" charset="-128"/>
              </a:rPr>
              <a:t> in a </a:t>
            </a:r>
            <a:r>
              <a:rPr lang="pt-PT" altLang="ja-JP" sz="2400" dirty="0" err="1" smtClean="0">
                <a:ea typeface="ＭＳ Ｐゴシック" panose="020B0600070205080204" pitchFamily="34" charset="-128"/>
              </a:rPr>
              <a:t>period</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of</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Chaos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while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the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new</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stability</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is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found</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and</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defined</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This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ties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up</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with</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the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recognized</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unfreezing</a:t>
            </a:r>
            <a:r>
              <a:rPr lang="pt-PT" altLang="ja-JP" sz="2400" dirty="0" smtClean="0">
                <a:ea typeface="ＭＳ Ｐゴシック" panose="020B0600070205080204" pitchFamily="34" charset="-128"/>
              </a:rPr>
              <a:t>/</a:t>
            </a:r>
            <a:r>
              <a:rPr lang="pt-PT" altLang="ja-JP" sz="2400" dirty="0" err="1" smtClean="0">
                <a:ea typeface="ＭＳ Ｐゴシック" panose="020B0600070205080204" pitchFamily="34" charset="-128"/>
              </a:rPr>
              <a:t>freezing</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methods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of</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Change</a:t>
            </a:r>
            <a:r>
              <a:rPr lang="pt-PT" altLang="ja-JP" sz="2400" dirty="0" smtClean="0">
                <a:ea typeface="ＭＳ Ｐゴシック" panose="020B0600070205080204" pitchFamily="34" charset="-128"/>
              </a:rPr>
              <a:t> Management.</a:t>
            </a:r>
          </a:p>
          <a:p>
            <a:pPr algn="just" eaLnBrk="1" hangingPunct="1">
              <a:lnSpc>
                <a:spcPct val="80000"/>
              </a:lnSpc>
            </a:pPr>
            <a:r>
              <a:rPr lang="pt-PT" altLang="ja-JP" sz="2400" dirty="0" err="1" smtClean="0">
                <a:ea typeface="ＭＳ Ｐゴシック" panose="020B0600070205080204" pitchFamily="34" charset="-128"/>
              </a:rPr>
              <a:t>And</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then</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of</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course</a:t>
            </a:r>
            <a:r>
              <a:rPr lang="pt-PT" altLang="ja-JP" sz="2400" dirty="0" smtClean="0">
                <a:ea typeface="ＭＳ Ｐゴシック" panose="020B0600070205080204" pitchFamily="34" charset="-128"/>
              </a:rPr>
              <a:t> radical </a:t>
            </a:r>
            <a:r>
              <a:rPr lang="pt-PT" altLang="ja-JP" sz="2400" dirty="0" err="1" smtClean="0">
                <a:ea typeface="ＭＳ Ｐゴシック" panose="020B0600070205080204" pitchFamily="34" charset="-128"/>
              </a:rPr>
              <a:t>change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may</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be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forced</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upon</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the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organization</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at</a:t>
            </a:r>
            <a:r>
              <a:rPr lang="pt-PT" altLang="ja-JP" sz="2400" dirty="0" smtClean="0">
                <a:ea typeface="ＭＳ Ｐゴシック" panose="020B0600070205080204" pitchFamily="34" charset="-128"/>
              </a:rPr>
              <a:t> times. </a:t>
            </a:r>
            <a:r>
              <a:rPr lang="pt-PT" altLang="ja-JP" sz="2400" dirty="0" err="1" smtClean="0">
                <a:ea typeface="ＭＳ Ｐゴシック" panose="020B0600070205080204" pitchFamily="34" charset="-128"/>
              </a:rPr>
              <a:t>And</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there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may</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be</a:t>
            </a:r>
            <a:r>
              <a:rPr lang="pt-PT" altLang="ja-JP" sz="2400" dirty="0" smtClean="0">
                <a:ea typeface="ＭＳ Ｐゴシック" panose="020B0600070205080204" pitchFamily="34" charset="-128"/>
              </a:rPr>
              <a:t> no </a:t>
            </a:r>
            <a:r>
              <a:rPr lang="pt-PT" altLang="ja-JP" sz="2400" dirty="0" err="1" smtClean="0">
                <a:ea typeface="ＭＳ Ｐゴシック" panose="020B0600070205080204" pitchFamily="34" charset="-128"/>
              </a:rPr>
              <a:t>smooth</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continuous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way</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of</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taking</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the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organization</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from</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where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it</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is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towards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where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it</a:t>
            </a:r>
            <a:r>
              <a:rPr lang="pt-PT" altLang="ja-JP" sz="2400" dirty="0" smtClean="0">
                <a:ea typeface="ＭＳ Ｐゴシック" panose="020B0600070205080204" pitchFamily="34" charset="-128"/>
              </a:rPr>
              <a:t> must </a:t>
            </a:r>
            <a:r>
              <a:rPr lang="pt-PT" altLang="ja-JP" sz="2400" dirty="0" err="1" smtClean="0">
                <a:ea typeface="ＭＳ Ｐゴシック" panose="020B0600070205080204" pitchFamily="34" charset="-128"/>
              </a:rPr>
              <a:t>be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so</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it</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is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futile</a:t>
            </a:r>
            <a:r>
              <a:rPr lang="pt-PT" altLang="ja-JP" sz="2400" dirty="0" smtClean="0">
                <a:ea typeface="ＭＳ Ｐゴシック" panose="020B0600070205080204" pitchFamily="34" charset="-128"/>
              </a:rPr>
              <a:t> to assume </a:t>
            </a:r>
            <a:r>
              <a:rPr lang="pt-PT" altLang="ja-JP" sz="2400" dirty="0" err="1" smtClean="0">
                <a:ea typeface="ＭＳ Ｐゴシック" panose="020B0600070205080204" pitchFamily="34" charset="-128"/>
              </a:rPr>
              <a:t>that</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such</a:t>
            </a:r>
            <a:r>
              <a:rPr lang="pt-PT" altLang="ja-JP" sz="2400" dirty="0" smtClean="0">
                <a:ea typeface="ＭＳ Ｐゴシック" panose="020B0600070205080204" pitchFamily="34" charset="-128"/>
              </a:rPr>
              <a:t> a </a:t>
            </a:r>
            <a:r>
              <a:rPr lang="pt-PT" altLang="ja-JP" sz="2400" dirty="0" err="1" smtClean="0">
                <a:ea typeface="ＭＳ Ｐゴシック" panose="020B0600070205080204" pitchFamily="34" charset="-128"/>
              </a:rPr>
              <a:t>path</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is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available</a:t>
            </a:r>
            <a:r>
              <a:rPr lang="pt-PT" altLang="ja-JP" sz="2400" dirty="0" smtClean="0">
                <a:ea typeface="ＭＳ Ｐゴシック" panose="020B0600070205080204" pitchFamily="34" charset="-128"/>
              </a:rPr>
              <a:t>.</a:t>
            </a:r>
            <a:br>
              <a:rPr lang="pt-PT" altLang="ja-JP" sz="2400" dirty="0" smtClean="0">
                <a:ea typeface="ＭＳ Ｐゴシック" panose="020B0600070205080204" pitchFamily="34" charset="-128"/>
              </a:rPr>
            </a:br>
            <a:endParaRPr lang="pt-PT" altLang="pt-PT" sz="2000" dirty="0" smtClean="0"/>
          </a:p>
        </p:txBody>
      </p:sp>
    </p:spTree>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noAutofit/>
          </a:bodyPr>
          <a:lstStyle/>
          <a:p>
            <a:pPr algn="ctr" eaLnBrk="1" hangingPunct="1">
              <a:defRPr/>
            </a:pPr>
            <a:r>
              <a:rPr lang="pt-PT" sz="5400" b="1" dirty="0" smtClean="0"/>
              <a:t>RENÉ THOM’S CATASTROPHE THEORY</a:t>
            </a:r>
          </a:p>
        </p:txBody>
      </p:sp>
      <p:sp>
        <p:nvSpPr>
          <p:cNvPr id="70659" name="Rectangle 3"/>
          <p:cNvSpPr>
            <a:spLocks noGrp="1" noChangeArrowheads="1"/>
          </p:cNvSpPr>
          <p:nvPr>
            <p:ph idx="1"/>
          </p:nvPr>
        </p:nvSpPr>
        <p:spPr/>
        <p:txBody>
          <a:bodyPr>
            <a:normAutofit fontScale="92500" lnSpcReduction="10000"/>
          </a:bodyPr>
          <a:lstStyle/>
          <a:p>
            <a:pPr eaLnBrk="1" hangingPunct="1">
              <a:lnSpc>
                <a:spcPct val="90000"/>
              </a:lnSpc>
            </a:pPr>
            <a:r>
              <a:rPr lang="pt-PT" altLang="pt-PT" sz="2400" b="1" dirty="0" err="1" smtClean="0"/>
              <a:t>Strengths</a:t>
            </a:r>
            <a:r>
              <a:rPr lang="pt-PT" altLang="pt-PT" sz="2400" b="1" dirty="0" smtClean="0"/>
              <a:t> </a:t>
            </a:r>
            <a:r>
              <a:rPr lang="pt-PT" altLang="pt-PT" sz="2400" b="1" dirty="0" err="1" smtClean="0"/>
              <a:t>of</a:t>
            </a:r>
            <a:r>
              <a:rPr lang="pt-PT" altLang="pt-PT" sz="2400" b="1" dirty="0" smtClean="0"/>
              <a:t> </a:t>
            </a:r>
            <a:r>
              <a:rPr lang="pt-PT" altLang="pt-PT" sz="2400" b="1" dirty="0" err="1" smtClean="0"/>
              <a:t>the</a:t>
            </a:r>
            <a:r>
              <a:rPr lang="pt-PT" altLang="pt-PT" sz="2400" b="1" dirty="0" smtClean="0"/>
              <a:t> </a:t>
            </a:r>
            <a:r>
              <a:rPr lang="pt-PT" altLang="pt-PT" sz="2400" b="1" dirty="0" err="1" smtClean="0"/>
              <a:t>Catastrophe</a:t>
            </a:r>
            <a:r>
              <a:rPr lang="pt-PT" altLang="pt-PT" sz="2400" b="1" dirty="0" smtClean="0"/>
              <a:t> </a:t>
            </a:r>
            <a:r>
              <a:rPr lang="pt-PT" altLang="pt-PT" sz="2400" b="1" dirty="0" err="1" smtClean="0"/>
              <a:t>Theory</a:t>
            </a:r>
            <a:r>
              <a:rPr lang="pt-PT" altLang="pt-PT" sz="2400" b="1" dirty="0" smtClean="0"/>
              <a:t>. </a:t>
            </a:r>
            <a:r>
              <a:rPr lang="pt-PT" altLang="pt-PT" sz="2400" b="1" dirty="0" err="1" smtClean="0"/>
              <a:t>Benefits</a:t>
            </a:r>
            <a:endParaRPr lang="pt-PT" altLang="pt-PT" sz="2400" b="1" dirty="0" smtClean="0"/>
          </a:p>
          <a:p>
            <a:pPr algn="just" eaLnBrk="1" hangingPunct="1">
              <a:lnSpc>
                <a:spcPct val="90000"/>
              </a:lnSpc>
            </a:pPr>
            <a:r>
              <a:rPr lang="pt-PT" altLang="pt-PT" sz="2400" dirty="0" err="1" smtClean="0"/>
              <a:t>The</a:t>
            </a:r>
            <a:r>
              <a:rPr lang="pt-PT" altLang="pt-PT" sz="2400" dirty="0" smtClean="0"/>
              <a:t> </a:t>
            </a:r>
            <a:r>
              <a:rPr lang="pt-PT" altLang="pt-PT" sz="2400" dirty="0" err="1" smtClean="0"/>
              <a:t>ideas</a:t>
            </a:r>
            <a:r>
              <a:rPr lang="pt-PT" altLang="pt-PT" sz="2400" dirty="0" smtClean="0"/>
              <a:t> </a:t>
            </a:r>
            <a:r>
              <a:rPr lang="pt-PT" altLang="pt-PT" sz="2400" dirty="0" err="1" smtClean="0"/>
              <a:t>help</a:t>
            </a:r>
            <a:r>
              <a:rPr lang="pt-PT" altLang="pt-PT" sz="2400" dirty="0" smtClean="0"/>
              <a:t> to </a:t>
            </a:r>
            <a:r>
              <a:rPr lang="pt-PT" altLang="pt-PT" sz="2400" b="1" dirty="0" err="1" smtClean="0"/>
              <a:t>understand</a:t>
            </a:r>
            <a:r>
              <a:rPr lang="pt-PT" altLang="pt-PT" sz="2400" dirty="0" smtClean="0"/>
              <a:t> </a:t>
            </a:r>
            <a:r>
              <a:rPr lang="pt-PT" altLang="pt-PT" sz="2400" dirty="0" err="1" smtClean="0"/>
              <a:t>the</a:t>
            </a:r>
            <a:r>
              <a:rPr lang="pt-PT" altLang="pt-PT" sz="2400" dirty="0" smtClean="0"/>
              <a:t> real </a:t>
            </a:r>
            <a:r>
              <a:rPr lang="pt-PT" altLang="pt-PT" sz="2400" dirty="0" err="1" smtClean="0"/>
              <a:t>experience</a:t>
            </a:r>
            <a:r>
              <a:rPr lang="pt-PT" altLang="pt-PT" sz="2400" dirty="0" smtClean="0"/>
              <a:t> </a:t>
            </a:r>
            <a:r>
              <a:rPr lang="pt-PT" altLang="pt-PT" sz="2400" dirty="0" err="1" smtClean="0"/>
              <a:t>of</a:t>
            </a:r>
            <a:r>
              <a:rPr lang="pt-PT" altLang="pt-PT" sz="2400" dirty="0" smtClean="0"/>
              <a:t> </a:t>
            </a:r>
            <a:r>
              <a:rPr lang="pt-PT" altLang="pt-PT" sz="2400" dirty="0" err="1" smtClean="0"/>
              <a:t>Change</a:t>
            </a:r>
            <a:r>
              <a:rPr lang="pt-PT" altLang="pt-PT" sz="2400" dirty="0" smtClean="0"/>
              <a:t> Management </a:t>
            </a:r>
            <a:r>
              <a:rPr lang="pt-PT" altLang="pt-PT" sz="2400" dirty="0" err="1" smtClean="0"/>
              <a:t>and</a:t>
            </a:r>
            <a:r>
              <a:rPr lang="pt-PT" altLang="pt-PT" sz="2400" dirty="0" smtClean="0"/>
              <a:t> </a:t>
            </a:r>
            <a:r>
              <a:rPr lang="pt-PT" altLang="pt-PT" sz="2400" dirty="0" err="1" smtClean="0"/>
              <a:t>the</a:t>
            </a:r>
            <a:r>
              <a:rPr lang="pt-PT" altLang="pt-PT" sz="2400" dirty="0" smtClean="0"/>
              <a:t> </a:t>
            </a:r>
            <a:r>
              <a:rPr lang="pt-PT" altLang="pt-PT" sz="2400" dirty="0" err="1" smtClean="0"/>
              <a:t>ideas</a:t>
            </a:r>
            <a:r>
              <a:rPr lang="pt-PT" altLang="pt-PT" sz="2400" dirty="0" smtClean="0"/>
              <a:t> in </a:t>
            </a:r>
            <a:r>
              <a:rPr lang="pt-PT" altLang="pt-PT" sz="2400" dirty="0" err="1" smtClean="0"/>
              <a:t>Chaos</a:t>
            </a:r>
            <a:r>
              <a:rPr lang="pt-PT" altLang="pt-PT" sz="2400" dirty="0" smtClean="0"/>
              <a:t> </a:t>
            </a:r>
            <a:r>
              <a:rPr lang="pt-PT" altLang="pt-PT" sz="2400" dirty="0" err="1" smtClean="0"/>
              <a:t>Theory</a:t>
            </a:r>
            <a:r>
              <a:rPr lang="pt-PT" altLang="pt-PT" sz="2400" dirty="0" smtClean="0"/>
              <a:t>. CT shows </a:t>
            </a:r>
            <a:r>
              <a:rPr lang="pt-PT" altLang="pt-PT" sz="2400" dirty="0" err="1" smtClean="0"/>
              <a:t>why</a:t>
            </a:r>
            <a:r>
              <a:rPr lang="pt-PT" altLang="pt-PT" sz="2400" dirty="0" smtClean="0"/>
              <a:t> real </a:t>
            </a:r>
            <a:r>
              <a:rPr lang="pt-PT" altLang="pt-PT" sz="2400" dirty="0" err="1" smtClean="0"/>
              <a:t>Change</a:t>
            </a:r>
            <a:r>
              <a:rPr lang="pt-PT" altLang="pt-PT" sz="2400" dirty="0" smtClean="0"/>
              <a:t> </a:t>
            </a:r>
            <a:r>
              <a:rPr lang="pt-PT" altLang="pt-PT" sz="2400" dirty="0" err="1" smtClean="0"/>
              <a:t>is</a:t>
            </a:r>
            <a:r>
              <a:rPr lang="pt-PT" altLang="pt-PT" sz="2400" dirty="0" smtClean="0"/>
              <a:t> a </a:t>
            </a:r>
            <a:r>
              <a:rPr lang="pt-PT" altLang="pt-PT" sz="2400" dirty="0" err="1" smtClean="0"/>
              <a:t>hazardous</a:t>
            </a:r>
            <a:r>
              <a:rPr lang="pt-PT" altLang="pt-PT" sz="2400" dirty="0" smtClean="0"/>
              <a:t> business.</a:t>
            </a:r>
          </a:p>
          <a:p>
            <a:pPr algn="just" eaLnBrk="1" hangingPunct="1">
              <a:lnSpc>
                <a:spcPct val="90000"/>
              </a:lnSpc>
            </a:pPr>
            <a:r>
              <a:rPr lang="pt-PT" altLang="pt-PT" sz="2400" dirty="0" err="1" smtClean="0"/>
              <a:t>It</a:t>
            </a:r>
            <a:r>
              <a:rPr lang="pt-PT" altLang="pt-PT" sz="2400" dirty="0" smtClean="0"/>
              <a:t> does </a:t>
            </a:r>
            <a:r>
              <a:rPr lang="pt-PT" altLang="pt-PT" sz="2400" dirty="0" err="1" smtClean="0"/>
              <a:t>away</a:t>
            </a:r>
            <a:r>
              <a:rPr lang="pt-PT" altLang="pt-PT" sz="2400" dirty="0" smtClean="0"/>
              <a:t> </a:t>
            </a:r>
            <a:r>
              <a:rPr lang="pt-PT" altLang="pt-PT" sz="2400" dirty="0" err="1" smtClean="0"/>
              <a:t>with</a:t>
            </a:r>
            <a:r>
              <a:rPr lang="pt-PT" altLang="pt-PT" sz="2400" dirty="0" smtClean="0"/>
              <a:t> </a:t>
            </a:r>
            <a:r>
              <a:rPr lang="pt-PT" altLang="pt-PT" sz="2400" dirty="0" err="1" smtClean="0"/>
              <a:t>the</a:t>
            </a:r>
            <a:r>
              <a:rPr lang="pt-PT" altLang="pt-PT" sz="2400" dirty="0" smtClean="0"/>
              <a:t> </a:t>
            </a:r>
            <a:r>
              <a:rPr lang="pt-PT" altLang="pt-PT" sz="2400" dirty="0" err="1" smtClean="0"/>
              <a:t>thought</a:t>
            </a:r>
            <a:r>
              <a:rPr lang="pt-PT" altLang="pt-PT" sz="2400" dirty="0" smtClean="0"/>
              <a:t> </a:t>
            </a:r>
            <a:r>
              <a:rPr lang="pt-PT" altLang="pt-PT" sz="2400" dirty="0" err="1" smtClean="0"/>
              <a:t>that</a:t>
            </a:r>
            <a:r>
              <a:rPr lang="pt-PT" altLang="pt-PT" sz="2400" dirty="0" smtClean="0"/>
              <a:t> </a:t>
            </a:r>
            <a:r>
              <a:rPr lang="pt-PT" altLang="pt-PT" sz="2400" dirty="0" err="1" smtClean="0"/>
              <a:t>organizations</a:t>
            </a:r>
            <a:r>
              <a:rPr lang="pt-PT" altLang="pt-PT" sz="2400" dirty="0" smtClean="0"/>
              <a:t> can </a:t>
            </a:r>
            <a:r>
              <a:rPr lang="pt-PT" altLang="pt-PT" sz="2400" dirty="0" err="1" smtClean="0"/>
              <a:t>be</a:t>
            </a:r>
            <a:r>
              <a:rPr lang="pt-PT" altLang="pt-PT" sz="2400" dirty="0" smtClean="0"/>
              <a:t> </a:t>
            </a:r>
            <a:r>
              <a:rPr lang="pt-PT" altLang="pt-PT" sz="2400" dirty="0" err="1" smtClean="0"/>
              <a:t>varied</a:t>
            </a:r>
            <a:r>
              <a:rPr lang="pt-PT" altLang="pt-PT" sz="2400" dirty="0" smtClean="0"/>
              <a:t> </a:t>
            </a:r>
            <a:r>
              <a:rPr lang="pt-PT" altLang="pt-PT" sz="2400" dirty="0" err="1" smtClean="0"/>
              <a:t>along</a:t>
            </a:r>
            <a:r>
              <a:rPr lang="pt-PT" altLang="pt-PT" sz="2400" dirty="0" smtClean="0"/>
              <a:t> '</a:t>
            </a:r>
            <a:r>
              <a:rPr lang="pt-PT" altLang="pt-PT" sz="2400" dirty="0" err="1" smtClean="0"/>
              <a:t>spectrums</a:t>
            </a:r>
            <a:r>
              <a:rPr lang="pt-PT" altLang="pt-PT" sz="2400" dirty="0" smtClean="0"/>
              <a:t>' </a:t>
            </a:r>
            <a:r>
              <a:rPr lang="pt-PT" altLang="pt-PT" sz="2400" dirty="0" err="1" smtClean="0"/>
              <a:t>of</a:t>
            </a:r>
            <a:r>
              <a:rPr lang="pt-PT" altLang="pt-PT" sz="2400" dirty="0" smtClean="0"/>
              <a:t> </a:t>
            </a:r>
            <a:r>
              <a:rPr lang="pt-PT" altLang="pt-PT" sz="2400" dirty="0" err="1" smtClean="0"/>
              <a:t>variable</a:t>
            </a:r>
            <a:r>
              <a:rPr lang="pt-PT" altLang="pt-PT" sz="2400" dirty="0" smtClean="0"/>
              <a:t> </a:t>
            </a:r>
            <a:r>
              <a:rPr lang="pt-PT" altLang="pt-PT" sz="2400" dirty="0" err="1" smtClean="0"/>
              <a:t>values</a:t>
            </a:r>
            <a:r>
              <a:rPr lang="pt-PT" altLang="pt-PT" sz="2400" dirty="0" smtClean="0"/>
              <a:t>. </a:t>
            </a:r>
            <a:r>
              <a:rPr lang="pt-PT" altLang="pt-PT" sz="2400" dirty="0" err="1" smtClean="0"/>
              <a:t>There</a:t>
            </a:r>
            <a:r>
              <a:rPr lang="pt-PT" altLang="pt-PT" sz="2400" dirty="0" smtClean="0"/>
              <a:t> are </a:t>
            </a:r>
            <a:r>
              <a:rPr lang="pt-PT" altLang="pt-PT" sz="2400" dirty="0" err="1" smtClean="0"/>
              <a:t>probably</a:t>
            </a:r>
            <a:r>
              <a:rPr lang="pt-PT" altLang="pt-PT" sz="2400" dirty="0" smtClean="0"/>
              <a:t> </a:t>
            </a:r>
            <a:r>
              <a:rPr lang="pt-PT" altLang="pt-PT" sz="2400" dirty="0" err="1" smtClean="0"/>
              <a:t>only</a:t>
            </a:r>
            <a:r>
              <a:rPr lang="pt-PT" altLang="pt-PT" sz="2400" dirty="0" smtClean="0"/>
              <a:t> a </a:t>
            </a:r>
            <a:r>
              <a:rPr lang="pt-PT" altLang="pt-PT" sz="2400" dirty="0" err="1" smtClean="0"/>
              <a:t>few</a:t>
            </a:r>
            <a:r>
              <a:rPr lang="pt-PT" altLang="pt-PT" sz="2400" dirty="0" smtClean="0"/>
              <a:t> </a:t>
            </a:r>
            <a:r>
              <a:rPr lang="pt-PT" altLang="pt-PT" sz="2400" dirty="0" err="1" smtClean="0"/>
              <a:t>really</a:t>
            </a:r>
            <a:r>
              <a:rPr lang="pt-PT" altLang="pt-PT" sz="2400" dirty="0" smtClean="0"/>
              <a:t> </a:t>
            </a:r>
            <a:r>
              <a:rPr lang="pt-PT" altLang="pt-PT" sz="2400" dirty="0" err="1" smtClean="0"/>
              <a:t>stable</a:t>
            </a:r>
            <a:r>
              <a:rPr lang="pt-PT" altLang="pt-PT" sz="2400" dirty="0" smtClean="0"/>
              <a:t> </a:t>
            </a:r>
            <a:r>
              <a:rPr lang="pt-PT" altLang="pt-PT" sz="2400" dirty="0" err="1" smtClean="0"/>
              <a:t>combinations</a:t>
            </a:r>
            <a:r>
              <a:rPr lang="pt-PT" altLang="pt-PT" sz="2400" dirty="0" smtClean="0"/>
              <a:t> </a:t>
            </a:r>
            <a:r>
              <a:rPr lang="pt-PT" altLang="pt-PT" sz="2400" dirty="0" err="1" smtClean="0"/>
              <a:t>available</a:t>
            </a:r>
            <a:r>
              <a:rPr lang="pt-PT" altLang="pt-PT" sz="2400" dirty="0" smtClean="0"/>
              <a:t>. </a:t>
            </a:r>
          </a:p>
          <a:p>
            <a:pPr algn="just" eaLnBrk="1" hangingPunct="1">
              <a:lnSpc>
                <a:spcPct val="90000"/>
              </a:lnSpc>
            </a:pPr>
            <a:r>
              <a:rPr lang="pt-PT" altLang="pt-PT" sz="2400" dirty="0" err="1" smtClean="0"/>
              <a:t>The</a:t>
            </a:r>
            <a:r>
              <a:rPr lang="pt-PT" altLang="pt-PT" sz="2400" dirty="0" smtClean="0"/>
              <a:t> </a:t>
            </a:r>
            <a:r>
              <a:rPr lang="pt-PT" altLang="pt-PT" sz="2400" dirty="0" err="1" smtClean="0"/>
              <a:t>theory</a:t>
            </a:r>
            <a:r>
              <a:rPr lang="pt-PT" altLang="pt-PT" sz="2400" dirty="0" smtClean="0"/>
              <a:t> shows </a:t>
            </a:r>
            <a:r>
              <a:rPr lang="pt-PT" altLang="pt-PT" sz="2400" dirty="0" err="1" smtClean="0"/>
              <a:t>why</a:t>
            </a:r>
            <a:r>
              <a:rPr lang="pt-PT" altLang="pt-PT" sz="2400" dirty="0" smtClean="0"/>
              <a:t> </a:t>
            </a:r>
            <a:r>
              <a:rPr lang="pt-PT" altLang="pt-PT" sz="2400" dirty="0" err="1" smtClean="0"/>
              <a:t>change</a:t>
            </a:r>
            <a:r>
              <a:rPr lang="pt-PT" altLang="pt-PT" sz="2400" dirty="0" smtClean="0"/>
              <a:t> </a:t>
            </a:r>
            <a:r>
              <a:rPr lang="pt-PT" altLang="pt-PT" sz="2400" dirty="0" err="1" smtClean="0"/>
              <a:t>cannot</a:t>
            </a:r>
            <a:r>
              <a:rPr lang="pt-PT" altLang="pt-PT" sz="2400" dirty="0" smtClean="0"/>
              <a:t> </a:t>
            </a:r>
            <a:r>
              <a:rPr lang="pt-PT" altLang="pt-PT" sz="2400" dirty="0" err="1" smtClean="0"/>
              <a:t>be</a:t>
            </a:r>
            <a:r>
              <a:rPr lang="pt-PT" altLang="pt-PT" sz="2400" dirty="0" smtClean="0"/>
              <a:t> '</a:t>
            </a:r>
            <a:r>
              <a:rPr lang="pt-PT" altLang="pt-PT" sz="2400" dirty="0" err="1" smtClean="0"/>
              <a:t>managed</a:t>
            </a:r>
            <a:r>
              <a:rPr lang="pt-PT" altLang="pt-PT" sz="2400" dirty="0" smtClean="0"/>
              <a:t>' as </a:t>
            </a:r>
            <a:r>
              <a:rPr lang="pt-PT" altLang="pt-PT" sz="2400" dirty="0" err="1" smtClean="0"/>
              <a:t>such</a:t>
            </a:r>
            <a:r>
              <a:rPr lang="pt-PT" altLang="pt-PT" sz="2400" dirty="0" smtClean="0"/>
              <a:t>, </a:t>
            </a:r>
            <a:r>
              <a:rPr lang="pt-PT" altLang="pt-PT" sz="2400" dirty="0" err="1" smtClean="0"/>
              <a:t>but</a:t>
            </a:r>
            <a:r>
              <a:rPr lang="pt-PT" altLang="pt-PT" sz="2400" dirty="0" smtClean="0"/>
              <a:t> </a:t>
            </a:r>
            <a:r>
              <a:rPr lang="pt-PT" altLang="pt-PT" sz="2400" dirty="0" err="1" smtClean="0"/>
              <a:t>may</a:t>
            </a:r>
            <a:r>
              <a:rPr lang="pt-PT" altLang="pt-PT" sz="2400" dirty="0" smtClean="0"/>
              <a:t> </a:t>
            </a:r>
            <a:r>
              <a:rPr lang="pt-PT" altLang="pt-PT" sz="2400" dirty="0" err="1" smtClean="0"/>
              <a:t>be</a:t>
            </a:r>
            <a:r>
              <a:rPr lang="pt-PT" altLang="pt-PT" sz="2400" dirty="0" smtClean="0"/>
              <a:t> </a:t>
            </a:r>
            <a:r>
              <a:rPr lang="pt-PT" altLang="pt-PT" sz="2400" dirty="0" err="1" smtClean="0"/>
              <a:t>influenced</a:t>
            </a:r>
            <a:r>
              <a:rPr lang="pt-PT" altLang="pt-PT" sz="2400" dirty="0" smtClean="0"/>
              <a:t>. </a:t>
            </a:r>
          </a:p>
          <a:p>
            <a:pPr algn="just" eaLnBrk="1" hangingPunct="1">
              <a:lnSpc>
                <a:spcPct val="90000"/>
              </a:lnSpc>
            </a:pPr>
            <a:r>
              <a:rPr lang="pt-PT" altLang="pt-PT" sz="2400" dirty="0" err="1" smtClean="0"/>
              <a:t>The</a:t>
            </a:r>
            <a:r>
              <a:rPr lang="pt-PT" altLang="pt-PT" sz="2400" dirty="0" smtClean="0"/>
              <a:t> </a:t>
            </a:r>
            <a:r>
              <a:rPr lang="pt-PT" altLang="pt-PT" sz="2400" dirty="0" err="1" smtClean="0"/>
              <a:t>theory</a:t>
            </a:r>
            <a:r>
              <a:rPr lang="pt-PT" altLang="pt-PT" sz="2400" dirty="0" smtClean="0"/>
              <a:t> </a:t>
            </a:r>
            <a:r>
              <a:rPr lang="pt-PT" altLang="pt-PT" sz="2400" dirty="0" err="1" smtClean="0"/>
              <a:t>deals</a:t>
            </a:r>
            <a:r>
              <a:rPr lang="pt-PT" altLang="pt-PT" sz="2400" dirty="0" smtClean="0"/>
              <a:t> </a:t>
            </a:r>
            <a:r>
              <a:rPr lang="pt-PT" altLang="pt-PT" sz="2400" dirty="0" err="1" smtClean="0"/>
              <a:t>with</a:t>
            </a:r>
            <a:r>
              <a:rPr lang="pt-PT" altLang="pt-PT" sz="2400" dirty="0" smtClean="0"/>
              <a:t> </a:t>
            </a:r>
            <a:r>
              <a:rPr lang="pt-PT" altLang="pt-PT" sz="2400" dirty="0" err="1" smtClean="0"/>
              <a:t>the</a:t>
            </a:r>
            <a:r>
              <a:rPr lang="pt-PT" altLang="pt-PT" sz="2400" dirty="0" smtClean="0"/>
              <a:t> </a:t>
            </a:r>
            <a:r>
              <a:rPr lang="pt-PT" altLang="pt-PT" sz="2400" dirty="0" err="1" smtClean="0"/>
              <a:t>idea</a:t>
            </a:r>
            <a:r>
              <a:rPr lang="pt-PT" altLang="pt-PT" sz="2400" dirty="0" smtClean="0"/>
              <a:t> </a:t>
            </a:r>
            <a:r>
              <a:rPr lang="pt-PT" altLang="pt-PT" sz="2400" dirty="0" err="1" smtClean="0"/>
              <a:t>of</a:t>
            </a:r>
            <a:r>
              <a:rPr lang="pt-PT" altLang="pt-PT" sz="2400" dirty="0" smtClean="0"/>
              <a:t> '</a:t>
            </a:r>
            <a:r>
              <a:rPr lang="pt-PT" altLang="pt-PT" sz="2400" dirty="0" err="1" smtClean="0"/>
              <a:t>form</a:t>
            </a:r>
            <a:r>
              <a:rPr lang="pt-PT" altLang="pt-PT" sz="2400" dirty="0" smtClean="0"/>
              <a:t>' (</a:t>
            </a:r>
            <a:r>
              <a:rPr lang="pt-PT" altLang="pt-PT" sz="2400" dirty="0" err="1" smtClean="0"/>
              <a:t>Gestalt</a:t>
            </a:r>
            <a:r>
              <a:rPr lang="pt-PT" altLang="pt-PT" sz="2400" dirty="0" smtClean="0"/>
              <a:t>) </a:t>
            </a:r>
            <a:r>
              <a:rPr lang="pt-PT" altLang="pt-PT" sz="2400" dirty="0" err="1" smtClean="0"/>
              <a:t>and</a:t>
            </a:r>
            <a:r>
              <a:rPr lang="pt-PT" altLang="pt-PT" sz="2400" dirty="0" smtClean="0"/>
              <a:t> </a:t>
            </a:r>
            <a:r>
              <a:rPr lang="pt-PT" altLang="pt-PT" sz="2400" dirty="0" err="1" smtClean="0"/>
              <a:t>change</a:t>
            </a:r>
            <a:r>
              <a:rPr lang="pt-PT" altLang="pt-PT" sz="2400" dirty="0" smtClean="0"/>
              <a:t> </a:t>
            </a:r>
            <a:r>
              <a:rPr lang="pt-PT" altLang="pt-PT" sz="2400" dirty="0" err="1" smtClean="0"/>
              <a:t>of</a:t>
            </a:r>
            <a:r>
              <a:rPr lang="pt-PT" altLang="pt-PT" sz="2400" dirty="0" smtClean="0"/>
              <a:t> </a:t>
            </a:r>
            <a:r>
              <a:rPr lang="pt-PT" altLang="pt-PT" sz="2400" dirty="0" err="1" smtClean="0"/>
              <a:t>form</a:t>
            </a:r>
            <a:r>
              <a:rPr lang="pt-PT" altLang="pt-PT" sz="2400" dirty="0" smtClean="0"/>
              <a:t>. A novel </a:t>
            </a:r>
            <a:r>
              <a:rPr lang="pt-PT" altLang="pt-PT" sz="2400" dirty="0" err="1" smtClean="0"/>
              <a:t>way</a:t>
            </a:r>
            <a:r>
              <a:rPr lang="pt-PT" altLang="pt-PT" sz="2400" dirty="0" smtClean="0"/>
              <a:t> </a:t>
            </a:r>
            <a:r>
              <a:rPr lang="pt-PT" altLang="pt-PT" sz="2400" dirty="0" err="1" smtClean="0"/>
              <a:t>perhaps</a:t>
            </a:r>
            <a:r>
              <a:rPr lang="pt-PT" altLang="pt-PT" sz="2400" dirty="0" smtClean="0"/>
              <a:t> to </a:t>
            </a:r>
            <a:r>
              <a:rPr lang="pt-PT" altLang="pt-PT" sz="2400" dirty="0" err="1" smtClean="0"/>
              <a:t>view</a:t>
            </a:r>
            <a:r>
              <a:rPr lang="pt-PT" altLang="pt-PT" sz="2400" dirty="0" smtClean="0"/>
              <a:t> </a:t>
            </a:r>
            <a:r>
              <a:rPr lang="pt-PT" altLang="pt-PT" sz="2400" dirty="0" err="1" smtClean="0"/>
              <a:t>organizations</a:t>
            </a:r>
            <a:r>
              <a:rPr lang="pt-PT" altLang="pt-PT" sz="2400" dirty="0" smtClean="0"/>
              <a:t>. </a:t>
            </a:r>
            <a:endParaRPr lang="pt-PT" altLang="pt-PT" sz="2400" b="1" dirty="0" smtClean="0"/>
          </a:p>
        </p:txBody>
      </p:sp>
    </p:spTree>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2"/>
          <p:cNvSpPr>
            <a:spLocks noGrp="1" noChangeArrowheads="1"/>
          </p:cNvSpPr>
          <p:nvPr>
            <p:ph type="title"/>
          </p:nvPr>
        </p:nvSpPr>
        <p:spPr/>
        <p:txBody>
          <a:bodyPr>
            <a:noAutofit/>
          </a:bodyPr>
          <a:lstStyle/>
          <a:p>
            <a:pPr algn="ctr" eaLnBrk="1" hangingPunct="1">
              <a:defRPr/>
            </a:pPr>
            <a:r>
              <a:rPr lang="pt-PT" sz="5400" b="1" dirty="0" smtClean="0"/>
              <a:t>RENÉ THOM’S CATASTROPHE THEORY</a:t>
            </a:r>
          </a:p>
        </p:txBody>
      </p:sp>
      <p:sp>
        <p:nvSpPr>
          <p:cNvPr id="71683" name="Rectangle 3"/>
          <p:cNvSpPr>
            <a:spLocks noGrp="1" noChangeArrowheads="1"/>
          </p:cNvSpPr>
          <p:nvPr>
            <p:ph idx="1"/>
          </p:nvPr>
        </p:nvSpPr>
        <p:spPr/>
        <p:txBody>
          <a:bodyPr/>
          <a:lstStyle/>
          <a:p>
            <a:pPr algn="just" eaLnBrk="1" hangingPunct="1">
              <a:lnSpc>
                <a:spcPct val="90000"/>
              </a:lnSpc>
            </a:pPr>
            <a:r>
              <a:rPr lang="pt-PT" altLang="pt-PT" sz="2400" b="1" dirty="0" err="1" smtClean="0"/>
              <a:t>Limitations</a:t>
            </a:r>
            <a:r>
              <a:rPr lang="pt-PT" altLang="pt-PT" sz="2400" b="1" dirty="0" smtClean="0"/>
              <a:t> </a:t>
            </a:r>
            <a:r>
              <a:rPr lang="pt-PT" altLang="pt-PT" sz="2400" b="1" dirty="0" err="1" smtClean="0"/>
              <a:t>of</a:t>
            </a:r>
            <a:r>
              <a:rPr lang="pt-PT" altLang="pt-PT" sz="2400" b="1" dirty="0" smtClean="0"/>
              <a:t> </a:t>
            </a:r>
            <a:r>
              <a:rPr lang="pt-PT" altLang="pt-PT" sz="2400" b="1" dirty="0" err="1" smtClean="0"/>
              <a:t>the</a:t>
            </a:r>
            <a:r>
              <a:rPr lang="pt-PT" altLang="pt-PT" sz="2400" b="1" dirty="0" smtClean="0"/>
              <a:t> </a:t>
            </a:r>
            <a:r>
              <a:rPr lang="pt-PT" altLang="pt-PT" sz="2400" b="1" dirty="0" err="1" smtClean="0"/>
              <a:t>Catastrophe</a:t>
            </a:r>
            <a:r>
              <a:rPr lang="pt-PT" altLang="pt-PT" sz="2400" b="1" dirty="0" smtClean="0"/>
              <a:t> </a:t>
            </a:r>
            <a:r>
              <a:rPr lang="pt-PT" altLang="pt-PT" sz="2400" b="1" dirty="0" err="1" smtClean="0"/>
              <a:t>Theory</a:t>
            </a:r>
            <a:r>
              <a:rPr lang="pt-PT" altLang="pt-PT" sz="2400" b="1" dirty="0" smtClean="0"/>
              <a:t>. </a:t>
            </a:r>
            <a:r>
              <a:rPr lang="pt-PT" altLang="pt-PT" sz="2400" b="1" dirty="0" err="1" smtClean="0"/>
              <a:t>Disadvantages</a:t>
            </a:r>
            <a:endParaRPr lang="pt-PT" altLang="pt-PT" sz="2400" b="1" dirty="0" smtClean="0"/>
          </a:p>
          <a:p>
            <a:pPr algn="just" eaLnBrk="1" hangingPunct="1">
              <a:lnSpc>
                <a:spcPct val="90000"/>
              </a:lnSpc>
            </a:pPr>
            <a:r>
              <a:rPr lang="pt-PT" altLang="pt-PT" sz="2400" dirty="0" err="1" smtClean="0"/>
              <a:t>The</a:t>
            </a:r>
            <a:r>
              <a:rPr lang="pt-PT" altLang="pt-PT" sz="2400" dirty="0" smtClean="0"/>
              <a:t> </a:t>
            </a:r>
            <a:r>
              <a:rPr lang="pt-PT" altLang="pt-PT" sz="2400" dirty="0" err="1" smtClean="0"/>
              <a:t>significance</a:t>
            </a:r>
            <a:r>
              <a:rPr lang="pt-PT" altLang="pt-PT" sz="2400" dirty="0" smtClean="0"/>
              <a:t> </a:t>
            </a:r>
            <a:r>
              <a:rPr lang="pt-PT" altLang="pt-PT" sz="2400" dirty="0" err="1" smtClean="0"/>
              <a:t>of</a:t>
            </a:r>
            <a:r>
              <a:rPr lang="pt-PT" altLang="pt-PT" sz="2400" dirty="0" smtClean="0"/>
              <a:t> </a:t>
            </a:r>
            <a:r>
              <a:rPr lang="pt-PT" altLang="pt-PT" sz="2400" dirty="0" err="1" smtClean="0"/>
              <a:t>Thom's</a:t>
            </a:r>
            <a:r>
              <a:rPr lang="pt-PT" altLang="pt-PT" sz="2400" dirty="0" smtClean="0"/>
              <a:t> </a:t>
            </a:r>
            <a:r>
              <a:rPr lang="pt-PT" altLang="pt-PT" sz="2400" dirty="0" err="1" smtClean="0"/>
              <a:t>work</a:t>
            </a:r>
            <a:r>
              <a:rPr lang="pt-PT" altLang="pt-PT" sz="2400" dirty="0" smtClean="0"/>
              <a:t> to </a:t>
            </a:r>
            <a:r>
              <a:rPr lang="pt-PT" altLang="pt-PT" sz="2400" b="1" dirty="0" err="1" smtClean="0"/>
              <a:t>understand</a:t>
            </a:r>
            <a:r>
              <a:rPr lang="pt-PT" altLang="pt-PT" sz="2400" b="1" dirty="0" smtClean="0"/>
              <a:t> </a:t>
            </a:r>
            <a:r>
              <a:rPr lang="pt-PT" altLang="pt-PT" sz="2400" b="1" dirty="0" err="1" smtClean="0"/>
              <a:t>organizational</a:t>
            </a:r>
            <a:r>
              <a:rPr lang="pt-PT" altLang="pt-PT" sz="2400" b="1" dirty="0" smtClean="0"/>
              <a:t> </a:t>
            </a:r>
            <a:r>
              <a:rPr lang="pt-PT" altLang="pt-PT" sz="2400" b="1" dirty="0" err="1" smtClean="0"/>
              <a:t>behavior</a:t>
            </a:r>
            <a:r>
              <a:rPr lang="pt-PT" altLang="pt-PT" sz="2400" dirty="0" smtClean="0"/>
              <a:t> </a:t>
            </a:r>
            <a:r>
              <a:rPr lang="pt-PT" altLang="pt-PT" sz="2400" dirty="0" err="1" smtClean="0"/>
              <a:t>is</a:t>
            </a:r>
            <a:r>
              <a:rPr lang="pt-PT" altLang="pt-PT" sz="2400" dirty="0" smtClean="0"/>
              <a:t> more </a:t>
            </a:r>
            <a:r>
              <a:rPr lang="pt-PT" altLang="pt-PT" sz="2400" dirty="0" err="1" smtClean="0"/>
              <a:t>qualitative</a:t>
            </a:r>
            <a:r>
              <a:rPr lang="pt-PT" altLang="pt-PT" sz="2400" dirty="0" smtClean="0"/>
              <a:t> </a:t>
            </a:r>
            <a:r>
              <a:rPr lang="pt-PT" altLang="pt-PT" sz="2400" dirty="0" err="1" smtClean="0"/>
              <a:t>than</a:t>
            </a:r>
            <a:r>
              <a:rPr lang="pt-PT" altLang="pt-PT" sz="2400" dirty="0" smtClean="0"/>
              <a:t> </a:t>
            </a:r>
            <a:r>
              <a:rPr lang="pt-PT" altLang="pt-PT" sz="2400" dirty="0" err="1" smtClean="0"/>
              <a:t>quantitative</a:t>
            </a:r>
            <a:r>
              <a:rPr lang="pt-PT" altLang="pt-PT" sz="2400" dirty="0" smtClean="0"/>
              <a:t> </a:t>
            </a:r>
            <a:r>
              <a:rPr lang="pt-PT" altLang="pt-PT" sz="2400" dirty="0" err="1" smtClean="0"/>
              <a:t>at</a:t>
            </a:r>
            <a:r>
              <a:rPr lang="pt-PT" altLang="pt-PT" sz="2400" dirty="0" smtClean="0"/>
              <a:t> </a:t>
            </a:r>
            <a:r>
              <a:rPr lang="pt-PT" altLang="pt-PT" sz="2400" dirty="0" err="1" smtClean="0"/>
              <a:t>the</a:t>
            </a:r>
            <a:r>
              <a:rPr lang="pt-PT" altLang="pt-PT" sz="2400" dirty="0" smtClean="0"/>
              <a:t> </a:t>
            </a:r>
            <a:r>
              <a:rPr lang="pt-PT" altLang="pt-PT" sz="2400" dirty="0" err="1" smtClean="0"/>
              <a:t>moment</a:t>
            </a:r>
            <a:r>
              <a:rPr lang="pt-PT" altLang="pt-PT" sz="2400" dirty="0" smtClean="0"/>
              <a:t>.</a:t>
            </a:r>
            <a:endParaRPr lang="pt-PT" altLang="pt-PT" sz="2400" b="1" dirty="0" smtClean="0"/>
          </a:p>
          <a:p>
            <a:pPr algn="just" eaLnBrk="1" hangingPunct="1">
              <a:lnSpc>
                <a:spcPct val="90000"/>
              </a:lnSpc>
            </a:pPr>
            <a:r>
              <a:rPr lang="pt-PT" altLang="pt-PT" sz="2400" b="1" dirty="0" err="1" smtClean="0"/>
              <a:t>Predicting</a:t>
            </a:r>
            <a:r>
              <a:rPr lang="pt-PT" altLang="pt-PT" sz="2400" dirty="0" smtClean="0"/>
              <a:t> </a:t>
            </a:r>
            <a:r>
              <a:rPr lang="pt-PT" altLang="pt-PT" sz="2400" dirty="0" err="1" smtClean="0"/>
              <a:t>the</a:t>
            </a:r>
            <a:r>
              <a:rPr lang="pt-PT" altLang="pt-PT" sz="2400" dirty="0" smtClean="0"/>
              <a:t> </a:t>
            </a:r>
            <a:r>
              <a:rPr lang="pt-PT" altLang="pt-PT" sz="2400" dirty="0" err="1" smtClean="0"/>
              <a:t>behavior</a:t>
            </a:r>
            <a:r>
              <a:rPr lang="pt-PT" altLang="pt-PT" sz="2400" dirty="0" smtClean="0"/>
              <a:t> </a:t>
            </a:r>
            <a:r>
              <a:rPr lang="pt-PT" altLang="pt-PT" sz="2400" dirty="0" err="1" smtClean="0"/>
              <a:t>of</a:t>
            </a:r>
            <a:r>
              <a:rPr lang="pt-PT" altLang="pt-PT" sz="2400" dirty="0" smtClean="0"/>
              <a:t> </a:t>
            </a:r>
            <a:r>
              <a:rPr lang="pt-PT" altLang="pt-PT" sz="2400" dirty="0" err="1" smtClean="0"/>
              <a:t>even</a:t>
            </a:r>
            <a:r>
              <a:rPr lang="pt-PT" altLang="pt-PT" sz="2400" dirty="0" smtClean="0"/>
              <a:t> </a:t>
            </a:r>
            <a:r>
              <a:rPr lang="pt-PT" altLang="pt-PT" sz="2400" dirty="0" err="1" smtClean="0"/>
              <a:t>the</a:t>
            </a:r>
            <a:r>
              <a:rPr lang="pt-PT" altLang="pt-PT" sz="2400" dirty="0" smtClean="0"/>
              <a:t> </a:t>
            </a:r>
            <a:r>
              <a:rPr lang="pt-PT" altLang="pt-PT" sz="2400" dirty="0" err="1" smtClean="0"/>
              <a:t>simplest</a:t>
            </a:r>
            <a:r>
              <a:rPr lang="pt-PT" altLang="pt-PT" sz="2400" dirty="0" smtClean="0"/>
              <a:t> </a:t>
            </a:r>
            <a:r>
              <a:rPr lang="pt-PT" altLang="pt-PT" sz="2400" dirty="0" err="1" smtClean="0"/>
              <a:t>complex</a:t>
            </a:r>
            <a:r>
              <a:rPr lang="pt-PT" altLang="pt-PT" sz="2400" dirty="0" smtClean="0"/>
              <a:t> </a:t>
            </a:r>
            <a:r>
              <a:rPr lang="pt-PT" altLang="pt-PT" sz="2400" dirty="0" err="1" smtClean="0"/>
              <a:t>systems</a:t>
            </a:r>
            <a:r>
              <a:rPr lang="pt-PT" altLang="pt-PT" sz="2400" dirty="0" smtClean="0"/>
              <a:t> </a:t>
            </a:r>
            <a:r>
              <a:rPr lang="pt-PT" altLang="pt-PT" sz="2400" dirty="0" err="1" smtClean="0"/>
              <a:t>still</a:t>
            </a:r>
            <a:r>
              <a:rPr lang="pt-PT" altLang="pt-PT" sz="2400" dirty="0" smtClean="0"/>
              <a:t> </a:t>
            </a:r>
            <a:r>
              <a:rPr lang="pt-PT" altLang="pt-PT" sz="2400" dirty="0" err="1" smtClean="0"/>
              <a:t>remains</a:t>
            </a:r>
            <a:r>
              <a:rPr lang="pt-PT" altLang="pt-PT" sz="2400" dirty="0" smtClean="0"/>
              <a:t> a </a:t>
            </a:r>
            <a:r>
              <a:rPr lang="pt-PT" altLang="pt-PT" sz="2400" dirty="0" err="1" smtClean="0"/>
              <a:t>difficult</a:t>
            </a:r>
            <a:r>
              <a:rPr lang="pt-PT" altLang="pt-PT" sz="2400" dirty="0" smtClean="0"/>
              <a:t> </a:t>
            </a:r>
            <a:r>
              <a:rPr lang="pt-PT" altLang="pt-PT" sz="2400" dirty="0" err="1" smtClean="0"/>
              <a:t>challenge</a:t>
            </a:r>
            <a:r>
              <a:rPr lang="pt-PT" altLang="pt-PT" sz="2400" dirty="0" smtClean="0"/>
              <a:t>.</a:t>
            </a:r>
          </a:p>
          <a:p>
            <a:pPr algn="just" eaLnBrk="1" hangingPunct="1">
              <a:lnSpc>
                <a:spcPct val="90000"/>
              </a:lnSpc>
            </a:pPr>
            <a:r>
              <a:rPr lang="pt-PT" altLang="pt-PT" sz="2400" dirty="0" err="1" smtClean="0"/>
              <a:t>Thom</a:t>
            </a:r>
            <a:r>
              <a:rPr lang="pt-PT" altLang="pt-PT" sz="2400" dirty="0" smtClean="0"/>
              <a:t> </a:t>
            </a:r>
            <a:r>
              <a:rPr lang="pt-PT" altLang="pt-PT" sz="2400" dirty="0" err="1" smtClean="0"/>
              <a:t>failed</a:t>
            </a:r>
            <a:r>
              <a:rPr lang="pt-PT" altLang="pt-PT" sz="2400" dirty="0" smtClean="0"/>
              <a:t> in </a:t>
            </a:r>
            <a:r>
              <a:rPr lang="pt-PT" altLang="pt-PT" sz="2400" dirty="0" err="1" smtClean="0"/>
              <a:t>his</a:t>
            </a:r>
            <a:r>
              <a:rPr lang="pt-PT" altLang="pt-PT" sz="2400" dirty="0" smtClean="0"/>
              <a:t> </a:t>
            </a:r>
            <a:r>
              <a:rPr lang="pt-PT" altLang="pt-PT" sz="2400" dirty="0" err="1" smtClean="0"/>
              <a:t>aspiration</a:t>
            </a:r>
            <a:r>
              <a:rPr lang="pt-PT" altLang="pt-PT" sz="2400" dirty="0" smtClean="0"/>
              <a:t> to </a:t>
            </a:r>
            <a:r>
              <a:rPr lang="pt-PT" altLang="pt-PT" sz="2400" dirty="0" err="1" smtClean="0"/>
              <a:t>describe</a:t>
            </a:r>
            <a:r>
              <a:rPr lang="pt-PT" altLang="pt-PT" sz="2400" dirty="0" smtClean="0"/>
              <a:t> </a:t>
            </a:r>
            <a:r>
              <a:rPr lang="pt-PT" altLang="pt-PT" sz="2400" dirty="0" err="1" smtClean="0"/>
              <a:t>complex</a:t>
            </a:r>
            <a:r>
              <a:rPr lang="pt-PT" altLang="pt-PT" sz="2400" dirty="0" smtClean="0"/>
              <a:t> </a:t>
            </a:r>
            <a:r>
              <a:rPr lang="pt-PT" altLang="pt-PT" sz="2400" dirty="0" err="1" smtClean="0"/>
              <a:t>systems</a:t>
            </a:r>
            <a:r>
              <a:rPr lang="pt-PT" altLang="pt-PT" sz="2400" dirty="0" smtClean="0"/>
              <a:t> </a:t>
            </a:r>
            <a:r>
              <a:rPr lang="pt-PT" altLang="pt-PT" sz="2400" dirty="0" err="1" smtClean="0"/>
              <a:t>where</a:t>
            </a:r>
            <a:r>
              <a:rPr lang="pt-PT" altLang="pt-PT" sz="2400" dirty="0" smtClean="0"/>
              <a:t> </a:t>
            </a:r>
            <a:r>
              <a:rPr lang="pt-PT" altLang="pt-PT" sz="2400" dirty="0" err="1" smtClean="0"/>
              <a:t>there</a:t>
            </a:r>
            <a:r>
              <a:rPr lang="pt-PT" altLang="pt-PT" sz="2400" dirty="0" smtClean="0"/>
              <a:t> are </a:t>
            </a:r>
            <a:r>
              <a:rPr lang="pt-PT" altLang="pt-PT" sz="2400" dirty="0" err="1" smtClean="0"/>
              <a:t>many</a:t>
            </a:r>
            <a:r>
              <a:rPr lang="pt-PT" altLang="pt-PT" sz="2400" dirty="0" smtClean="0"/>
              <a:t> (more </a:t>
            </a:r>
            <a:r>
              <a:rPr lang="pt-PT" altLang="pt-PT" sz="2400" dirty="0" err="1" smtClean="0"/>
              <a:t>than</a:t>
            </a:r>
            <a:r>
              <a:rPr lang="pt-PT" altLang="pt-PT" sz="2400" dirty="0" smtClean="0"/>
              <a:t> 5) </a:t>
            </a:r>
            <a:r>
              <a:rPr lang="pt-PT" altLang="pt-PT" sz="2400" dirty="0" err="1" smtClean="0"/>
              <a:t>significant</a:t>
            </a:r>
            <a:r>
              <a:rPr lang="pt-PT" altLang="pt-PT" sz="2400" dirty="0" smtClean="0"/>
              <a:t> </a:t>
            </a:r>
            <a:r>
              <a:rPr lang="pt-PT" altLang="pt-PT" sz="2400" dirty="0" err="1" smtClean="0"/>
              <a:t>variables</a:t>
            </a:r>
            <a:r>
              <a:rPr lang="pt-PT" altLang="pt-PT" sz="2400" dirty="0" smtClean="0"/>
              <a:t>. </a:t>
            </a:r>
            <a:r>
              <a:rPr lang="pt-PT" altLang="pt-PT" sz="2400" dirty="0" err="1" smtClean="0"/>
              <a:t>Predicting</a:t>
            </a:r>
            <a:r>
              <a:rPr lang="pt-PT" altLang="pt-PT" sz="2400" dirty="0" smtClean="0"/>
              <a:t> </a:t>
            </a:r>
            <a:r>
              <a:rPr lang="pt-PT" altLang="pt-PT" sz="2400" dirty="0" err="1" smtClean="0"/>
              <a:t>the</a:t>
            </a:r>
            <a:r>
              <a:rPr lang="pt-PT" altLang="pt-PT" sz="2400" dirty="0" smtClean="0"/>
              <a:t> </a:t>
            </a:r>
            <a:r>
              <a:rPr lang="pt-PT" altLang="pt-PT" sz="2400" dirty="0" err="1" smtClean="0"/>
              <a:t>behavior</a:t>
            </a:r>
            <a:r>
              <a:rPr lang="pt-PT" altLang="pt-PT" sz="2400" dirty="0" smtClean="0"/>
              <a:t> </a:t>
            </a:r>
            <a:r>
              <a:rPr lang="pt-PT" altLang="pt-PT" sz="2400" dirty="0" err="1" smtClean="0"/>
              <a:t>of</a:t>
            </a:r>
            <a:r>
              <a:rPr lang="pt-PT" altLang="pt-PT" sz="2400" dirty="0" smtClean="0"/>
              <a:t> </a:t>
            </a:r>
            <a:r>
              <a:rPr lang="pt-PT" altLang="pt-PT" sz="2400" dirty="0" err="1" smtClean="0"/>
              <a:t>very</a:t>
            </a:r>
            <a:r>
              <a:rPr lang="pt-PT" altLang="pt-PT" sz="2400" dirty="0" smtClean="0"/>
              <a:t> </a:t>
            </a:r>
            <a:r>
              <a:rPr lang="pt-PT" altLang="pt-PT" sz="2400" dirty="0" err="1" smtClean="0"/>
              <a:t>complex</a:t>
            </a:r>
            <a:r>
              <a:rPr lang="pt-PT" altLang="pt-PT" sz="2400" dirty="0" smtClean="0"/>
              <a:t> </a:t>
            </a:r>
            <a:r>
              <a:rPr lang="pt-PT" altLang="pt-PT" sz="2400" dirty="0" err="1" smtClean="0"/>
              <a:t>systems</a:t>
            </a:r>
            <a:r>
              <a:rPr lang="pt-PT" altLang="pt-PT" sz="2400" dirty="0" smtClean="0"/>
              <a:t> (</a:t>
            </a:r>
            <a:r>
              <a:rPr lang="pt-PT" altLang="pt-PT" sz="2400" dirty="0" err="1" smtClean="0"/>
              <a:t>organizations</a:t>
            </a:r>
            <a:r>
              <a:rPr lang="pt-PT" altLang="pt-PT" sz="2400" dirty="0" smtClean="0"/>
              <a:t>) </a:t>
            </a:r>
            <a:r>
              <a:rPr lang="pt-PT" altLang="pt-PT" sz="2400" dirty="0" err="1" smtClean="0"/>
              <a:t>is</a:t>
            </a:r>
            <a:r>
              <a:rPr lang="pt-PT" altLang="pt-PT" sz="2400" dirty="0" smtClean="0"/>
              <a:t> </a:t>
            </a:r>
            <a:r>
              <a:rPr lang="pt-PT" altLang="pt-PT" sz="2400" dirty="0" err="1" smtClean="0"/>
              <a:t>likely</a:t>
            </a:r>
            <a:r>
              <a:rPr lang="pt-PT" altLang="pt-PT" sz="2400" dirty="0" smtClean="0"/>
              <a:t> to </a:t>
            </a:r>
            <a:r>
              <a:rPr lang="pt-PT" altLang="pt-PT" sz="2400" dirty="0" err="1" smtClean="0"/>
              <a:t>remain</a:t>
            </a:r>
            <a:r>
              <a:rPr lang="pt-PT" altLang="pt-PT" sz="2400" dirty="0" smtClean="0"/>
              <a:t> </a:t>
            </a:r>
            <a:r>
              <a:rPr lang="pt-PT" altLang="pt-PT" sz="2400" dirty="0" err="1" smtClean="0"/>
              <a:t>impossible</a:t>
            </a:r>
            <a:r>
              <a:rPr lang="pt-PT" altLang="pt-PT" sz="2400" dirty="0" smtClean="0"/>
              <a:t> </a:t>
            </a:r>
            <a:r>
              <a:rPr lang="pt-PT" altLang="pt-PT" sz="2400" dirty="0" err="1" smtClean="0"/>
              <a:t>forever</a:t>
            </a:r>
            <a:r>
              <a:rPr lang="pt-PT" altLang="pt-PT" sz="2400" dirty="0" smtClean="0"/>
              <a:t>.</a:t>
            </a:r>
          </a:p>
          <a:p>
            <a:pPr eaLnBrk="1" hangingPunct="1">
              <a:lnSpc>
                <a:spcPct val="90000"/>
              </a:lnSpc>
            </a:pPr>
            <a:endParaRPr lang="pt-PT" altLang="pt-PT" sz="24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normAutofit/>
          </a:bodyPr>
          <a:lstStyle/>
          <a:p>
            <a:pPr algn="ctr" eaLnBrk="1" hangingPunct="1">
              <a:defRPr/>
            </a:pPr>
            <a:r>
              <a:rPr lang="en-GB" altLang="ja-JP" sz="4400" b="1" dirty="0" smtClean="0">
                <a:ea typeface="ＭＳ Ｐゴシック" charset="-128"/>
              </a:rPr>
              <a:t>Burke and </a:t>
            </a:r>
            <a:r>
              <a:rPr lang="en-GB" altLang="ja-JP" sz="4400" b="1" dirty="0" err="1" smtClean="0">
                <a:ea typeface="ＭＳ Ｐゴシック" charset="-128"/>
              </a:rPr>
              <a:t>Litwin’s</a:t>
            </a:r>
            <a:r>
              <a:rPr lang="pt-PT" altLang="ja-JP" sz="4400" b="1" dirty="0" smtClean="0">
                <a:ea typeface="ＭＳ Ｐゴシック" charset="-128"/>
              </a:rPr>
              <a:t> </a:t>
            </a:r>
            <a:r>
              <a:rPr lang="en-GB" altLang="ja-JP" sz="4400" b="1" dirty="0" smtClean="0">
                <a:ea typeface="ＭＳ Ｐゴシック" charset="-128"/>
              </a:rPr>
              <a:t>Organizational Performance and Change</a:t>
            </a:r>
            <a:endParaRPr lang="pt-PT" sz="4400" b="1" dirty="0" smtClean="0"/>
          </a:p>
        </p:txBody>
      </p:sp>
      <p:pic>
        <p:nvPicPr>
          <p:cNvPr id="39939" name="Picture 4" descr="Causal Model of Organizational Performance and Change (Burke and Litwin)"/>
          <p:cNvPicPr>
            <a:picLocks noGrp="1" noChangeAspect="1" noChangeArrowheads="1"/>
          </p:cNvPicPr>
          <p:nvPr>
            <p:ph idx="1"/>
          </p:nvPr>
        </p:nvPicPr>
        <p:blipFill>
          <a:blip r:link="rId3">
            <a:extLst>
              <a:ext uri="{28A0092B-C50C-407E-A947-70E740481C1C}">
                <a14:useLocalDpi xmlns:a14="http://schemas.microsoft.com/office/drawing/2010/main" val="0"/>
              </a:ext>
            </a:extLst>
          </a:blip>
          <a:stretch>
            <a:fillRect/>
          </a:stretch>
        </p:blipFill>
        <p:spPr>
          <a:xfrm>
            <a:off x="822960" y="1846263"/>
            <a:ext cx="7543800" cy="4319041"/>
          </a:xfrm>
          <a:solidFill>
            <a:srgbClr val="FF0000"/>
          </a:solidFill>
        </p:spPr>
      </p:pic>
    </p:spTree>
    <p:extLst>
      <p:ext uri="{BB962C8B-B14F-4D97-AF65-F5344CB8AC3E}">
        <p14:creationId xmlns:p14="http://schemas.microsoft.com/office/powerpoint/2010/main" val="970748447"/>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p:txBody>
          <a:bodyPr>
            <a:noAutofit/>
          </a:bodyPr>
          <a:lstStyle/>
          <a:p>
            <a:pPr algn="ctr" eaLnBrk="1" hangingPunct="1">
              <a:defRPr/>
            </a:pPr>
            <a:r>
              <a:rPr lang="pt-PT" altLang="ja-JP" sz="5400" b="1" dirty="0" err="1" smtClean="0">
                <a:ea typeface="ＭＳ Ｐゴシック" charset="-128"/>
              </a:rPr>
              <a:t>Slywotzky</a:t>
            </a:r>
            <a:r>
              <a:rPr lang="pt-PT" altLang="ja-JP" sz="5400" b="1" dirty="0" smtClean="0">
                <a:ea typeface="ＭＳ Ｐゴシック" charset="-128"/>
              </a:rPr>
              <a:t> </a:t>
            </a:r>
            <a:r>
              <a:rPr lang="pt-PT" altLang="ja-JP" sz="5400" b="1" dirty="0" err="1" smtClean="0">
                <a:ea typeface="ＭＳ Ｐゴシック" charset="-128"/>
              </a:rPr>
              <a:t>and</a:t>
            </a:r>
            <a:r>
              <a:rPr lang="pt-PT" altLang="ja-JP" sz="5400" b="1" dirty="0" smtClean="0">
                <a:ea typeface="ＭＳ Ｐゴシック" charset="-128"/>
              </a:rPr>
              <a:t> </a:t>
            </a:r>
            <a:r>
              <a:rPr lang="pt-PT" altLang="ja-JP" sz="5400" b="1" dirty="0" err="1" smtClean="0">
                <a:ea typeface="ＭＳ Ｐゴシック" charset="-128"/>
              </a:rPr>
              <a:t>Drzik’s</a:t>
            </a:r>
            <a:r>
              <a:rPr lang="pt-PT" altLang="ja-JP" sz="5400" b="1" dirty="0" smtClean="0">
                <a:ea typeface="ＭＳ Ｐゴシック" charset="-128"/>
              </a:rPr>
              <a:t> </a:t>
            </a:r>
            <a:r>
              <a:rPr lang="pt-PT" altLang="ja-JP" sz="5400" b="1" dirty="0" err="1" smtClean="0">
                <a:ea typeface="ＭＳ Ｐゴシック" charset="-128"/>
              </a:rPr>
              <a:t>Strategic</a:t>
            </a:r>
            <a:r>
              <a:rPr lang="pt-PT" altLang="ja-JP" sz="5400" b="1" dirty="0" smtClean="0">
                <a:ea typeface="ＭＳ Ｐゴシック" charset="-128"/>
              </a:rPr>
              <a:t> </a:t>
            </a:r>
            <a:r>
              <a:rPr lang="pt-PT" altLang="ja-JP" sz="5400" b="1" dirty="0" err="1" smtClean="0">
                <a:ea typeface="ＭＳ Ｐゴシック" charset="-128"/>
              </a:rPr>
              <a:t>Risk</a:t>
            </a:r>
            <a:r>
              <a:rPr lang="pt-PT" altLang="ja-JP" sz="5400" b="1" dirty="0" smtClean="0">
                <a:ea typeface="ＭＳ Ｐゴシック" charset="-128"/>
              </a:rPr>
              <a:t> Management</a:t>
            </a:r>
            <a:endParaRPr lang="pt-PT" sz="5400" b="1" dirty="0" smtClean="0"/>
          </a:p>
        </p:txBody>
      </p:sp>
      <p:sp>
        <p:nvSpPr>
          <p:cNvPr id="110595" name="Rectangle 3"/>
          <p:cNvSpPr>
            <a:spLocks noGrp="1" noChangeArrowheads="1"/>
          </p:cNvSpPr>
          <p:nvPr>
            <p:ph idx="1"/>
          </p:nvPr>
        </p:nvSpPr>
        <p:spPr/>
        <p:txBody>
          <a:bodyPr/>
          <a:lstStyle/>
          <a:p>
            <a:pPr algn="just" eaLnBrk="1" hangingPunct="1">
              <a:lnSpc>
                <a:spcPct val="90000"/>
              </a:lnSpc>
            </a:pPr>
            <a:r>
              <a:rPr lang="pt-PT" altLang="pt-PT" sz="2400" b="1" dirty="0" err="1" smtClean="0"/>
              <a:t>What</a:t>
            </a:r>
            <a:r>
              <a:rPr lang="pt-PT" altLang="pt-PT" sz="2400" b="1" dirty="0" smtClean="0"/>
              <a:t> </a:t>
            </a:r>
            <a:r>
              <a:rPr lang="pt-PT" altLang="pt-PT" sz="2400" b="1" dirty="0" err="1" smtClean="0"/>
              <a:t>is</a:t>
            </a:r>
            <a:r>
              <a:rPr lang="pt-PT" altLang="pt-PT" sz="2400" b="1" dirty="0" smtClean="0"/>
              <a:t> </a:t>
            </a:r>
            <a:r>
              <a:rPr lang="pt-PT" altLang="pt-PT" sz="2400" b="1" dirty="0" err="1" smtClean="0"/>
              <a:t>Strategic</a:t>
            </a:r>
            <a:r>
              <a:rPr lang="pt-PT" altLang="pt-PT" sz="2400" b="1" dirty="0" smtClean="0"/>
              <a:t> </a:t>
            </a:r>
            <a:r>
              <a:rPr lang="pt-PT" altLang="pt-PT" sz="2400" b="1" dirty="0" err="1" smtClean="0"/>
              <a:t>Risk</a:t>
            </a:r>
            <a:r>
              <a:rPr lang="pt-PT" altLang="pt-PT" sz="2400" b="1" dirty="0" smtClean="0"/>
              <a:t> Management? </a:t>
            </a:r>
            <a:r>
              <a:rPr lang="pt-PT" altLang="pt-PT" sz="2400" b="1" dirty="0" err="1" smtClean="0"/>
              <a:t>Description</a:t>
            </a:r>
            <a:endParaRPr lang="pt-PT" altLang="pt-PT" sz="2400" b="1" dirty="0" smtClean="0"/>
          </a:p>
          <a:p>
            <a:pPr algn="just" eaLnBrk="1" hangingPunct="1">
              <a:lnSpc>
                <a:spcPct val="90000"/>
              </a:lnSpc>
            </a:pPr>
            <a:r>
              <a:rPr lang="pt-PT" altLang="pt-PT" sz="2400" dirty="0" err="1" smtClean="0"/>
              <a:t>Although</a:t>
            </a:r>
            <a:r>
              <a:rPr lang="pt-PT" altLang="pt-PT" sz="2400" dirty="0" smtClean="0"/>
              <a:t> </a:t>
            </a:r>
            <a:r>
              <a:rPr lang="pt-PT" altLang="pt-PT" sz="2400" dirty="0" err="1" smtClean="0"/>
              <a:t>Adrian</a:t>
            </a:r>
            <a:r>
              <a:rPr lang="pt-PT" altLang="pt-PT" sz="2400" dirty="0" smtClean="0"/>
              <a:t> J. </a:t>
            </a:r>
            <a:r>
              <a:rPr lang="pt-PT" altLang="pt-PT" sz="2400" dirty="0" err="1" smtClean="0"/>
              <a:t>Slywotzky</a:t>
            </a:r>
            <a:r>
              <a:rPr lang="pt-PT" altLang="pt-PT" sz="2400" dirty="0" smtClean="0"/>
              <a:t> </a:t>
            </a:r>
            <a:r>
              <a:rPr lang="pt-PT" altLang="pt-PT" sz="2400" dirty="0" err="1" smtClean="0"/>
              <a:t>and</a:t>
            </a:r>
            <a:r>
              <a:rPr lang="pt-PT" altLang="pt-PT" sz="2400" dirty="0" smtClean="0"/>
              <a:t> John </a:t>
            </a:r>
            <a:r>
              <a:rPr lang="pt-PT" altLang="pt-PT" sz="2400" dirty="0" err="1" smtClean="0"/>
              <a:t>Drzik</a:t>
            </a:r>
            <a:r>
              <a:rPr lang="pt-PT" altLang="pt-PT" sz="2400" dirty="0" smtClean="0"/>
              <a:t> </a:t>
            </a:r>
            <a:r>
              <a:rPr lang="pt-PT" altLang="pt-PT" sz="2400" dirty="0" err="1" smtClean="0"/>
              <a:t>of</a:t>
            </a:r>
            <a:r>
              <a:rPr lang="pt-PT" altLang="pt-PT" sz="2400" dirty="0" smtClean="0"/>
              <a:t> </a:t>
            </a:r>
            <a:r>
              <a:rPr lang="pt-PT" altLang="pt-PT" sz="2400" dirty="0" err="1" smtClean="0"/>
              <a:t>Mercer</a:t>
            </a:r>
            <a:r>
              <a:rPr lang="pt-PT" altLang="pt-PT" sz="2400" dirty="0" smtClean="0"/>
              <a:t> </a:t>
            </a:r>
            <a:r>
              <a:rPr lang="pt-PT" altLang="pt-PT" sz="2400" dirty="0" err="1" smtClean="0"/>
              <a:t>did</a:t>
            </a:r>
            <a:r>
              <a:rPr lang="pt-PT" altLang="pt-PT" sz="2400" dirty="0" smtClean="0"/>
              <a:t> </a:t>
            </a:r>
            <a:r>
              <a:rPr lang="pt-PT" altLang="pt-PT" sz="2400" dirty="0" err="1" smtClean="0"/>
              <a:t>not</a:t>
            </a:r>
            <a:r>
              <a:rPr lang="pt-PT" altLang="pt-PT" sz="2400" dirty="0" smtClean="0"/>
              <a:t> </a:t>
            </a:r>
            <a:r>
              <a:rPr lang="pt-PT" altLang="pt-PT" sz="2400" dirty="0" err="1" smtClean="0"/>
              <a:t>conceive</a:t>
            </a:r>
            <a:r>
              <a:rPr lang="pt-PT" altLang="pt-PT" sz="2400" dirty="0" smtClean="0"/>
              <a:t> </a:t>
            </a:r>
            <a:r>
              <a:rPr lang="pt-PT" altLang="pt-PT" sz="2400" dirty="0" err="1" smtClean="0"/>
              <a:t>the</a:t>
            </a:r>
            <a:r>
              <a:rPr lang="pt-PT" altLang="pt-PT" sz="2400" dirty="0" smtClean="0"/>
              <a:t> </a:t>
            </a:r>
            <a:r>
              <a:rPr lang="pt-PT" altLang="pt-PT" sz="2400" dirty="0" err="1" smtClean="0"/>
              <a:t>terminology</a:t>
            </a:r>
            <a:r>
              <a:rPr lang="pt-PT" altLang="pt-PT" sz="2400" dirty="0" smtClean="0"/>
              <a:t> </a:t>
            </a:r>
            <a:r>
              <a:rPr lang="pt-PT" altLang="pt-PT" sz="2400" dirty="0" err="1" smtClean="0"/>
              <a:t>Strategic</a:t>
            </a:r>
            <a:r>
              <a:rPr lang="pt-PT" altLang="pt-PT" sz="2400" dirty="0" smtClean="0"/>
              <a:t> </a:t>
            </a:r>
            <a:r>
              <a:rPr lang="pt-PT" altLang="pt-PT" sz="2400" dirty="0" err="1" smtClean="0"/>
              <a:t>Risk</a:t>
            </a:r>
            <a:r>
              <a:rPr lang="pt-PT" altLang="pt-PT" sz="2400" dirty="0" smtClean="0"/>
              <a:t> Management (</a:t>
            </a:r>
            <a:r>
              <a:rPr lang="pt-PT" altLang="pt-PT" sz="2400" b="1" dirty="0" smtClean="0"/>
              <a:t>SRM</a:t>
            </a:r>
            <a:r>
              <a:rPr lang="pt-PT" altLang="pt-PT" sz="2400" dirty="0" smtClean="0"/>
              <a:t>), </a:t>
            </a:r>
            <a:r>
              <a:rPr lang="pt-PT" altLang="pt-PT" sz="2400" dirty="0" err="1" smtClean="0"/>
              <a:t>they</a:t>
            </a:r>
            <a:r>
              <a:rPr lang="pt-PT" altLang="pt-PT" sz="2400" dirty="0" smtClean="0"/>
              <a:t> </a:t>
            </a:r>
            <a:r>
              <a:rPr lang="pt-PT" altLang="pt-PT" sz="2400" dirty="0" err="1" smtClean="0"/>
              <a:t>deserve</a:t>
            </a:r>
            <a:r>
              <a:rPr lang="pt-PT" altLang="pt-PT" sz="2400" dirty="0" smtClean="0"/>
              <a:t> </a:t>
            </a:r>
            <a:r>
              <a:rPr lang="pt-PT" altLang="pt-PT" sz="2400" dirty="0" err="1" smtClean="0"/>
              <a:t>credit</a:t>
            </a:r>
            <a:r>
              <a:rPr lang="pt-PT" altLang="pt-PT" sz="2400" dirty="0" smtClean="0"/>
              <a:t> for </a:t>
            </a:r>
            <a:r>
              <a:rPr lang="pt-PT" altLang="pt-PT" sz="2400" dirty="0" err="1" smtClean="0"/>
              <a:t>their</a:t>
            </a:r>
            <a:r>
              <a:rPr lang="pt-PT" altLang="pt-PT" sz="2400" dirty="0" smtClean="0"/>
              <a:t> </a:t>
            </a:r>
            <a:r>
              <a:rPr lang="pt-PT" altLang="pt-PT" sz="2400" dirty="0" err="1" smtClean="0"/>
              <a:t>excellent</a:t>
            </a:r>
            <a:r>
              <a:rPr lang="pt-PT" altLang="pt-PT" sz="2400" dirty="0" smtClean="0"/>
              <a:t> </a:t>
            </a:r>
            <a:r>
              <a:rPr lang="pt-PT" altLang="pt-PT" sz="2400" dirty="0" err="1" smtClean="0"/>
              <a:t>description</a:t>
            </a:r>
            <a:r>
              <a:rPr lang="pt-PT" altLang="pt-PT" sz="2400" dirty="0" smtClean="0"/>
              <a:t> </a:t>
            </a:r>
            <a:r>
              <a:rPr lang="pt-PT" altLang="pt-PT" sz="2400" dirty="0" err="1" smtClean="0"/>
              <a:t>of</a:t>
            </a:r>
            <a:r>
              <a:rPr lang="pt-PT" altLang="pt-PT" sz="2400" dirty="0" smtClean="0"/>
              <a:t> </a:t>
            </a:r>
            <a:r>
              <a:rPr lang="pt-PT" altLang="pt-PT" sz="2400" dirty="0" err="1" smtClean="0"/>
              <a:t>it</a:t>
            </a:r>
            <a:r>
              <a:rPr lang="pt-PT" altLang="pt-PT" sz="2400" dirty="0" smtClean="0"/>
              <a:t> in </a:t>
            </a:r>
            <a:r>
              <a:rPr lang="pt-PT" altLang="pt-PT" sz="2400" dirty="0" err="1" smtClean="0"/>
              <a:t>an</a:t>
            </a:r>
            <a:r>
              <a:rPr lang="pt-PT" altLang="pt-PT" sz="2400" dirty="0" smtClean="0"/>
              <a:t> </a:t>
            </a:r>
            <a:r>
              <a:rPr lang="pt-PT" altLang="pt-PT" sz="2400" dirty="0" err="1" smtClean="0"/>
              <a:t>article</a:t>
            </a:r>
            <a:r>
              <a:rPr lang="pt-PT" altLang="pt-PT" sz="2400" dirty="0" smtClean="0"/>
              <a:t> in </a:t>
            </a:r>
            <a:r>
              <a:rPr lang="pt-PT" altLang="pt-PT" sz="2400" dirty="0" err="1" smtClean="0"/>
              <a:t>the</a:t>
            </a:r>
            <a:r>
              <a:rPr lang="pt-PT" altLang="pt-PT" sz="2400" dirty="0" smtClean="0"/>
              <a:t> Harvard Business </a:t>
            </a:r>
            <a:r>
              <a:rPr lang="pt-PT" altLang="pt-PT" sz="2400" dirty="0" err="1" smtClean="0"/>
              <a:t>Review</a:t>
            </a:r>
            <a:r>
              <a:rPr lang="pt-PT" altLang="pt-PT" sz="2400" dirty="0" smtClean="0"/>
              <a:t> </a:t>
            </a:r>
            <a:r>
              <a:rPr lang="pt-PT" altLang="pt-PT" sz="2400" dirty="0" err="1" smtClean="0"/>
              <a:t>of</a:t>
            </a:r>
            <a:r>
              <a:rPr lang="pt-PT" altLang="pt-PT" sz="2400" dirty="0" smtClean="0"/>
              <a:t> </a:t>
            </a:r>
            <a:r>
              <a:rPr lang="pt-PT" altLang="pt-PT" sz="2400" dirty="0" err="1" smtClean="0"/>
              <a:t>April</a:t>
            </a:r>
            <a:r>
              <a:rPr lang="pt-PT" altLang="pt-PT" sz="2400" dirty="0" smtClean="0"/>
              <a:t> 2005. SRM </a:t>
            </a:r>
            <a:r>
              <a:rPr lang="pt-PT" altLang="pt-PT" sz="2400" dirty="0" err="1" smtClean="0"/>
              <a:t>is</a:t>
            </a:r>
            <a:r>
              <a:rPr lang="pt-PT" altLang="pt-PT" sz="2400" dirty="0" smtClean="0"/>
              <a:t> a </a:t>
            </a:r>
            <a:r>
              <a:rPr lang="pt-PT" altLang="pt-PT" sz="2400" dirty="0" err="1" smtClean="0"/>
              <a:t>technique</a:t>
            </a:r>
            <a:r>
              <a:rPr lang="pt-PT" altLang="pt-PT" sz="2400" dirty="0" smtClean="0"/>
              <a:t> </a:t>
            </a:r>
            <a:r>
              <a:rPr lang="pt-PT" altLang="pt-PT" sz="2400" dirty="0" err="1" smtClean="0"/>
              <a:t>that</a:t>
            </a:r>
            <a:r>
              <a:rPr lang="pt-PT" altLang="pt-PT" sz="2400" dirty="0" smtClean="0"/>
              <a:t> can </a:t>
            </a:r>
            <a:r>
              <a:rPr lang="pt-PT" altLang="pt-PT" sz="2400" dirty="0" err="1" smtClean="0"/>
              <a:t>be</a:t>
            </a:r>
            <a:r>
              <a:rPr lang="pt-PT" altLang="pt-PT" sz="2400" dirty="0" smtClean="0"/>
              <a:t> </a:t>
            </a:r>
            <a:r>
              <a:rPr lang="pt-PT" altLang="pt-PT" sz="2400" dirty="0" err="1" smtClean="0"/>
              <a:t>used</a:t>
            </a:r>
            <a:r>
              <a:rPr lang="pt-PT" altLang="pt-PT" sz="2400" dirty="0" smtClean="0"/>
              <a:t> for </a:t>
            </a:r>
            <a:r>
              <a:rPr lang="pt-PT" altLang="pt-PT" sz="2400" dirty="0" err="1" smtClean="0"/>
              <a:t>devising</a:t>
            </a:r>
            <a:r>
              <a:rPr lang="pt-PT" altLang="pt-PT" sz="2400" dirty="0" smtClean="0"/>
              <a:t> </a:t>
            </a:r>
            <a:r>
              <a:rPr lang="pt-PT" altLang="pt-PT" sz="2400" dirty="0" err="1" smtClean="0"/>
              <a:t>and</a:t>
            </a:r>
            <a:r>
              <a:rPr lang="pt-PT" altLang="pt-PT" sz="2400" dirty="0" smtClean="0"/>
              <a:t> </a:t>
            </a:r>
            <a:r>
              <a:rPr lang="pt-PT" altLang="pt-PT" sz="2400" dirty="0" err="1" smtClean="0"/>
              <a:t>deploying</a:t>
            </a:r>
            <a:r>
              <a:rPr lang="pt-PT" altLang="pt-PT" sz="2400" dirty="0" smtClean="0"/>
              <a:t> a </a:t>
            </a:r>
            <a:r>
              <a:rPr lang="pt-PT" altLang="pt-PT" sz="2400" dirty="0" err="1" smtClean="0"/>
              <a:t>systematic</a:t>
            </a:r>
            <a:r>
              <a:rPr lang="pt-PT" altLang="pt-PT" sz="2400" dirty="0" smtClean="0"/>
              <a:t> </a:t>
            </a:r>
            <a:r>
              <a:rPr lang="pt-PT" altLang="pt-PT" sz="2400" dirty="0" err="1" smtClean="0"/>
              <a:t>approach</a:t>
            </a:r>
            <a:r>
              <a:rPr lang="pt-PT" altLang="pt-PT" sz="2400" dirty="0" smtClean="0"/>
              <a:t> for </a:t>
            </a:r>
            <a:r>
              <a:rPr lang="pt-PT" altLang="pt-PT" sz="2400" dirty="0" err="1" smtClean="0"/>
              <a:t>managing</a:t>
            </a:r>
            <a:r>
              <a:rPr lang="pt-PT" altLang="pt-PT" sz="2400" dirty="0" smtClean="0"/>
              <a:t> </a:t>
            </a:r>
            <a:r>
              <a:rPr lang="pt-PT" altLang="pt-PT" sz="2400" dirty="0" err="1" smtClean="0"/>
              <a:t>strategic</a:t>
            </a:r>
            <a:r>
              <a:rPr lang="pt-PT" altLang="pt-PT" sz="2400" dirty="0" smtClean="0"/>
              <a:t> </a:t>
            </a:r>
            <a:r>
              <a:rPr lang="pt-PT" altLang="pt-PT" sz="2400" dirty="0" err="1" smtClean="0"/>
              <a:t>risk</a:t>
            </a:r>
            <a:r>
              <a:rPr lang="pt-PT" altLang="pt-PT" sz="2400" dirty="0" smtClean="0"/>
              <a:t>, </a:t>
            </a:r>
            <a:r>
              <a:rPr lang="pt-PT" altLang="pt-PT" sz="2400" dirty="0" err="1" smtClean="0"/>
              <a:t>the</a:t>
            </a:r>
            <a:r>
              <a:rPr lang="pt-PT" altLang="pt-PT" sz="2400" dirty="0" smtClean="0"/>
              <a:t> </a:t>
            </a:r>
            <a:r>
              <a:rPr lang="pt-PT" altLang="pt-PT" sz="2400" dirty="0" err="1" smtClean="0"/>
              <a:t>array</a:t>
            </a:r>
            <a:r>
              <a:rPr lang="pt-PT" altLang="pt-PT" sz="2400" dirty="0" smtClean="0"/>
              <a:t> </a:t>
            </a:r>
            <a:r>
              <a:rPr lang="pt-PT" altLang="pt-PT" sz="2400" dirty="0" err="1" smtClean="0"/>
              <a:t>of</a:t>
            </a:r>
            <a:r>
              <a:rPr lang="pt-PT" altLang="pt-PT" sz="2400" dirty="0" smtClean="0"/>
              <a:t> </a:t>
            </a:r>
            <a:r>
              <a:rPr lang="pt-PT" altLang="pt-PT" sz="2400" dirty="0" err="1" smtClean="0"/>
              <a:t>external</a:t>
            </a:r>
            <a:r>
              <a:rPr lang="pt-PT" altLang="pt-PT" sz="2400" dirty="0" smtClean="0"/>
              <a:t> </a:t>
            </a:r>
            <a:r>
              <a:rPr lang="pt-PT" altLang="pt-PT" sz="2400" dirty="0" err="1" smtClean="0"/>
              <a:t>events</a:t>
            </a:r>
            <a:r>
              <a:rPr lang="pt-PT" altLang="pt-PT" sz="2400" dirty="0" smtClean="0"/>
              <a:t> </a:t>
            </a:r>
            <a:r>
              <a:rPr lang="pt-PT" altLang="pt-PT" sz="2400" dirty="0" err="1" smtClean="0"/>
              <a:t>and</a:t>
            </a:r>
            <a:r>
              <a:rPr lang="pt-PT" altLang="pt-PT" sz="2400" dirty="0" smtClean="0"/>
              <a:t> </a:t>
            </a:r>
            <a:r>
              <a:rPr lang="pt-PT" altLang="pt-PT" sz="2400" dirty="0" err="1" smtClean="0"/>
              <a:t>trends</a:t>
            </a:r>
            <a:r>
              <a:rPr lang="pt-PT" altLang="pt-PT" sz="2400" dirty="0" smtClean="0"/>
              <a:t> </a:t>
            </a:r>
            <a:r>
              <a:rPr lang="pt-PT" altLang="pt-PT" sz="2400" dirty="0" err="1" smtClean="0"/>
              <a:t>that</a:t>
            </a:r>
            <a:r>
              <a:rPr lang="pt-PT" altLang="pt-PT" sz="2400" dirty="0" smtClean="0"/>
              <a:t> can </a:t>
            </a:r>
            <a:r>
              <a:rPr lang="pt-PT" altLang="pt-PT" sz="2400" dirty="0" err="1" smtClean="0"/>
              <a:t>devastate</a:t>
            </a:r>
            <a:r>
              <a:rPr lang="pt-PT" altLang="pt-PT" sz="2400" dirty="0" smtClean="0"/>
              <a:t> a </a:t>
            </a:r>
            <a:r>
              <a:rPr lang="pt-PT" altLang="pt-PT" sz="2400" dirty="0" err="1" smtClean="0"/>
              <a:t>company's</a:t>
            </a:r>
            <a:r>
              <a:rPr lang="pt-PT" altLang="pt-PT" sz="2400" dirty="0" smtClean="0"/>
              <a:t> </a:t>
            </a:r>
            <a:r>
              <a:rPr lang="pt-PT" altLang="pt-PT" sz="2400" dirty="0" err="1" smtClean="0"/>
              <a:t>growth</a:t>
            </a:r>
            <a:r>
              <a:rPr lang="pt-PT" altLang="pt-PT" sz="2400" dirty="0" smtClean="0"/>
              <a:t> </a:t>
            </a:r>
            <a:r>
              <a:rPr lang="pt-PT" altLang="pt-PT" sz="2400" dirty="0" err="1" smtClean="0"/>
              <a:t>trajectory</a:t>
            </a:r>
            <a:r>
              <a:rPr lang="pt-PT" altLang="pt-PT" sz="2400" dirty="0" smtClean="0"/>
              <a:t> </a:t>
            </a:r>
            <a:r>
              <a:rPr lang="pt-PT" altLang="pt-PT" sz="2400" dirty="0" err="1" smtClean="0"/>
              <a:t>and</a:t>
            </a:r>
            <a:r>
              <a:rPr lang="pt-PT" altLang="pt-PT" sz="2400" dirty="0" smtClean="0"/>
              <a:t> </a:t>
            </a:r>
            <a:r>
              <a:rPr lang="pt-PT" altLang="pt-PT" sz="2400" dirty="0" err="1" smtClean="0"/>
              <a:t>shareholder</a:t>
            </a:r>
            <a:r>
              <a:rPr lang="pt-PT" altLang="pt-PT" sz="2400" dirty="0" smtClean="0"/>
              <a:t> </a:t>
            </a:r>
            <a:r>
              <a:rPr lang="pt-PT" altLang="pt-PT" sz="2400" dirty="0" err="1" smtClean="0"/>
              <a:t>value</a:t>
            </a:r>
            <a:r>
              <a:rPr lang="pt-PT" altLang="pt-PT" sz="2400" dirty="0" smtClean="0"/>
              <a:t>.</a:t>
            </a:r>
          </a:p>
        </p:txBody>
      </p:sp>
    </p:spTree>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p:txBody>
          <a:bodyPr>
            <a:noAutofit/>
          </a:bodyPr>
          <a:lstStyle/>
          <a:p>
            <a:pPr algn="ctr" eaLnBrk="1" hangingPunct="1">
              <a:defRPr/>
            </a:pPr>
            <a:r>
              <a:rPr lang="pt-PT" altLang="ja-JP" sz="5400" b="1" dirty="0" err="1" smtClean="0">
                <a:ea typeface="ＭＳ Ｐゴシック" charset="-128"/>
              </a:rPr>
              <a:t>Slywotzky</a:t>
            </a:r>
            <a:r>
              <a:rPr lang="pt-PT" altLang="ja-JP" sz="5400" b="1" dirty="0" smtClean="0">
                <a:ea typeface="ＭＳ Ｐゴシック" charset="-128"/>
              </a:rPr>
              <a:t> </a:t>
            </a:r>
            <a:r>
              <a:rPr lang="pt-PT" altLang="ja-JP" sz="5400" b="1" dirty="0" err="1" smtClean="0">
                <a:ea typeface="ＭＳ Ｐゴシック" charset="-128"/>
              </a:rPr>
              <a:t>and</a:t>
            </a:r>
            <a:r>
              <a:rPr lang="pt-PT" altLang="ja-JP" sz="5400" b="1" dirty="0" smtClean="0">
                <a:ea typeface="ＭＳ Ｐゴシック" charset="-128"/>
              </a:rPr>
              <a:t> </a:t>
            </a:r>
            <a:r>
              <a:rPr lang="pt-PT" altLang="ja-JP" sz="5400" b="1" dirty="0" err="1" smtClean="0">
                <a:ea typeface="ＭＳ Ｐゴシック" charset="-128"/>
              </a:rPr>
              <a:t>Drzik’s</a:t>
            </a:r>
            <a:r>
              <a:rPr lang="pt-PT" altLang="ja-JP" sz="5400" b="1" dirty="0" smtClean="0">
                <a:ea typeface="ＭＳ Ｐゴシック" charset="-128"/>
              </a:rPr>
              <a:t> </a:t>
            </a:r>
            <a:r>
              <a:rPr lang="pt-PT" altLang="ja-JP" sz="5400" b="1" dirty="0" err="1" smtClean="0">
                <a:ea typeface="ＭＳ Ｐゴシック" charset="-128"/>
              </a:rPr>
              <a:t>Strategic</a:t>
            </a:r>
            <a:r>
              <a:rPr lang="pt-PT" altLang="ja-JP" sz="5400" b="1" dirty="0" smtClean="0">
                <a:ea typeface="ＭＳ Ｐゴシック" charset="-128"/>
              </a:rPr>
              <a:t> </a:t>
            </a:r>
            <a:r>
              <a:rPr lang="pt-PT" altLang="ja-JP" sz="5400" b="1" dirty="0" err="1" smtClean="0">
                <a:ea typeface="ＭＳ Ｐゴシック" charset="-128"/>
              </a:rPr>
              <a:t>Risk</a:t>
            </a:r>
            <a:r>
              <a:rPr lang="pt-PT" altLang="ja-JP" sz="5400" b="1" dirty="0" smtClean="0">
                <a:ea typeface="ＭＳ Ｐゴシック" charset="-128"/>
              </a:rPr>
              <a:t> Management</a:t>
            </a:r>
            <a:endParaRPr lang="pt-PT" sz="5400" b="1" dirty="0" smtClean="0"/>
          </a:p>
        </p:txBody>
      </p:sp>
      <p:sp>
        <p:nvSpPr>
          <p:cNvPr id="111619" name="Rectangle 3"/>
          <p:cNvSpPr>
            <a:spLocks noGrp="1" noChangeArrowheads="1"/>
          </p:cNvSpPr>
          <p:nvPr>
            <p:ph idx="1"/>
          </p:nvPr>
        </p:nvSpPr>
        <p:spPr/>
        <p:txBody>
          <a:bodyPr>
            <a:normAutofit/>
          </a:bodyPr>
          <a:lstStyle/>
          <a:p>
            <a:pPr algn="just" eaLnBrk="1" hangingPunct="1">
              <a:lnSpc>
                <a:spcPct val="80000"/>
              </a:lnSpc>
            </a:pPr>
            <a:r>
              <a:rPr lang="pt-PT" altLang="pt-PT" sz="2400" dirty="0" err="1" smtClean="0"/>
              <a:t>The</a:t>
            </a:r>
            <a:r>
              <a:rPr lang="pt-PT" altLang="pt-PT" sz="2400" dirty="0" smtClean="0"/>
              <a:t> </a:t>
            </a:r>
            <a:r>
              <a:rPr lang="pt-PT" altLang="pt-PT" sz="2400" dirty="0" err="1" smtClean="0"/>
              <a:t>authors</a:t>
            </a:r>
            <a:r>
              <a:rPr lang="pt-PT" altLang="pt-PT" sz="2400" dirty="0" smtClean="0"/>
              <a:t> </a:t>
            </a:r>
            <a:r>
              <a:rPr lang="pt-PT" altLang="pt-PT" sz="2400" dirty="0" err="1" smtClean="0"/>
              <a:t>distinguish</a:t>
            </a:r>
            <a:r>
              <a:rPr lang="pt-PT" altLang="pt-PT" sz="2400" dirty="0" smtClean="0"/>
              <a:t> </a:t>
            </a:r>
            <a:r>
              <a:rPr lang="pt-PT" altLang="pt-PT" sz="2400" b="1" dirty="0" smtClean="0"/>
              <a:t>7 Classes </a:t>
            </a:r>
            <a:r>
              <a:rPr lang="pt-PT" altLang="pt-PT" sz="2400" b="1" dirty="0" err="1" smtClean="0"/>
              <a:t>of</a:t>
            </a:r>
            <a:r>
              <a:rPr lang="pt-PT" altLang="pt-PT" sz="2400" b="1" dirty="0" smtClean="0"/>
              <a:t> </a:t>
            </a:r>
            <a:r>
              <a:rPr lang="pt-PT" altLang="pt-PT" sz="2400" b="1" dirty="0" err="1" smtClean="0"/>
              <a:t>Strategic</a:t>
            </a:r>
            <a:r>
              <a:rPr lang="pt-PT" altLang="pt-PT" sz="2400" b="1" dirty="0" smtClean="0"/>
              <a:t> </a:t>
            </a:r>
            <a:r>
              <a:rPr lang="pt-PT" altLang="pt-PT" sz="2400" b="1" dirty="0" err="1" smtClean="0"/>
              <a:t>Risk</a:t>
            </a:r>
            <a:r>
              <a:rPr lang="pt-PT" altLang="pt-PT" sz="2400" dirty="0" smtClean="0"/>
              <a:t>, </a:t>
            </a:r>
            <a:r>
              <a:rPr lang="pt-PT" altLang="pt-PT" sz="2400" dirty="0" err="1" smtClean="0"/>
              <a:t>with</a:t>
            </a:r>
            <a:r>
              <a:rPr lang="pt-PT" altLang="pt-PT" sz="2400" dirty="0" smtClean="0"/>
              <a:t> </a:t>
            </a:r>
            <a:r>
              <a:rPr lang="pt-PT" altLang="pt-PT" sz="2400" dirty="0" err="1" smtClean="0"/>
              <a:t>underlying</a:t>
            </a:r>
            <a:r>
              <a:rPr lang="pt-PT" altLang="pt-PT" sz="2400" dirty="0" smtClean="0"/>
              <a:t> </a:t>
            </a:r>
            <a:r>
              <a:rPr lang="pt-PT" altLang="pt-PT" sz="2400" dirty="0" err="1" smtClean="0"/>
              <a:t>subcategories</a:t>
            </a:r>
            <a:r>
              <a:rPr lang="pt-PT" altLang="pt-PT" sz="2400" dirty="0" smtClean="0"/>
              <a:t>. (some </a:t>
            </a:r>
            <a:r>
              <a:rPr lang="pt-PT" altLang="pt-PT" sz="2400" dirty="0" err="1" smtClean="0"/>
              <a:t>typical</a:t>
            </a:r>
            <a:r>
              <a:rPr lang="pt-PT" altLang="pt-PT" sz="2400" dirty="0" smtClean="0"/>
              <a:t> </a:t>
            </a:r>
            <a:r>
              <a:rPr lang="pt-PT" altLang="pt-PT" sz="2400" i="1" dirty="0" err="1" smtClean="0"/>
              <a:t>countermeasures</a:t>
            </a:r>
            <a:r>
              <a:rPr lang="pt-PT" altLang="pt-PT" sz="2400" i="1" dirty="0" smtClean="0"/>
              <a:t> in </a:t>
            </a:r>
            <a:r>
              <a:rPr lang="pt-PT" altLang="pt-PT" sz="2400" i="1" dirty="0" err="1" smtClean="0"/>
              <a:t>italic</a:t>
            </a:r>
            <a:r>
              <a:rPr lang="pt-PT" altLang="pt-PT" sz="2400" dirty="0" smtClean="0"/>
              <a:t>):</a:t>
            </a:r>
            <a:endParaRPr lang="pt-PT" altLang="pt-PT" sz="2400" b="1" dirty="0" smtClean="0"/>
          </a:p>
          <a:p>
            <a:pPr algn="just" eaLnBrk="1" hangingPunct="1">
              <a:lnSpc>
                <a:spcPct val="80000"/>
              </a:lnSpc>
            </a:pPr>
            <a:r>
              <a:rPr lang="pt-PT" altLang="pt-PT" sz="2400" b="1" dirty="0" err="1" smtClean="0"/>
              <a:t>Industry</a:t>
            </a:r>
            <a:endParaRPr lang="pt-PT" altLang="pt-PT" sz="2400" dirty="0" smtClean="0"/>
          </a:p>
          <a:p>
            <a:pPr lvl="1" algn="just" eaLnBrk="1" hangingPunct="1">
              <a:lnSpc>
                <a:spcPct val="80000"/>
              </a:lnSpc>
            </a:pPr>
            <a:r>
              <a:rPr lang="pt-PT" altLang="pt-PT" sz="2400" dirty="0" err="1" smtClean="0"/>
              <a:t>Margin</a:t>
            </a:r>
            <a:r>
              <a:rPr lang="pt-PT" altLang="pt-PT" sz="2400" dirty="0" smtClean="0"/>
              <a:t> </a:t>
            </a:r>
            <a:r>
              <a:rPr lang="pt-PT" altLang="pt-PT" sz="2400" dirty="0" err="1" smtClean="0"/>
              <a:t>Squeeze</a:t>
            </a:r>
            <a:r>
              <a:rPr lang="pt-PT" altLang="pt-PT" sz="2400" dirty="0" smtClean="0"/>
              <a:t> - </a:t>
            </a:r>
            <a:r>
              <a:rPr lang="pt-PT" altLang="pt-PT" sz="2400" i="1" dirty="0" err="1" smtClean="0"/>
              <a:t>shift</a:t>
            </a:r>
            <a:r>
              <a:rPr lang="pt-PT" altLang="pt-PT" sz="2400" i="1" dirty="0" smtClean="0"/>
              <a:t> </a:t>
            </a:r>
            <a:r>
              <a:rPr lang="pt-PT" altLang="pt-PT" sz="2400" i="1" dirty="0" err="1" smtClean="0"/>
              <a:t>the</a:t>
            </a:r>
            <a:r>
              <a:rPr lang="pt-PT" altLang="pt-PT" sz="2400" i="1" dirty="0" smtClean="0"/>
              <a:t> compete / </a:t>
            </a:r>
            <a:r>
              <a:rPr lang="pt-PT" altLang="pt-PT" sz="2400" i="1" dirty="0" err="1" smtClean="0"/>
              <a:t>collaboration</a:t>
            </a:r>
            <a:r>
              <a:rPr lang="pt-PT" altLang="pt-PT" sz="2400" i="1" dirty="0" smtClean="0"/>
              <a:t> ratio</a:t>
            </a:r>
            <a:endParaRPr lang="pt-PT" altLang="pt-PT" sz="2400" dirty="0" smtClean="0"/>
          </a:p>
          <a:p>
            <a:pPr lvl="1" algn="just" eaLnBrk="1" hangingPunct="1">
              <a:lnSpc>
                <a:spcPct val="80000"/>
              </a:lnSpc>
            </a:pPr>
            <a:r>
              <a:rPr lang="pt-PT" altLang="pt-PT" sz="2400" dirty="0" err="1" smtClean="0"/>
              <a:t>Rising</a:t>
            </a:r>
            <a:r>
              <a:rPr lang="pt-PT" altLang="pt-PT" sz="2400" dirty="0" smtClean="0"/>
              <a:t> R&amp;D / capital </a:t>
            </a:r>
            <a:r>
              <a:rPr lang="pt-PT" altLang="pt-PT" sz="2400" dirty="0" err="1" smtClean="0"/>
              <a:t>expenditure</a:t>
            </a:r>
            <a:r>
              <a:rPr lang="pt-PT" altLang="pt-PT" sz="2400" dirty="0" smtClean="0"/>
              <a:t> </a:t>
            </a:r>
            <a:r>
              <a:rPr lang="pt-PT" altLang="pt-PT" sz="2400" dirty="0" err="1" smtClean="0"/>
              <a:t>costs</a:t>
            </a:r>
            <a:endParaRPr lang="pt-PT" altLang="pt-PT" sz="2400" dirty="0" smtClean="0"/>
          </a:p>
          <a:p>
            <a:pPr lvl="1" algn="just" eaLnBrk="1" hangingPunct="1">
              <a:lnSpc>
                <a:spcPct val="80000"/>
              </a:lnSpc>
            </a:pPr>
            <a:r>
              <a:rPr lang="pt-PT" altLang="pt-PT" sz="2400" dirty="0" err="1" smtClean="0"/>
              <a:t>Overcapacity</a:t>
            </a:r>
            <a:endParaRPr lang="pt-PT" altLang="pt-PT" sz="2400" dirty="0" smtClean="0"/>
          </a:p>
          <a:p>
            <a:pPr lvl="1" algn="just" eaLnBrk="1" hangingPunct="1">
              <a:lnSpc>
                <a:spcPct val="80000"/>
              </a:lnSpc>
            </a:pPr>
            <a:r>
              <a:rPr lang="pt-PT" altLang="pt-PT" sz="2400" dirty="0" err="1" smtClean="0"/>
              <a:t>Commoditization</a:t>
            </a:r>
            <a:endParaRPr lang="pt-PT" altLang="pt-PT" sz="2400" dirty="0" smtClean="0"/>
          </a:p>
          <a:p>
            <a:pPr lvl="1" algn="just" eaLnBrk="1" hangingPunct="1">
              <a:lnSpc>
                <a:spcPct val="80000"/>
              </a:lnSpc>
            </a:pPr>
            <a:r>
              <a:rPr lang="pt-PT" altLang="pt-PT" sz="2400" dirty="0" err="1" smtClean="0"/>
              <a:t>Deregulation</a:t>
            </a:r>
            <a:endParaRPr lang="pt-PT" altLang="pt-PT" sz="2400" dirty="0" smtClean="0"/>
          </a:p>
          <a:p>
            <a:pPr lvl="1" algn="just" eaLnBrk="1" hangingPunct="1">
              <a:lnSpc>
                <a:spcPct val="80000"/>
              </a:lnSpc>
            </a:pPr>
            <a:r>
              <a:rPr lang="pt-PT" altLang="pt-PT" sz="2400" dirty="0" err="1" smtClean="0"/>
              <a:t>Increased</a:t>
            </a:r>
            <a:r>
              <a:rPr lang="pt-PT" altLang="pt-PT" sz="2400" dirty="0" smtClean="0"/>
              <a:t> </a:t>
            </a:r>
            <a:r>
              <a:rPr lang="pt-PT" altLang="pt-PT" sz="2400" dirty="0" err="1" smtClean="0"/>
              <a:t>power</a:t>
            </a:r>
            <a:r>
              <a:rPr lang="pt-PT" altLang="pt-PT" sz="2400" dirty="0" smtClean="0"/>
              <a:t> </a:t>
            </a:r>
            <a:r>
              <a:rPr lang="pt-PT" altLang="pt-PT" sz="2400" dirty="0" err="1" smtClean="0"/>
              <a:t>among</a:t>
            </a:r>
            <a:r>
              <a:rPr lang="pt-PT" altLang="pt-PT" sz="2400" dirty="0" smtClean="0"/>
              <a:t> </a:t>
            </a:r>
            <a:r>
              <a:rPr lang="pt-PT" altLang="pt-PT" sz="2400" dirty="0" err="1" smtClean="0"/>
              <a:t>suppliers</a:t>
            </a:r>
            <a:endParaRPr lang="pt-PT" altLang="pt-PT" sz="2400" dirty="0" smtClean="0"/>
          </a:p>
          <a:p>
            <a:pPr lvl="1" algn="just" eaLnBrk="1" hangingPunct="1">
              <a:lnSpc>
                <a:spcPct val="80000"/>
              </a:lnSpc>
            </a:pPr>
            <a:r>
              <a:rPr lang="pt-PT" altLang="pt-PT" sz="2400" dirty="0" smtClean="0"/>
              <a:t>Extreme business-</a:t>
            </a:r>
            <a:r>
              <a:rPr lang="pt-PT" altLang="pt-PT" sz="2400" dirty="0" err="1" smtClean="0"/>
              <a:t>cycle</a:t>
            </a:r>
            <a:r>
              <a:rPr lang="pt-PT" altLang="pt-PT" sz="2400" dirty="0" smtClean="0"/>
              <a:t> </a:t>
            </a:r>
            <a:r>
              <a:rPr lang="pt-PT" altLang="pt-PT" sz="2400" dirty="0" err="1" smtClean="0"/>
              <a:t>volatility</a:t>
            </a:r>
            <a:r>
              <a:rPr lang="pt-PT" altLang="pt-PT" sz="2400" dirty="0" smtClean="0"/>
              <a:t> </a:t>
            </a:r>
            <a:endParaRPr lang="pt-PT" altLang="pt-PT" sz="2400" b="1" dirty="0" smtClean="0"/>
          </a:p>
        </p:txBody>
      </p:sp>
    </p:spTree>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pt-PT" altLang="ja-JP" sz="5400" b="1" dirty="0" err="1">
                <a:ea typeface="ＭＳ Ｐゴシック" charset="-128"/>
              </a:rPr>
              <a:t>Slywotzky</a:t>
            </a:r>
            <a:r>
              <a:rPr lang="pt-PT" altLang="ja-JP" sz="5400" b="1" dirty="0">
                <a:ea typeface="ＭＳ Ｐゴシック" charset="-128"/>
              </a:rPr>
              <a:t> </a:t>
            </a:r>
            <a:r>
              <a:rPr lang="pt-PT" altLang="ja-JP" sz="5400" b="1" dirty="0" err="1">
                <a:ea typeface="ＭＳ Ｐゴシック" charset="-128"/>
              </a:rPr>
              <a:t>and</a:t>
            </a:r>
            <a:r>
              <a:rPr lang="pt-PT" altLang="ja-JP" sz="5400" b="1" dirty="0">
                <a:ea typeface="ＭＳ Ｐゴシック" charset="-128"/>
              </a:rPr>
              <a:t> </a:t>
            </a:r>
            <a:r>
              <a:rPr lang="pt-PT" altLang="ja-JP" sz="5400" b="1" dirty="0" err="1">
                <a:ea typeface="ＭＳ Ｐゴシック" charset="-128"/>
              </a:rPr>
              <a:t>Drzik’s</a:t>
            </a:r>
            <a:r>
              <a:rPr lang="pt-PT" altLang="ja-JP" sz="5400" b="1" dirty="0">
                <a:ea typeface="ＭＳ Ｐゴシック" charset="-128"/>
              </a:rPr>
              <a:t> </a:t>
            </a:r>
            <a:r>
              <a:rPr lang="pt-PT" altLang="ja-JP" sz="5400" b="1" dirty="0" err="1">
                <a:ea typeface="ＭＳ Ｐゴシック" charset="-128"/>
              </a:rPr>
              <a:t>Strategic</a:t>
            </a:r>
            <a:r>
              <a:rPr lang="pt-PT" altLang="ja-JP" sz="5400" b="1" dirty="0">
                <a:ea typeface="ＭＳ Ｐゴシック" charset="-128"/>
              </a:rPr>
              <a:t> </a:t>
            </a:r>
            <a:r>
              <a:rPr lang="pt-PT" altLang="ja-JP" sz="5400" b="1" dirty="0" err="1">
                <a:ea typeface="ＭＳ Ｐゴシック" charset="-128"/>
              </a:rPr>
              <a:t>Risk</a:t>
            </a:r>
            <a:r>
              <a:rPr lang="pt-PT" altLang="ja-JP" sz="5400" b="1" dirty="0">
                <a:ea typeface="ＭＳ Ｐゴシック" charset="-128"/>
              </a:rPr>
              <a:t> Management</a:t>
            </a:r>
            <a:endParaRPr lang="pt-PT" sz="5400" dirty="0"/>
          </a:p>
        </p:txBody>
      </p:sp>
      <p:sp>
        <p:nvSpPr>
          <p:cNvPr id="3" name="Content Placeholder 2"/>
          <p:cNvSpPr>
            <a:spLocks noGrp="1"/>
          </p:cNvSpPr>
          <p:nvPr>
            <p:ph idx="1"/>
          </p:nvPr>
        </p:nvSpPr>
        <p:spPr/>
        <p:txBody>
          <a:bodyPr/>
          <a:lstStyle/>
          <a:p>
            <a:pPr>
              <a:lnSpc>
                <a:spcPct val="80000"/>
              </a:lnSpc>
            </a:pPr>
            <a:r>
              <a:rPr lang="pt-PT" altLang="pt-PT" sz="2400" b="1" dirty="0" err="1"/>
              <a:t>Technology</a:t>
            </a:r>
            <a:endParaRPr lang="pt-PT" altLang="pt-PT" sz="2400" dirty="0"/>
          </a:p>
          <a:p>
            <a:pPr lvl="1">
              <a:lnSpc>
                <a:spcPct val="80000"/>
              </a:lnSpc>
            </a:pPr>
            <a:r>
              <a:rPr lang="pt-PT" altLang="pt-PT" sz="2400" dirty="0" err="1"/>
              <a:t>Shift</a:t>
            </a:r>
            <a:r>
              <a:rPr lang="pt-PT" altLang="pt-PT" sz="2400" dirty="0"/>
              <a:t> in </a:t>
            </a:r>
            <a:r>
              <a:rPr lang="pt-PT" altLang="pt-PT" sz="2400" dirty="0" err="1"/>
              <a:t>technology</a:t>
            </a:r>
            <a:r>
              <a:rPr lang="pt-PT" altLang="pt-PT" sz="2400" dirty="0"/>
              <a:t> - </a:t>
            </a:r>
            <a:r>
              <a:rPr lang="pt-PT" altLang="pt-PT" sz="2400" i="1" dirty="0" err="1"/>
              <a:t>double</a:t>
            </a:r>
            <a:r>
              <a:rPr lang="pt-PT" altLang="pt-PT" sz="2400" i="1" dirty="0"/>
              <a:t> </a:t>
            </a:r>
            <a:r>
              <a:rPr lang="pt-PT" altLang="pt-PT" sz="2400" i="1" dirty="0" err="1"/>
              <a:t>bet</a:t>
            </a:r>
            <a:endParaRPr lang="pt-PT" altLang="pt-PT" sz="2400" dirty="0"/>
          </a:p>
          <a:p>
            <a:pPr lvl="1">
              <a:lnSpc>
                <a:spcPct val="80000"/>
              </a:lnSpc>
            </a:pPr>
            <a:r>
              <a:rPr lang="pt-PT" altLang="pt-PT" sz="2400" dirty="0" err="1"/>
              <a:t>Patent</a:t>
            </a:r>
            <a:r>
              <a:rPr lang="pt-PT" altLang="pt-PT" sz="2400" dirty="0"/>
              <a:t> </a:t>
            </a:r>
            <a:r>
              <a:rPr lang="pt-PT" altLang="pt-PT" sz="2400" dirty="0" err="1"/>
              <a:t>expiration</a:t>
            </a:r>
            <a:endParaRPr lang="pt-PT" altLang="pt-PT" sz="2400" dirty="0"/>
          </a:p>
          <a:p>
            <a:pPr lvl="1">
              <a:lnSpc>
                <a:spcPct val="80000"/>
              </a:lnSpc>
            </a:pPr>
            <a:r>
              <a:rPr lang="pt-PT" altLang="pt-PT" sz="2400" dirty="0" err="1"/>
              <a:t>Process</a:t>
            </a:r>
            <a:r>
              <a:rPr lang="pt-PT" altLang="pt-PT" sz="2400" dirty="0"/>
              <a:t> </a:t>
            </a:r>
            <a:r>
              <a:rPr lang="pt-PT" altLang="pt-PT" sz="2400" dirty="0" err="1"/>
              <a:t>becomes</a:t>
            </a:r>
            <a:r>
              <a:rPr lang="pt-PT" altLang="pt-PT" sz="2400" dirty="0"/>
              <a:t> </a:t>
            </a:r>
            <a:r>
              <a:rPr lang="pt-PT" altLang="pt-PT" sz="2400" dirty="0" err="1"/>
              <a:t>obsolete</a:t>
            </a:r>
            <a:endParaRPr lang="pt-PT" altLang="pt-PT" sz="2400" b="1" dirty="0"/>
          </a:p>
          <a:p>
            <a:pPr>
              <a:lnSpc>
                <a:spcPct val="80000"/>
              </a:lnSpc>
            </a:pPr>
            <a:r>
              <a:rPr lang="pt-PT" altLang="pt-PT" sz="2400" b="1" dirty="0"/>
              <a:t>Brand</a:t>
            </a:r>
            <a:endParaRPr lang="pt-PT" altLang="pt-PT" sz="2400" dirty="0"/>
          </a:p>
          <a:p>
            <a:pPr lvl="1">
              <a:lnSpc>
                <a:spcPct val="80000"/>
              </a:lnSpc>
            </a:pPr>
            <a:r>
              <a:rPr lang="pt-PT" altLang="pt-PT" sz="2400" dirty="0" err="1"/>
              <a:t>Erosion</a:t>
            </a:r>
            <a:r>
              <a:rPr lang="pt-PT" altLang="pt-PT" sz="2400" dirty="0"/>
              <a:t> - </a:t>
            </a:r>
            <a:r>
              <a:rPr lang="pt-PT" altLang="pt-PT" sz="2400" i="1" dirty="0"/>
              <a:t>redefine </a:t>
            </a:r>
            <a:r>
              <a:rPr lang="pt-PT" altLang="pt-PT" sz="2400" i="1" dirty="0" err="1"/>
              <a:t>the</a:t>
            </a:r>
            <a:r>
              <a:rPr lang="pt-PT" altLang="pt-PT" sz="2400" i="1" dirty="0"/>
              <a:t> scope </a:t>
            </a:r>
            <a:r>
              <a:rPr lang="pt-PT" altLang="pt-PT" sz="2400" i="1" dirty="0" err="1"/>
              <a:t>of</a:t>
            </a:r>
            <a:r>
              <a:rPr lang="pt-PT" altLang="pt-PT" sz="2400" i="1" dirty="0"/>
              <a:t> </a:t>
            </a:r>
            <a:r>
              <a:rPr lang="pt-PT" altLang="pt-PT" sz="2400" i="1" dirty="0" err="1"/>
              <a:t>brand</a:t>
            </a:r>
            <a:r>
              <a:rPr lang="pt-PT" altLang="pt-PT" sz="2400" i="1" dirty="0"/>
              <a:t> </a:t>
            </a:r>
            <a:r>
              <a:rPr lang="pt-PT" altLang="pt-PT" sz="2400" i="1" dirty="0" err="1"/>
              <a:t>investment</a:t>
            </a:r>
            <a:r>
              <a:rPr lang="pt-PT" altLang="pt-PT" sz="2400" i="1" dirty="0"/>
              <a:t>, </a:t>
            </a:r>
            <a:r>
              <a:rPr lang="pt-PT" altLang="pt-PT" sz="2400" i="1" dirty="0" err="1"/>
              <a:t>reallocate</a:t>
            </a:r>
            <a:r>
              <a:rPr lang="pt-PT" altLang="pt-PT" sz="2400" i="1" dirty="0"/>
              <a:t> </a:t>
            </a:r>
            <a:r>
              <a:rPr lang="pt-PT" altLang="pt-PT" sz="2400" i="1" dirty="0" err="1"/>
              <a:t>your</a:t>
            </a:r>
            <a:r>
              <a:rPr lang="pt-PT" altLang="pt-PT" sz="2400" i="1" dirty="0"/>
              <a:t> </a:t>
            </a:r>
            <a:r>
              <a:rPr lang="pt-PT" altLang="pt-PT" sz="2400" i="1" dirty="0" err="1"/>
              <a:t>brand</a:t>
            </a:r>
            <a:r>
              <a:rPr lang="pt-PT" altLang="pt-PT" sz="2400" i="1" dirty="0"/>
              <a:t> </a:t>
            </a:r>
            <a:r>
              <a:rPr lang="pt-PT" altLang="pt-PT" sz="2400" i="1" dirty="0" err="1"/>
              <a:t>investment</a:t>
            </a:r>
            <a:r>
              <a:rPr lang="pt-PT" altLang="pt-PT" sz="2400" i="1" dirty="0"/>
              <a:t> </a:t>
            </a:r>
            <a:endParaRPr lang="pt-PT" altLang="pt-PT" sz="2400" dirty="0"/>
          </a:p>
          <a:p>
            <a:pPr lvl="1">
              <a:lnSpc>
                <a:spcPct val="80000"/>
              </a:lnSpc>
            </a:pPr>
            <a:r>
              <a:rPr lang="pt-PT" altLang="pt-PT" sz="2400" dirty="0" err="1"/>
              <a:t>Collapse</a:t>
            </a:r>
            <a:endParaRPr lang="pt-PT" altLang="pt-PT" sz="2400" b="1" dirty="0"/>
          </a:p>
          <a:p>
            <a:endParaRPr lang="pt-PT" dirty="0"/>
          </a:p>
        </p:txBody>
      </p:sp>
    </p:spTree>
    <p:extLst>
      <p:ext uri="{BB962C8B-B14F-4D97-AF65-F5344CB8AC3E}">
        <p14:creationId xmlns:p14="http://schemas.microsoft.com/office/powerpoint/2010/main" val="1779585162"/>
      </p:ext>
    </p:extLst>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2"/>
          <p:cNvSpPr>
            <a:spLocks noGrp="1" noChangeArrowheads="1"/>
          </p:cNvSpPr>
          <p:nvPr>
            <p:ph type="title"/>
          </p:nvPr>
        </p:nvSpPr>
        <p:spPr/>
        <p:txBody>
          <a:bodyPr>
            <a:noAutofit/>
          </a:bodyPr>
          <a:lstStyle/>
          <a:p>
            <a:pPr algn="ctr" eaLnBrk="1" hangingPunct="1">
              <a:defRPr/>
            </a:pPr>
            <a:r>
              <a:rPr lang="pt-PT" altLang="ja-JP" sz="5400" b="1" dirty="0" err="1" smtClean="0">
                <a:ea typeface="ＭＳ Ｐゴシック" charset="-128"/>
              </a:rPr>
              <a:t>Slywotzky</a:t>
            </a:r>
            <a:r>
              <a:rPr lang="pt-PT" altLang="ja-JP" sz="5400" b="1" dirty="0" smtClean="0">
                <a:ea typeface="ＭＳ Ｐゴシック" charset="-128"/>
              </a:rPr>
              <a:t> </a:t>
            </a:r>
            <a:r>
              <a:rPr lang="pt-PT" altLang="ja-JP" sz="5400" b="1" dirty="0" err="1" smtClean="0">
                <a:ea typeface="ＭＳ Ｐゴシック" charset="-128"/>
              </a:rPr>
              <a:t>and</a:t>
            </a:r>
            <a:r>
              <a:rPr lang="pt-PT" altLang="ja-JP" sz="5400" b="1" dirty="0" smtClean="0">
                <a:ea typeface="ＭＳ Ｐゴシック" charset="-128"/>
              </a:rPr>
              <a:t> </a:t>
            </a:r>
            <a:r>
              <a:rPr lang="pt-PT" altLang="ja-JP" sz="5400" b="1" dirty="0" err="1" smtClean="0">
                <a:ea typeface="ＭＳ Ｐゴシック" charset="-128"/>
              </a:rPr>
              <a:t>Drzik’s</a:t>
            </a:r>
            <a:r>
              <a:rPr lang="pt-PT" altLang="ja-JP" sz="5400" b="1" dirty="0" smtClean="0">
                <a:ea typeface="ＭＳ Ｐゴシック" charset="-128"/>
              </a:rPr>
              <a:t> </a:t>
            </a:r>
            <a:r>
              <a:rPr lang="pt-PT" altLang="ja-JP" sz="5400" b="1" dirty="0" err="1" smtClean="0">
                <a:ea typeface="ＭＳ Ｐゴシック" charset="-128"/>
              </a:rPr>
              <a:t>Strategic</a:t>
            </a:r>
            <a:r>
              <a:rPr lang="pt-PT" altLang="ja-JP" sz="5400" b="1" dirty="0" smtClean="0">
                <a:ea typeface="ＭＳ Ｐゴシック" charset="-128"/>
              </a:rPr>
              <a:t> </a:t>
            </a:r>
            <a:r>
              <a:rPr lang="pt-PT" altLang="ja-JP" sz="5400" b="1" dirty="0" err="1" smtClean="0">
                <a:ea typeface="ＭＳ Ｐゴシック" charset="-128"/>
              </a:rPr>
              <a:t>Risk</a:t>
            </a:r>
            <a:r>
              <a:rPr lang="pt-PT" altLang="ja-JP" sz="5400" b="1" dirty="0" smtClean="0">
                <a:ea typeface="ＭＳ Ｐゴシック" charset="-128"/>
              </a:rPr>
              <a:t> Management</a:t>
            </a:r>
            <a:endParaRPr lang="pt-PT" sz="5400" b="1" dirty="0" smtClean="0">
              <a:ea typeface="ＭＳ Ｐゴシック" charset="-128"/>
            </a:endParaRPr>
          </a:p>
        </p:txBody>
      </p:sp>
      <p:sp>
        <p:nvSpPr>
          <p:cNvPr id="112643" name="Rectangle 3"/>
          <p:cNvSpPr>
            <a:spLocks noGrp="1" noChangeArrowheads="1"/>
          </p:cNvSpPr>
          <p:nvPr>
            <p:ph idx="1"/>
          </p:nvPr>
        </p:nvSpPr>
        <p:spPr>
          <a:xfrm>
            <a:off x="395536" y="1845734"/>
            <a:ext cx="8496943" cy="4319570"/>
          </a:xfrm>
        </p:spPr>
        <p:txBody>
          <a:bodyPr>
            <a:normAutofit fontScale="85000" lnSpcReduction="20000"/>
          </a:bodyPr>
          <a:lstStyle/>
          <a:p>
            <a:pPr algn="just" eaLnBrk="1" hangingPunct="1">
              <a:lnSpc>
                <a:spcPct val="80000"/>
              </a:lnSpc>
            </a:pPr>
            <a:r>
              <a:rPr lang="pt-PT" altLang="pt-PT" sz="2400" b="1" dirty="0" err="1" smtClean="0"/>
              <a:t>Competitor</a:t>
            </a:r>
            <a:endParaRPr lang="pt-PT" altLang="pt-PT" sz="2400" dirty="0" smtClean="0"/>
          </a:p>
          <a:p>
            <a:pPr lvl="1" algn="just" eaLnBrk="1" hangingPunct="1">
              <a:lnSpc>
                <a:spcPct val="80000"/>
              </a:lnSpc>
            </a:pPr>
            <a:r>
              <a:rPr lang="pt-PT" altLang="pt-PT" sz="2400" dirty="0" err="1" smtClean="0"/>
              <a:t>Emerging</a:t>
            </a:r>
            <a:r>
              <a:rPr lang="pt-PT" altLang="pt-PT" sz="2400" dirty="0" smtClean="0"/>
              <a:t> global </a:t>
            </a:r>
            <a:r>
              <a:rPr lang="pt-PT" altLang="pt-PT" sz="2400" dirty="0" err="1" smtClean="0"/>
              <a:t>rivals</a:t>
            </a:r>
            <a:endParaRPr lang="pt-PT" altLang="pt-PT" sz="2400" dirty="0" smtClean="0"/>
          </a:p>
          <a:p>
            <a:pPr lvl="1" algn="just" eaLnBrk="1" hangingPunct="1">
              <a:lnSpc>
                <a:spcPct val="80000"/>
              </a:lnSpc>
            </a:pPr>
            <a:r>
              <a:rPr lang="pt-PT" altLang="pt-PT" sz="2400" dirty="0" smtClean="0"/>
              <a:t>Gradual </a:t>
            </a:r>
            <a:r>
              <a:rPr lang="pt-PT" altLang="pt-PT" sz="2400" dirty="0" err="1" smtClean="0"/>
              <a:t>market</a:t>
            </a:r>
            <a:r>
              <a:rPr lang="pt-PT" altLang="pt-PT" sz="2400" dirty="0" smtClean="0"/>
              <a:t>-share </a:t>
            </a:r>
            <a:r>
              <a:rPr lang="pt-PT" altLang="pt-PT" sz="2400" dirty="0" err="1" smtClean="0"/>
              <a:t>gainer</a:t>
            </a:r>
            <a:endParaRPr lang="pt-PT" altLang="pt-PT" sz="2400" dirty="0" smtClean="0"/>
          </a:p>
          <a:p>
            <a:pPr lvl="1" algn="just" eaLnBrk="1" hangingPunct="1">
              <a:lnSpc>
                <a:spcPct val="80000"/>
              </a:lnSpc>
            </a:pPr>
            <a:r>
              <a:rPr lang="pt-PT" altLang="pt-PT" sz="2400" dirty="0" err="1" smtClean="0"/>
              <a:t>One</a:t>
            </a:r>
            <a:r>
              <a:rPr lang="pt-PT" altLang="pt-PT" sz="2400" dirty="0" smtClean="0"/>
              <a:t>-</a:t>
            </a:r>
            <a:r>
              <a:rPr lang="pt-PT" altLang="pt-PT" sz="2400" dirty="0" err="1" smtClean="0"/>
              <a:t>of</a:t>
            </a:r>
            <a:r>
              <a:rPr lang="pt-PT" altLang="pt-PT" sz="2400" dirty="0" smtClean="0"/>
              <a:t>-a-</a:t>
            </a:r>
            <a:r>
              <a:rPr lang="pt-PT" altLang="pt-PT" sz="2400" dirty="0" err="1" smtClean="0"/>
              <a:t>kind</a:t>
            </a:r>
            <a:r>
              <a:rPr lang="pt-PT" altLang="pt-PT" sz="2400" dirty="0" smtClean="0"/>
              <a:t> </a:t>
            </a:r>
            <a:r>
              <a:rPr lang="pt-PT" altLang="pt-PT" sz="2400" dirty="0" err="1" smtClean="0"/>
              <a:t>competitor</a:t>
            </a:r>
            <a:r>
              <a:rPr lang="pt-PT" altLang="pt-PT" sz="2400" dirty="0" smtClean="0"/>
              <a:t> - </a:t>
            </a:r>
            <a:r>
              <a:rPr lang="pt-PT" altLang="pt-PT" sz="2400" i="1" dirty="0" err="1" smtClean="0"/>
              <a:t>create</a:t>
            </a:r>
            <a:r>
              <a:rPr lang="pt-PT" altLang="pt-PT" sz="2400" i="1" dirty="0" smtClean="0"/>
              <a:t> a </a:t>
            </a:r>
            <a:r>
              <a:rPr lang="pt-PT" altLang="pt-PT" sz="2400" i="1" dirty="0" err="1" smtClean="0"/>
              <a:t>new</a:t>
            </a:r>
            <a:r>
              <a:rPr lang="pt-PT" altLang="pt-PT" sz="2400" i="1" dirty="0" smtClean="0"/>
              <a:t>, non </a:t>
            </a:r>
            <a:r>
              <a:rPr lang="pt-PT" altLang="pt-PT" sz="2400" i="1" dirty="0" err="1" smtClean="0"/>
              <a:t>overlapping</a:t>
            </a:r>
            <a:r>
              <a:rPr lang="pt-PT" altLang="pt-PT" sz="2400" i="1" dirty="0" smtClean="0"/>
              <a:t> business design</a:t>
            </a:r>
            <a:endParaRPr lang="pt-PT" altLang="pt-PT" sz="2400" b="1" dirty="0" smtClean="0"/>
          </a:p>
          <a:p>
            <a:pPr algn="just" eaLnBrk="1" hangingPunct="1">
              <a:lnSpc>
                <a:spcPct val="80000"/>
              </a:lnSpc>
            </a:pPr>
            <a:r>
              <a:rPr lang="pt-PT" altLang="pt-PT" sz="2400" b="1" dirty="0" err="1" smtClean="0"/>
              <a:t>Customer</a:t>
            </a:r>
            <a:endParaRPr lang="pt-PT" altLang="pt-PT" sz="2400" dirty="0" smtClean="0"/>
          </a:p>
          <a:p>
            <a:pPr lvl="1" algn="just" eaLnBrk="1" hangingPunct="1">
              <a:lnSpc>
                <a:spcPct val="80000"/>
              </a:lnSpc>
            </a:pPr>
            <a:r>
              <a:rPr lang="pt-PT" altLang="pt-PT" sz="2400" dirty="0" err="1" smtClean="0"/>
              <a:t>Customer</a:t>
            </a:r>
            <a:r>
              <a:rPr lang="pt-PT" altLang="pt-PT" sz="2400" dirty="0" smtClean="0"/>
              <a:t> </a:t>
            </a:r>
            <a:r>
              <a:rPr lang="pt-PT" altLang="pt-PT" sz="2400" dirty="0" err="1" smtClean="0"/>
              <a:t>priority</a:t>
            </a:r>
            <a:r>
              <a:rPr lang="pt-PT" altLang="pt-PT" sz="2400" dirty="0" smtClean="0"/>
              <a:t> </a:t>
            </a:r>
            <a:r>
              <a:rPr lang="pt-PT" altLang="pt-PT" sz="2400" dirty="0" err="1" smtClean="0"/>
              <a:t>shift</a:t>
            </a:r>
            <a:r>
              <a:rPr lang="pt-PT" altLang="pt-PT" sz="2400" dirty="0" smtClean="0"/>
              <a:t> - </a:t>
            </a:r>
            <a:r>
              <a:rPr lang="pt-PT" altLang="pt-PT" sz="2400" i="1" dirty="0" err="1" smtClean="0"/>
              <a:t>create</a:t>
            </a:r>
            <a:r>
              <a:rPr lang="pt-PT" altLang="pt-PT" sz="2400" i="1" dirty="0" smtClean="0"/>
              <a:t> </a:t>
            </a:r>
            <a:r>
              <a:rPr lang="pt-PT" altLang="pt-PT" sz="2400" i="1" dirty="0" err="1" smtClean="0"/>
              <a:t>and</a:t>
            </a:r>
            <a:r>
              <a:rPr lang="pt-PT" altLang="pt-PT" sz="2400" i="1" dirty="0" smtClean="0"/>
              <a:t> </a:t>
            </a:r>
            <a:r>
              <a:rPr lang="pt-PT" altLang="pt-PT" sz="2400" i="1" dirty="0" err="1" smtClean="0"/>
              <a:t>analyze</a:t>
            </a:r>
            <a:r>
              <a:rPr lang="pt-PT" altLang="pt-PT" sz="2400" i="1" dirty="0" smtClean="0"/>
              <a:t> </a:t>
            </a:r>
            <a:r>
              <a:rPr lang="pt-PT" altLang="pt-PT" sz="2400" i="1" dirty="0" err="1" smtClean="0"/>
              <a:t>proprietary</a:t>
            </a:r>
            <a:r>
              <a:rPr lang="pt-PT" altLang="pt-PT" sz="2400" i="1" dirty="0" smtClean="0"/>
              <a:t> </a:t>
            </a:r>
            <a:r>
              <a:rPr lang="pt-PT" altLang="pt-PT" sz="2400" i="1" dirty="0" err="1" smtClean="0"/>
              <a:t>information</a:t>
            </a:r>
            <a:r>
              <a:rPr lang="pt-PT" altLang="pt-PT" sz="2400" i="1" dirty="0" smtClean="0"/>
              <a:t>, </a:t>
            </a:r>
            <a:r>
              <a:rPr lang="pt-PT" altLang="pt-PT" sz="2400" i="1" dirty="0" err="1" smtClean="0"/>
              <a:t>conduct</a:t>
            </a:r>
            <a:r>
              <a:rPr lang="pt-PT" altLang="pt-PT" sz="2400" i="1" dirty="0" smtClean="0"/>
              <a:t> </a:t>
            </a:r>
            <a:r>
              <a:rPr lang="pt-PT" altLang="pt-PT" sz="2400" i="1" dirty="0" err="1" smtClean="0"/>
              <a:t>quick</a:t>
            </a:r>
            <a:r>
              <a:rPr lang="pt-PT" altLang="pt-PT" sz="2400" i="1" dirty="0" smtClean="0"/>
              <a:t> </a:t>
            </a:r>
            <a:r>
              <a:rPr lang="pt-PT" altLang="pt-PT" sz="2400" i="1" dirty="0" err="1" smtClean="0"/>
              <a:t>and</a:t>
            </a:r>
            <a:r>
              <a:rPr lang="pt-PT" altLang="pt-PT" sz="2400" i="1" dirty="0" smtClean="0"/>
              <a:t> </a:t>
            </a:r>
            <a:r>
              <a:rPr lang="pt-PT" altLang="pt-PT" sz="2400" i="1" dirty="0" err="1" smtClean="0"/>
              <a:t>cheap</a:t>
            </a:r>
            <a:r>
              <a:rPr lang="pt-PT" altLang="pt-PT" sz="2400" i="1" dirty="0" smtClean="0"/>
              <a:t> </a:t>
            </a:r>
            <a:r>
              <a:rPr lang="pt-PT" altLang="pt-PT" sz="2400" i="1" dirty="0" err="1" smtClean="0"/>
              <a:t>market</a:t>
            </a:r>
            <a:r>
              <a:rPr lang="pt-PT" altLang="pt-PT" sz="2400" i="1" dirty="0" smtClean="0"/>
              <a:t> </a:t>
            </a:r>
            <a:r>
              <a:rPr lang="pt-PT" altLang="pt-PT" sz="2400" i="1" dirty="0" err="1" smtClean="0"/>
              <a:t>experiments</a:t>
            </a:r>
            <a:endParaRPr lang="pt-PT" altLang="pt-PT" sz="2400" dirty="0" smtClean="0"/>
          </a:p>
          <a:p>
            <a:pPr lvl="1" algn="just" eaLnBrk="1" hangingPunct="1">
              <a:lnSpc>
                <a:spcPct val="80000"/>
              </a:lnSpc>
            </a:pPr>
            <a:r>
              <a:rPr lang="pt-PT" altLang="pt-PT" sz="2400" dirty="0" err="1" smtClean="0"/>
              <a:t>Increasing</a:t>
            </a:r>
            <a:r>
              <a:rPr lang="pt-PT" altLang="pt-PT" sz="2400" dirty="0" smtClean="0"/>
              <a:t> </a:t>
            </a:r>
            <a:r>
              <a:rPr lang="pt-PT" altLang="pt-PT" sz="2400" dirty="0" err="1" smtClean="0"/>
              <a:t>customer</a:t>
            </a:r>
            <a:r>
              <a:rPr lang="pt-PT" altLang="pt-PT" sz="2400" dirty="0" smtClean="0"/>
              <a:t> </a:t>
            </a:r>
            <a:r>
              <a:rPr lang="pt-PT" altLang="pt-PT" sz="2400" dirty="0" err="1" smtClean="0"/>
              <a:t>power</a:t>
            </a:r>
            <a:endParaRPr lang="pt-PT" altLang="pt-PT" sz="2400" dirty="0" smtClean="0"/>
          </a:p>
          <a:p>
            <a:pPr lvl="1" algn="just" eaLnBrk="1" hangingPunct="1">
              <a:lnSpc>
                <a:spcPct val="80000"/>
              </a:lnSpc>
            </a:pPr>
            <a:r>
              <a:rPr lang="pt-PT" altLang="pt-PT" sz="2400" dirty="0" err="1" smtClean="0"/>
              <a:t>Over-reliance</a:t>
            </a:r>
            <a:r>
              <a:rPr lang="pt-PT" altLang="pt-PT" sz="2400" dirty="0" smtClean="0"/>
              <a:t> </a:t>
            </a:r>
            <a:r>
              <a:rPr lang="pt-PT" altLang="pt-PT" sz="2400" dirty="0" err="1" smtClean="0"/>
              <a:t>on</a:t>
            </a:r>
            <a:r>
              <a:rPr lang="pt-PT" altLang="pt-PT" sz="2400" dirty="0" smtClean="0"/>
              <a:t> a </a:t>
            </a:r>
            <a:r>
              <a:rPr lang="pt-PT" altLang="pt-PT" sz="2400" dirty="0" err="1" smtClean="0"/>
              <a:t>few</a:t>
            </a:r>
            <a:r>
              <a:rPr lang="pt-PT" altLang="pt-PT" sz="2400" dirty="0" smtClean="0"/>
              <a:t> </a:t>
            </a:r>
            <a:r>
              <a:rPr lang="pt-PT" altLang="pt-PT" sz="2400" dirty="0" err="1" smtClean="0"/>
              <a:t>customers</a:t>
            </a:r>
            <a:endParaRPr lang="pt-PT" altLang="pt-PT" sz="2400" b="1" dirty="0" smtClean="0"/>
          </a:p>
          <a:p>
            <a:pPr algn="just" eaLnBrk="1" hangingPunct="1">
              <a:lnSpc>
                <a:spcPct val="80000"/>
              </a:lnSpc>
            </a:pPr>
            <a:r>
              <a:rPr lang="pt-PT" altLang="pt-PT" sz="2400" b="1" dirty="0" smtClean="0"/>
              <a:t>Project</a:t>
            </a:r>
            <a:r>
              <a:rPr lang="pt-PT" altLang="pt-PT" sz="2400" dirty="0" smtClean="0"/>
              <a:t> - </a:t>
            </a:r>
            <a:r>
              <a:rPr lang="pt-PT" altLang="pt-PT" sz="2400" i="1" dirty="0" err="1" smtClean="0"/>
              <a:t>smart</a:t>
            </a:r>
            <a:r>
              <a:rPr lang="pt-PT" altLang="pt-PT" sz="2400" i="1" dirty="0" smtClean="0"/>
              <a:t> </a:t>
            </a:r>
            <a:r>
              <a:rPr lang="pt-PT" altLang="pt-PT" sz="2400" i="1" dirty="0" err="1" smtClean="0"/>
              <a:t>sequencing</a:t>
            </a:r>
            <a:r>
              <a:rPr lang="pt-PT" altLang="pt-PT" sz="2400" i="1" dirty="0" smtClean="0"/>
              <a:t>, </a:t>
            </a:r>
            <a:r>
              <a:rPr lang="pt-PT" altLang="pt-PT" sz="2400" i="1" dirty="0" err="1" smtClean="0"/>
              <a:t>developing</a:t>
            </a:r>
            <a:r>
              <a:rPr lang="pt-PT" altLang="pt-PT" sz="2400" i="1" dirty="0" smtClean="0"/>
              <a:t> </a:t>
            </a:r>
            <a:r>
              <a:rPr lang="pt-PT" altLang="pt-PT" sz="2400" i="1" dirty="0" err="1" smtClean="0"/>
              <a:t>excess</a:t>
            </a:r>
            <a:r>
              <a:rPr lang="pt-PT" altLang="pt-PT" sz="2400" i="1" dirty="0" smtClean="0"/>
              <a:t> </a:t>
            </a:r>
            <a:r>
              <a:rPr lang="pt-PT" altLang="pt-PT" sz="2400" i="1" dirty="0" err="1" smtClean="0"/>
              <a:t>options</a:t>
            </a:r>
            <a:r>
              <a:rPr lang="pt-PT" altLang="pt-PT" sz="2400" i="1" dirty="0" smtClean="0"/>
              <a:t>, </a:t>
            </a:r>
            <a:r>
              <a:rPr lang="pt-PT" altLang="pt-PT" sz="2400" i="1" dirty="0" err="1" smtClean="0"/>
              <a:t>employing</a:t>
            </a:r>
            <a:r>
              <a:rPr lang="pt-PT" altLang="pt-PT" sz="2400" i="1" dirty="0" smtClean="0"/>
              <a:t> </a:t>
            </a:r>
            <a:r>
              <a:rPr lang="pt-PT" altLang="pt-PT" sz="2400" i="1" dirty="0" err="1" smtClean="0"/>
              <a:t>the</a:t>
            </a:r>
            <a:r>
              <a:rPr lang="pt-PT" altLang="pt-PT" sz="2400" i="1" dirty="0" smtClean="0"/>
              <a:t> </a:t>
            </a:r>
            <a:r>
              <a:rPr lang="pt-PT" altLang="pt-PT" sz="2400" i="1" dirty="0" err="1" smtClean="0"/>
              <a:t>stepping-stone</a:t>
            </a:r>
            <a:r>
              <a:rPr lang="pt-PT" altLang="pt-PT" sz="2400" i="1" dirty="0" smtClean="0"/>
              <a:t> </a:t>
            </a:r>
            <a:r>
              <a:rPr lang="pt-PT" altLang="pt-PT" sz="2400" i="1" dirty="0" err="1" smtClean="0"/>
              <a:t>method</a:t>
            </a:r>
            <a:endParaRPr lang="pt-PT" altLang="pt-PT" sz="2400" dirty="0" smtClean="0"/>
          </a:p>
          <a:p>
            <a:pPr lvl="1" algn="just" eaLnBrk="1" hangingPunct="1">
              <a:lnSpc>
                <a:spcPct val="80000"/>
              </a:lnSpc>
            </a:pPr>
            <a:r>
              <a:rPr lang="pt-PT" altLang="pt-PT" sz="2400" dirty="0" smtClean="0"/>
              <a:t>R&amp;D </a:t>
            </a:r>
            <a:r>
              <a:rPr lang="pt-PT" altLang="pt-PT" sz="2400" dirty="0" err="1" smtClean="0"/>
              <a:t>failure</a:t>
            </a:r>
            <a:endParaRPr lang="pt-PT" altLang="pt-PT" sz="2400" dirty="0" smtClean="0"/>
          </a:p>
          <a:p>
            <a:pPr lvl="1" algn="just" eaLnBrk="1" hangingPunct="1">
              <a:lnSpc>
                <a:spcPct val="80000"/>
              </a:lnSpc>
            </a:pPr>
            <a:r>
              <a:rPr lang="pt-PT" altLang="pt-PT" sz="2400" dirty="0" smtClean="0"/>
              <a:t>IT </a:t>
            </a:r>
            <a:r>
              <a:rPr lang="pt-PT" altLang="pt-PT" sz="2400" dirty="0" err="1" smtClean="0"/>
              <a:t>failure</a:t>
            </a:r>
            <a:endParaRPr lang="pt-PT" altLang="pt-PT" sz="2400" dirty="0" smtClean="0"/>
          </a:p>
          <a:p>
            <a:pPr lvl="1" algn="just" eaLnBrk="1" hangingPunct="1">
              <a:lnSpc>
                <a:spcPct val="80000"/>
              </a:lnSpc>
            </a:pPr>
            <a:r>
              <a:rPr lang="pt-PT" altLang="pt-PT" sz="2400" dirty="0" smtClean="0"/>
              <a:t>Business </a:t>
            </a:r>
            <a:r>
              <a:rPr lang="pt-PT" altLang="pt-PT" sz="2400" dirty="0" err="1" smtClean="0"/>
              <a:t>development</a:t>
            </a:r>
            <a:r>
              <a:rPr lang="pt-PT" altLang="pt-PT" sz="2400" dirty="0" smtClean="0"/>
              <a:t> </a:t>
            </a:r>
            <a:r>
              <a:rPr lang="pt-PT" altLang="pt-PT" sz="2400" dirty="0" err="1" smtClean="0"/>
              <a:t>failure</a:t>
            </a:r>
            <a:endParaRPr lang="pt-PT" altLang="pt-PT" sz="2400" dirty="0" smtClean="0"/>
          </a:p>
          <a:p>
            <a:pPr lvl="1" algn="just" eaLnBrk="1" hangingPunct="1">
              <a:lnSpc>
                <a:spcPct val="80000"/>
              </a:lnSpc>
            </a:pPr>
            <a:r>
              <a:rPr lang="pt-PT" altLang="pt-PT" sz="2400" dirty="0" err="1" smtClean="0"/>
              <a:t>Merger</a:t>
            </a:r>
            <a:r>
              <a:rPr lang="pt-PT" altLang="pt-PT" sz="2400" dirty="0" smtClean="0"/>
              <a:t> </a:t>
            </a:r>
            <a:r>
              <a:rPr lang="pt-PT" altLang="pt-PT" sz="2400" dirty="0" err="1" smtClean="0"/>
              <a:t>or</a:t>
            </a:r>
            <a:r>
              <a:rPr lang="pt-PT" altLang="pt-PT" sz="2400" dirty="0" smtClean="0"/>
              <a:t> </a:t>
            </a:r>
            <a:r>
              <a:rPr lang="pt-PT" altLang="pt-PT" sz="2400" dirty="0" err="1" smtClean="0"/>
              <a:t>acquisition</a:t>
            </a:r>
            <a:r>
              <a:rPr lang="pt-PT" altLang="pt-PT" sz="2400" dirty="0" smtClean="0"/>
              <a:t> </a:t>
            </a:r>
            <a:r>
              <a:rPr lang="pt-PT" altLang="pt-PT" sz="2400" dirty="0" err="1" smtClean="0"/>
              <a:t>failure</a:t>
            </a:r>
            <a:endParaRPr lang="pt-PT" altLang="pt-PT" sz="2400" b="1" dirty="0" smtClean="0"/>
          </a:p>
          <a:p>
            <a:pPr eaLnBrk="1" hangingPunct="1">
              <a:lnSpc>
                <a:spcPct val="80000"/>
              </a:lnSpc>
            </a:pPr>
            <a:endParaRPr lang="pt-PT" altLang="pt-PT" sz="1400" dirty="0" smtClean="0"/>
          </a:p>
        </p:txBody>
      </p:sp>
    </p:spTree>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pt-PT" altLang="ja-JP" sz="5400" b="1" dirty="0" err="1">
                <a:ea typeface="ＭＳ Ｐゴシック" charset="-128"/>
              </a:rPr>
              <a:t>Slywotzky</a:t>
            </a:r>
            <a:r>
              <a:rPr lang="pt-PT" altLang="ja-JP" sz="5400" b="1" dirty="0">
                <a:ea typeface="ＭＳ Ｐゴシック" charset="-128"/>
              </a:rPr>
              <a:t> </a:t>
            </a:r>
            <a:r>
              <a:rPr lang="pt-PT" altLang="ja-JP" sz="5400" b="1" dirty="0" err="1">
                <a:ea typeface="ＭＳ Ｐゴシック" charset="-128"/>
              </a:rPr>
              <a:t>and</a:t>
            </a:r>
            <a:r>
              <a:rPr lang="pt-PT" altLang="ja-JP" sz="5400" b="1" dirty="0">
                <a:ea typeface="ＭＳ Ｐゴシック" charset="-128"/>
              </a:rPr>
              <a:t> </a:t>
            </a:r>
            <a:r>
              <a:rPr lang="pt-PT" altLang="ja-JP" sz="5400" b="1" dirty="0" err="1">
                <a:ea typeface="ＭＳ Ｐゴシック" charset="-128"/>
              </a:rPr>
              <a:t>Drzik’s</a:t>
            </a:r>
            <a:r>
              <a:rPr lang="pt-PT" altLang="ja-JP" sz="5400" b="1" dirty="0">
                <a:ea typeface="ＭＳ Ｐゴシック" charset="-128"/>
              </a:rPr>
              <a:t> </a:t>
            </a:r>
            <a:r>
              <a:rPr lang="pt-PT" altLang="ja-JP" sz="5400" b="1" dirty="0" err="1">
                <a:ea typeface="ＭＳ Ｐゴシック" charset="-128"/>
              </a:rPr>
              <a:t>Strategic</a:t>
            </a:r>
            <a:r>
              <a:rPr lang="pt-PT" altLang="ja-JP" sz="5400" b="1" dirty="0">
                <a:ea typeface="ＭＳ Ｐゴシック" charset="-128"/>
              </a:rPr>
              <a:t> </a:t>
            </a:r>
            <a:r>
              <a:rPr lang="pt-PT" altLang="ja-JP" sz="5400" b="1" dirty="0" err="1">
                <a:ea typeface="ＭＳ Ｐゴシック" charset="-128"/>
              </a:rPr>
              <a:t>Risk</a:t>
            </a:r>
            <a:r>
              <a:rPr lang="pt-PT" altLang="ja-JP" sz="5400" b="1" dirty="0">
                <a:ea typeface="ＭＳ Ｐゴシック" charset="-128"/>
              </a:rPr>
              <a:t> Management</a:t>
            </a:r>
            <a:endParaRPr lang="pt-PT" sz="5400" dirty="0"/>
          </a:p>
        </p:txBody>
      </p:sp>
      <p:sp>
        <p:nvSpPr>
          <p:cNvPr id="3" name="Content Placeholder 2"/>
          <p:cNvSpPr>
            <a:spLocks noGrp="1"/>
          </p:cNvSpPr>
          <p:nvPr>
            <p:ph idx="1"/>
          </p:nvPr>
        </p:nvSpPr>
        <p:spPr/>
        <p:txBody>
          <a:bodyPr/>
          <a:lstStyle/>
          <a:p>
            <a:pPr>
              <a:lnSpc>
                <a:spcPct val="80000"/>
              </a:lnSpc>
            </a:pPr>
            <a:r>
              <a:rPr lang="pt-PT" altLang="pt-PT" sz="2400" b="1" dirty="0" err="1"/>
              <a:t>Stagnation</a:t>
            </a:r>
            <a:endParaRPr lang="pt-PT" altLang="pt-PT" sz="2400" dirty="0"/>
          </a:p>
          <a:p>
            <a:pPr lvl="1">
              <a:lnSpc>
                <a:spcPct val="80000"/>
              </a:lnSpc>
            </a:pPr>
            <a:r>
              <a:rPr lang="pt-PT" altLang="pt-PT" sz="2400" dirty="0"/>
              <a:t>Flat </a:t>
            </a:r>
            <a:r>
              <a:rPr lang="pt-PT" altLang="pt-PT" sz="2400" dirty="0" err="1"/>
              <a:t>or</a:t>
            </a:r>
            <a:r>
              <a:rPr lang="pt-PT" altLang="pt-PT" sz="2400" dirty="0"/>
              <a:t> </a:t>
            </a:r>
            <a:r>
              <a:rPr lang="pt-PT" altLang="pt-PT" sz="2400" dirty="0" err="1"/>
              <a:t>declining</a:t>
            </a:r>
            <a:r>
              <a:rPr lang="pt-PT" altLang="pt-PT" sz="2400" dirty="0"/>
              <a:t> volume - </a:t>
            </a:r>
            <a:r>
              <a:rPr lang="pt-PT" altLang="pt-PT" sz="2400" i="1" dirty="0" err="1"/>
              <a:t>generate</a:t>
            </a:r>
            <a:r>
              <a:rPr lang="pt-PT" altLang="pt-PT" sz="2400" i="1" dirty="0"/>
              <a:t> "</a:t>
            </a:r>
            <a:r>
              <a:rPr lang="pt-PT" altLang="pt-PT" sz="2400" i="1" dirty="0" err="1"/>
              <a:t>demand</a:t>
            </a:r>
            <a:r>
              <a:rPr lang="pt-PT" altLang="pt-PT" sz="2400" i="1" dirty="0"/>
              <a:t> </a:t>
            </a:r>
            <a:r>
              <a:rPr lang="pt-PT" altLang="pt-PT" sz="2400" i="1" dirty="0" err="1"/>
              <a:t>innovation</a:t>
            </a:r>
            <a:r>
              <a:rPr lang="pt-PT" altLang="pt-PT" sz="2400" i="1" dirty="0"/>
              <a:t>"</a:t>
            </a:r>
            <a:endParaRPr lang="pt-PT" altLang="pt-PT" sz="2400" dirty="0"/>
          </a:p>
          <a:p>
            <a:pPr lvl="1">
              <a:lnSpc>
                <a:spcPct val="80000"/>
              </a:lnSpc>
            </a:pPr>
            <a:r>
              <a:rPr lang="pt-PT" altLang="pt-PT" sz="2400" dirty="0"/>
              <a:t>Volume </a:t>
            </a:r>
            <a:r>
              <a:rPr lang="pt-PT" altLang="pt-PT" sz="2400" dirty="0" err="1"/>
              <a:t>up</a:t>
            </a:r>
            <a:r>
              <a:rPr lang="pt-PT" altLang="pt-PT" sz="2400" dirty="0"/>
              <a:t>, </a:t>
            </a:r>
            <a:r>
              <a:rPr lang="pt-PT" altLang="pt-PT" sz="2400" dirty="0" err="1"/>
              <a:t>price</a:t>
            </a:r>
            <a:r>
              <a:rPr lang="pt-PT" altLang="pt-PT" sz="2400" dirty="0"/>
              <a:t> </a:t>
            </a:r>
            <a:r>
              <a:rPr lang="pt-PT" altLang="pt-PT" sz="2400" dirty="0" err="1"/>
              <a:t>down</a:t>
            </a:r>
            <a:endParaRPr lang="pt-PT" altLang="pt-PT" sz="2400" dirty="0"/>
          </a:p>
          <a:p>
            <a:pPr lvl="1">
              <a:lnSpc>
                <a:spcPct val="80000"/>
              </a:lnSpc>
            </a:pPr>
            <a:r>
              <a:rPr lang="pt-PT" altLang="pt-PT" sz="2400" dirty="0" err="1"/>
              <a:t>Weak</a:t>
            </a:r>
            <a:r>
              <a:rPr lang="pt-PT" altLang="pt-PT" sz="2400" dirty="0"/>
              <a:t> pipeline</a:t>
            </a:r>
            <a:endParaRPr lang="pt-PT" altLang="pt-PT" sz="2400" b="1" dirty="0"/>
          </a:p>
          <a:p>
            <a:pPr>
              <a:lnSpc>
                <a:spcPct val="80000"/>
              </a:lnSpc>
            </a:pPr>
            <a:r>
              <a:rPr lang="pt-PT" altLang="pt-PT" sz="2400" b="1" dirty="0"/>
              <a:t>Note</a:t>
            </a:r>
            <a:r>
              <a:rPr lang="pt-PT" altLang="pt-PT" sz="2400" dirty="0"/>
              <a:t>: </a:t>
            </a:r>
            <a:r>
              <a:rPr lang="pt-PT" altLang="pt-PT" sz="2400" dirty="0" err="1"/>
              <a:t>Certain</a:t>
            </a:r>
            <a:r>
              <a:rPr lang="pt-PT" altLang="pt-PT" sz="2400" dirty="0"/>
              <a:t> financial-, </a:t>
            </a:r>
            <a:r>
              <a:rPr lang="pt-PT" altLang="pt-PT" sz="2400" dirty="0" err="1"/>
              <a:t>operational</a:t>
            </a:r>
            <a:r>
              <a:rPr lang="pt-PT" altLang="pt-PT" sz="2400" dirty="0"/>
              <a:t>-, </a:t>
            </a:r>
            <a:r>
              <a:rPr lang="pt-PT" altLang="pt-PT" sz="2400" dirty="0" err="1"/>
              <a:t>and</a:t>
            </a:r>
            <a:r>
              <a:rPr lang="pt-PT" altLang="pt-PT" sz="2400" dirty="0"/>
              <a:t> </a:t>
            </a:r>
            <a:r>
              <a:rPr lang="pt-PT" altLang="pt-PT" sz="2400" dirty="0" err="1"/>
              <a:t>hazardous</a:t>
            </a:r>
            <a:r>
              <a:rPr lang="pt-PT" altLang="pt-PT" sz="2400" dirty="0"/>
              <a:t> </a:t>
            </a:r>
            <a:r>
              <a:rPr lang="pt-PT" altLang="pt-PT" sz="2400" dirty="0" err="1"/>
              <a:t>risks</a:t>
            </a:r>
            <a:r>
              <a:rPr lang="pt-PT" altLang="pt-PT" sz="2400" dirty="0"/>
              <a:t> can </a:t>
            </a:r>
            <a:r>
              <a:rPr lang="pt-PT" altLang="pt-PT" sz="2400" dirty="0" err="1"/>
              <a:t>potentially</a:t>
            </a:r>
            <a:r>
              <a:rPr lang="pt-PT" altLang="pt-PT" sz="2400" dirty="0"/>
              <a:t> </a:t>
            </a:r>
            <a:r>
              <a:rPr lang="pt-PT" altLang="pt-PT" sz="2400" dirty="0" err="1"/>
              <a:t>also</a:t>
            </a:r>
            <a:r>
              <a:rPr lang="pt-PT" altLang="pt-PT" sz="2400" dirty="0"/>
              <a:t> </a:t>
            </a:r>
            <a:r>
              <a:rPr lang="pt-PT" altLang="pt-PT" sz="2400" dirty="0" err="1"/>
              <a:t>be</a:t>
            </a:r>
            <a:r>
              <a:rPr lang="pt-PT" altLang="pt-PT" sz="2400" dirty="0"/>
              <a:t> </a:t>
            </a:r>
            <a:r>
              <a:rPr lang="pt-PT" altLang="pt-PT" sz="2400" dirty="0" err="1"/>
              <a:t>of</a:t>
            </a:r>
            <a:r>
              <a:rPr lang="pt-PT" altLang="pt-PT" sz="2400" dirty="0"/>
              <a:t> </a:t>
            </a:r>
            <a:r>
              <a:rPr lang="pt-PT" altLang="pt-PT" sz="2400" dirty="0" err="1"/>
              <a:t>strategic</a:t>
            </a:r>
            <a:r>
              <a:rPr lang="pt-PT" altLang="pt-PT" sz="2400" dirty="0"/>
              <a:t> </a:t>
            </a:r>
            <a:r>
              <a:rPr lang="pt-PT" altLang="pt-PT" sz="2400" dirty="0" err="1"/>
              <a:t>significance</a:t>
            </a:r>
            <a:r>
              <a:rPr lang="pt-PT" altLang="pt-PT" sz="2400" dirty="0"/>
              <a:t>.</a:t>
            </a:r>
          </a:p>
          <a:p>
            <a:endParaRPr lang="pt-PT" dirty="0"/>
          </a:p>
        </p:txBody>
      </p:sp>
    </p:spTree>
    <p:extLst>
      <p:ext uri="{BB962C8B-B14F-4D97-AF65-F5344CB8AC3E}">
        <p14:creationId xmlns:p14="http://schemas.microsoft.com/office/powerpoint/2010/main" val="2932265562"/>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type="title"/>
          </p:nvPr>
        </p:nvSpPr>
        <p:spPr/>
        <p:txBody>
          <a:bodyPr>
            <a:noAutofit/>
          </a:bodyPr>
          <a:lstStyle/>
          <a:p>
            <a:pPr algn="ctr" eaLnBrk="1" hangingPunct="1">
              <a:defRPr/>
            </a:pPr>
            <a:r>
              <a:rPr lang="pt-PT" altLang="ja-JP" sz="5400" b="1" dirty="0" err="1" smtClean="0">
                <a:ea typeface="ＭＳ Ｐゴシック" charset="-128"/>
              </a:rPr>
              <a:t>Slywotzky</a:t>
            </a:r>
            <a:r>
              <a:rPr lang="pt-PT" altLang="ja-JP" sz="5400" b="1" dirty="0" smtClean="0">
                <a:ea typeface="ＭＳ Ｐゴシック" charset="-128"/>
              </a:rPr>
              <a:t> </a:t>
            </a:r>
            <a:r>
              <a:rPr lang="pt-PT" altLang="ja-JP" sz="5400" b="1" dirty="0" err="1" smtClean="0">
                <a:ea typeface="ＭＳ Ｐゴシック" charset="-128"/>
              </a:rPr>
              <a:t>and</a:t>
            </a:r>
            <a:r>
              <a:rPr lang="pt-PT" altLang="ja-JP" sz="5400" b="1" dirty="0" smtClean="0">
                <a:ea typeface="ＭＳ Ｐゴシック" charset="-128"/>
              </a:rPr>
              <a:t> </a:t>
            </a:r>
            <a:r>
              <a:rPr lang="pt-PT" altLang="ja-JP" sz="5400" b="1" dirty="0" err="1" smtClean="0">
                <a:ea typeface="ＭＳ Ｐゴシック" charset="-128"/>
              </a:rPr>
              <a:t>Drzik’s</a:t>
            </a:r>
            <a:r>
              <a:rPr lang="pt-PT" altLang="ja-JP" sz="5400" b="1" dirty="0" smtClean="0">
                <a:ea typeface="ＭＳ Ｐゴシック" charset="-128"/>
              </a:rPr>
              <a:t> </a:t>
            </a:r>
            <a:r>
              <a:rPr lang="pt-PT" altLang="ja-JP" sz="5400" b="1" dirty="0" err="1" smtClean="0">
                <a:ea typeface="ＭＳ Ｐゴシック" charset="-128"/>
              </a:rPr>
              <a:t>Strategic</a:t>
            </a:r>
            <a:r>
              <a:rPr lang="pt-PT" altLang="ja-JP" sz="5400" b="1" dirty="0" smtClean="0">
                <a:ea typeface="ＭＳ Ｐゴシック" charset="-128"/>
              </a:rPr>
              <a:t> </a:t>
            </a:r>
            <a:r>
              <a:rPr lang="pt-PT" altLang="ja-JP" sz="5400" b="1" dirty="0" err="1" smtClean="0">
                <a:ea typeface="ＭＳ Ｐゴシック" charset="-128"/>
              </a:rPr>
              <a:t>Risk</a:t>
            </a:r>
            <a:r>
              <a:rPr lang="pt-PT" altLang="ja-JP" sz="5400" b="1" dirty="0" smtClean="0">
                <a:ea typeface="ＭＳ Ｐゴシック" charset="-128"/>
              </a:rPr>
              <a:t> Management</a:t>
            </a:r>
            <a:endParaRPr lang="pt-PT" sz="5400" b="1" dirty="0" smtClean="0"/>
          </a:p>
        </p:txBody>
      </p:sp>
      <p:sp>
        <p:nvSpPr>
          <p:cNvPr id="113667" name="Rectangle 3"/>
          <p:cNvSpPr>
            <a:spLocks noGrp="1" noChangeArrowheads="1"/>
          </p:cNvSpPr>
          <p:nvPr>
            <p:ph idx="1"/>
          </p:nvPr>
        </p:nvSpPr>
        <p:spPr>
          <a:xfrm>
            <a:off x="251521" y="1845734"/>
            <a:ext cx="8496944" cy="4247562"/>
          </a:xfrm>
        </p:spPr>
        <p:txBody>
          <a:bodyPr>
            <a:noAutofit/>
          </a:bodyPr>
          <a:lstStyle/>
          <a:p>
            <a:pPr algn="just" eaLnBrk="1" hangingPunct="1">
              <a:lnSpc>
                <a:spcPct val="80000"/>
              </a:lnSpc>
            </a:pPr>
            <a:r>
              <a:rPr lang="pt-PT" altLang="pt-PT" b="1" dirty="0" err="1" smtClean="0"/>
              <a:t>Origin</a:t>
            </a:r>
            <a:r>
              <a:rPr lang="pt-PT" altLang="pt-PT" b="1" dirty="0" smtClean="0"/>
              <a:t> </a:t>
            </a:r>
            <a:r>
              <a:rPr lang="pt-PT" altLang="pt-PT" b="1" dirty="0" err="1" smtClean="0"/>
              <a:t>of</a:t>
            </a:r>
            <a:r>
              <a:rPr lang="pt-PT" altLang="pt-PT" b="1" dirty="0" smtClean="0"/>
              <a:t> </a:t>
            </a:r>
            <a:r>
              <a:rPr lang="pt-PT" altLang="pt-PT" b="1" dirty="0" err="1" smtClean="0"/>
              <a:t>Strategic</a:t>
            </a:r>
            <a:r>
              <a:rPr lang="pt-PT" altLang="pt-PT" b="1" dirty="0" smtClean="0"/>
              <a:t> </a:t>
            </a:r>
            <a:r>
              <a:rPr lang="pt-PT" altLang="pt-PT" b="1" dirty="0" err="1" smtClean="0"/>
              <a:t>Risk</a:t>
            </a:r>
            <a:r>
              <a:rPr lang="pt-PT" altLang="pt-PT" b="1" dirty="0" smtClean="0"/>
              <a:t> Management. </a:t>
            </a:r>
            <a:r>
              <a:rPr lang="pt-PT" altLang="pt-PT" b="1" dirty="0" err="1" smtClean="0"/>
              <a:t>History</a:t>
            </a:r>
            <a:endParaRPr lang="pt-PT" altLang="pt-PT" b="1" dirty="0" smtClean="0"/>
          </a:p>
          <a:p>
            <a:pPr algn="just" eaLnBrk="1" hangingPunct="1">
              <a:lnSpc>
                <a:spcPct val="80000"/>
              </a:lnSpc>
            </a:pPr>
            <a:r>
              <a:rPr lang="pt-PT" altLang="pt-PT" dirty="0" err="1" smtClean="0"/>
              <a:t>The</a:t>
            </a:r>
            <a:r>
              <a:rPr lang="pt-PT" altLang="pt-PT" dirty="0" smtClean="0"/>
              <a:t> </a:t>
            </a:r>
            <a:r>
              <a:rPr lang="pt-PT" altLang="pt-PT" dirty="0" err="1" smtClean="0"/>
              <a:t>first</a:t>
            </a:r>
            <a:r>
              <a:rPr lang="pt-PT" altLang="pt-PT" dirty="0" smtClean="0"/>
              <a:t> </a:t>
            </a:r>
            <a:r>
              <a:rPr lang="pt-PT" altLang="pt-PT" dirty="0" err="1" smtClean="0"/>
              <a:t>notion</a:t>
            </a:r>
            <a:r>
              <a:rPr lang="pt-PT" altLang="pt-PT" dirty="0" smtClean="0"/>
              <a:t> </a:t>
            </a:r>
            <a:r>
              <a:rPr lang="pt-PT" altLang="pt-PT" dirty="0" err="1" smtClean="0"/>
              <a:t>we</a:t>
            </a:r>
            <a:r>
              <a:rPr lang="pt-PT" altLang="pt-PT" dirty="0" smtClean="0"/>
              <a:t> </a:t>
            </a:r>
            <a:r>
              <a:rPr lang="pt-PT" altLang="pt-PT" dirty="0" err="1" smtClean="0"/>
              <a:t>could</a:t>
            </a:r>
            <a:r>
              <a:rPr lang="pt-PT" altLang="pt-PT" dirty="0" smtClean="0"/>
              <a:t> </a:t>
            </a:r>
            <a:r>
              <a:rPr lang="pt-PT" altLang="pt-PT" dirty="0" err="1" smtClean="0"/>
              <a:t>find</a:t>
            </a:r>
            <a:r>
              <a:rPr lang="pt-PT" altLang="pt-PT" dirty="0" smtClean="0"/>
              <a:t> </a:t>
            </a:r>
            <a:r>
              <a:rPr lang="pt-PT" altLang="pt-PT" dirty="0" err="1" smtClean="0"/>
              <a:t>of</a:t>
            </a:r>
            <a:r>
              <a:rPr lang="pt-PT" altLang="pt-PT" dirty="0" smtClean="0"/>
              <a:t> </a:t>
            </a:r>
            <a:r>
              <a:rPr lang="pt-PT" altLang="pt-PT" dirty="0" err="1" smtClean="0"/>
              <a:t>the</a:t>
            </a:r>
            <a:r>
              <a:rPr lang="pt-PT" altLang="pt-PT" dirty="0" smtClean="0"/>
              <a:t> </a:t>
            </a:r>
            <a:r>
              <a:rPr lang="pt-PT" altLang="pt-PT" dirty="0" err="1" smtClean="0"/>
              <a:t>term</a:t>
            </a:r>
            <a:r>
              <a:rPr lang="pt-PT" altLang="pt-PT" dirty="0" smtClean="0"/>
              <a:t> "</a:t>
            </a:r>
            <a:r>
              <a:rPr lang="pt-PT" altLang="pt-PT" dirty="0" err="1" smtClean="0"/>
              <a:t>Strategic</a:t>
            </a:r>
            <a:r>
              <a:rPr lang="pt-PT" altLang="pt-PT" dirty="0" smtClean="0"/>
              <a:t> </a:t>
            </a:r>
            <a:r>
              <a:rPr lang="pt-PT" altLang="pt-PT" dirty="0" err="1" smtClean="0"/>
              <a:t>Risk</a:t>
            </a:r>
            <a:r>
              <a:rPr lang="pt-PT" altLang="pt-PT" dirty="0" smtClean="0"/>
              <a:t> Management" </a:t>
            </a:r>
            <a:r>
              <a:rPr lang="pt-PT" altLang="pt-PT" dirty="0" err="1" smtClean="0"/>
              <a:t>is</a:t>
            </a:r>
            <a:r>
              <a:rPr lang="pt-PT" altLang="pt-PT" dirty="0" smtClean="0"/>
              <a:t> in a </a:t>
            </a:r>
            <a:r>
              <a:rPr lang="pt-PT" altLang="pt-PT" dirty="0" err="1" smtClean="0"/>
              <a:t>paper</a:t>
            </a:r>
            <a:r>
              <a:rPr lang="pt-PT" altLang="pt-PT" dirty="0" smtClean="0"/>
              <a:t> </a:t>
            </a:r>
            <a:r>
              <a:rPr lang="pt-PT" altLang="pt-PT" dirty="0" err="1" smtClean="0"/>
              <a:t>called</a:t>
            </a:r>
            <a:r>
              <a:rPr lang="pt-PT" altLang="pt-PT" dirty="0" smtClean="0"/>
              <a:t> "A </a:t>
            </a:r>
            <a:r>
              <a:rPr lang="pt-PT" altLang="pt-PT" dirty="0" err="1" smtClean="0"/>
              <a:t>framework</a:t>
            </a:r>
            <a:r>
              <a:rPr lang="pt-PT" altLang="pt-PT" dirty="0" smtClean="0"/>
              <a:t> for </a:t>
            </a:r>
            <a:r>
              <a:rPr lang="pt-PT" altLang="pt-PT" dirty="0" err="1" smtClean="0"/>
              <a:t>integrated</a:t>
            </a:r>
            <a:r>
              <a:rPr lang="pt-PT" altLang="pt-PT" dirty="0" smtClean="0"/>
              <a:t> </a:t>
            </a:r>
            <a:r>
              <a:rPr lang="pt-PT" altLang="pt-PT" dirty="0" err="1" smtClean="0"/>
              <a:t>risk</a:t>
            </a:r>
            <a:r>
              <a:rPr lang="pt-PT" altLang="pt-PT" dirty="0" smtClean="0"/>
              <a:t> management in </a:t>
            </a:r>
            <a:r>
              <a:rPr lang="pt-PT" altLang="pt-PT" dirty="0" err="1" smtClean="0"/>
              <a:t>international</a:t>
            </a:r>
            <a:r>
              <a:rPr lang="pt-PT" altLang="pt-PT" dirty="0" smtClean="0"/>
              <a:t> business", </a:t>
            </a:r>
            <a:r>
              <a:rPr lang="pt-PT" altLang="pt-PT" dirty="0" err="1" smtClean="0"/>
              <a:t>By</a:t>
            </a:r>
            <a:r>
              <a:rPr lang="pt-PT" altLang="pt-PT" dirty="0" smtClean="0"/>
              <a:t>: Miller, </a:t>
            </a:r>
            <a:r>
              <a:rPr lang="pt-PT" altLang="pt-PT" dirty="0" err="1" smtClean="0"/>
              <a:t>Kent</a:t>
            </a:r>
            <a:r>
              <a:rPr lang="pt-PT" altLang="pt-PT" dirty="0" smtClean="0"/>
              <a:t> D., </a:t>
            </a:r>
            <a:r>
              <a:rPr lang="pt-PT" altLang="pt-PT" dirty="0" err="1" smtClean="0"/>
              <a:t>Journal</a:t>
            </a:r>
            <a:r>
              <a:rPr lang="pt-PT" altLang="pt-PT" dirty="0" smtClean="0"/>
              <a:t> </a:t>
            </a:r>
            <a:r>
              <a:rPr lang="pt-PT" altLang="pt-PT" dirty="0" err="1" smtClean="0"/>
              <a:t>of</a:t>
            </a:r>
            <a:r>
              <a:rPr lang="pt-PT" altLang="pt-PT" dirty="0" smtClean="0"/>
              <a:t> </a:t>
            </a:r>
            <a:r>
              <a:rPr lang="pt-PT" altLang="pt-PT" dirty="0" err="1" smtClean="0"/>
              <a:t>International</a:t>
            </a:r>
            <a:r>
              <a:rPr lang="pt-PT" altLang="pt-PT" dirty="0" smtClean="0"/>
              <a:t> Business </a:t>
            </a:r>
            <a:r>
              <a:rPr lang="pt-PT" altLang="pt-PT" dirty="0" err="1" smtClean="0"/>
              <a:t>Studies</a:t>
            </a:r>
            <a:r>
              <a:rPr lang="pt-PT" altLang="pt-PT" dirty="0" smtClean="0"/>
              <a:t>, 00472506, 1992, Vol. 23, </a:t>
            </a:r>
            <a:r>
              <a:rPr lang="pt-PT" altLang="pt-PT" dirty="0" err="1" smtClean="0"/>
              <a:t>Issue</a:t>
            </a:r>
            <a:r>
              <a:rPr lang="pt-PT" altLang="pt-PT" dirty="0" smtClean="0"/>
              <a:t> 2.</a:t>
            </a:r>
          </a:p>
          <a:p>
            <a:pPr algn="just" eaLnBrk="1" hangingPunct="1">
              <a:lnSpc>
                <a:spcPct val="80000"/>
              </a:lnSpc>
            </a:pPr>
            <a:r>
              <a:rPr lang="pt-PT" altLang="pt-PT" dirty="0" smtClean="0"/>
              <a:t>Miller </a:t>
            </a:r>
            <a:r>
              <a:rPr lang="pt-PT" altLang="pt-PT" dirty="0" err="1" smtClean="0"/>
              <a:t>describes</a:t>
            </a:r>
            <a:r>
              <a:rPr lang="pt-PT" altLang="pt-PT" dirty="0" smtClean="0"/>
              <a:t> </a:t>
            </a:r>
            <a:r>
              <a:rPr lang="pt-PT" altLang="pt-PT" b="1" dirty="0" err="1" smtClean="0"/>
              <a:t>five</a:t>
            </a:r>
            <a:r>
              <a:rPr lang="pt-PT" altLang="pt-PT" b="1" dirty="0" smtClean="0"/>
              <a:t> "</a:t>
            </a:r>
            <a:r>
              <a:rPr lang="pt-PT" altLang="pt-PT" b="1" dirty="0" err="1" smtClean="0"/>
              <a:t>generic</a:t>
            </a:r>
            <a:r>
              <a:rPr lang="pt-PT" altLang="pt-PT" b="1" dirty="0" smtClean="0"/>
              <a:t>" responses to </a:t>
            </a:r>
            <a:r>
              <a:rPr lang="pt-PT" altLang="pt-PT" b="1" dirty="0" err="1" smtClean="0"/>
              <a:t>strategic</a:t>
            </a:r>
            <a:r>
              <a:rPr lang="pt-PT" altLang="pt-PT" b="1" dirty="0" smtClean="0"/>
              <a:t> </a:t>
            </a:r>
            <a:r>
              <a:rPr lang="pt-PT" altLang="pt-PT" b="1" dirty="0" err="1" smtClean="0"/>
              <a:t>environmental</a:t>
            </a:r>
            <a:r>
              <a:rPr lang="pt-PT" altLang="pt-PT" b="1" dirty="0" smtClean="0"/>
              <a:t> </a:t>
            </a:r>
            <a:r>
              <a:rPr lang="pt-PT" altLang="pt-PT" b="1" dirty="0" err="1" smtClean="0"/>
              <a:t>uncertainties</a:t>
            </a:r>
            <a:r>
              <a:rPr lang="pt-PT" altLang="pt-PT" dirty="0" smtClean="0"/>
              <a:t>, </a:t>
            </a:r>
            <a:r>
              <a:rPr lang="pt-PT" altLang="pt-PT" dirty="0" err="1" smtClean="0"/>
              <a:t>being</a:t>
            </a:r>
            <a:r>
              <a:rPr lang="pt-PT" altLang="pt-PT" dirty="0" smtClean="0"/>
              <a:t> </a:t>
            </a:r>
            <a:r>
              <a:rPr lang="pt-PT" altLang="pt-PT" dirty="0" err="1" smtClean="0"/>
              <a:t>avoidance</a:t>
            </a:r>
            <a:r>
              <a:rPr lang="pt-PT" altLang="pt-PT" dirty="0" smtClean="0"/>
              <a:t>, </a:t>
            </a:r>
            <a:r>
              <a:rPr lang="pt-PT" altLang="pt-PT" dirty="0" err="1" smtClean="0"/>
              <a:t>control</a:t>
            </a:r>
            <a:r>
              <a:rPr lang="pt-PT" altLang="pt-PT" dirty="0" smtClean="0"/>
              <a:t>, </a:t>
            </a:r>
            <a:r>
              <a:rPr lang="pt-PT" altLang="pt-PT" dirty="0" err="1" smtClean="0"/>
              <a:t>cooperation</a:t>
            </a:r>
            <a:r>
              <a:rPr lang="pt-PT" altLang="pt-PT" dirty="0" smtClean="0"/>
              <a:t>, </a:t>
            </a:r>
            <a:r>
              <a:rPr lang="pt-PT" altLang="pt-PT" dirty="0" err="1" smtClean="0"/>
              <a:t>imitation</a:t>
            </a:r>
            <a:r>
              <a:rPr lang="pt-PT" altLang="pt-PT" dirty="0" smtClean="0"/>
              <a:t>, </a:t>
            </a:r>
            <a:r>
              <a:rPr lang="pt-PT" altLang="pt-PT" dirty="0" err="1" smtClean="0"/>
              <a:t>and</a:t>
            </a:r>
            <a:r>
              <a:rPr lang="pt-PT" altLang="pt-PT" dirty="0" smtClean="0"/>
              <a:t> </a:t>
            </a:r>
            <a:r>
              <a:rPr lang="pt-PT" altLang="pt-PT" dirty="0" err="1" smtClean="0"/>
              <a:t>flexibility</a:t>
            </a:r>
            <a:r>
              <a:rPr lang="pt-PT" altLang="pt-PT" dirty="0" smtClean="0"/>
              <a:t>:</a:t>
            </a:r>
            <a:endParaRPr lang="pt-PT" altLang="pt-PT" b="1" dirty="0" smtClean="0"/>
          </a:p>
          <a:p>
            <a:pPr algn="just" eaLnBrk="1" hangingPunct="1">
              <a:lnSpc>
                <a:spcPct val="80000"/>
              </a:lnSpc>
            </a:pPr>
            <a:r>
              <a:rPr lang="pt-PT" altLang="pt-PT" b="1" dirty="0" err="1" smtClean="0"/>
              <a:t>Uncertainty</a:t>
            </a:r>
            <a:r>
              <a:rPr lang="pt-PT" altLang="pt-PT" b="1" dirty="0" smtClean="0"/>
              <a:t> </a:t>
            </a:r>
            <a:r>
              <a:rPr lang="pt-PT" altLang="pt-PT" b="1" dirty="0" err="1" smtClean="0"/>
              <a:t>avoidance</a:t>
            </a:r>
            <a:r>
              <a:rPr lang="pt-PT" altLang="pt-PT" dirty="0" smtClean="0"/>
              <a:t> </a:t>
            </a:r>
            <a:r>
              <a:rPr lang="pt-PT" altLang="pt-PT" dirty="0" err="1" smtClean="0"/>
              <a:t>occurs</a:t>
            </a:r>
            <a:r>
              <a:rPr lang="pt-PT" altLang="pt-PT" dirty="0" smtClean="0"/>
              <a:t> </a:t>
            </a:r>
            <a:r>
              <a:rPr lang="pt-PT" altLang="pt-PT" dirty="0" err="1" smtClean="0"/>
              <a:t>when</a:t>
            </a:r>
            <a:r>
              <a:rPr lang="pt-PT" altLang="pt-PT" dirty="0" smtClean="0"/>
              <a:t> management </a:t>
            </a:r>
            <a:r>
              <a:rPr lang="pt-PT" altLang="pt-PT" dirty="0" err="1" smtClean="0"/>
              <a:t>considers</a:t>
            </a:r>
            <a:r>
              <a:rPr lang="pt-PT" altLang="pt-PT" dirty="0" smtClean="0"/>
              <a:t> </a:t>
            </a:r>
            <a:r>
              <a:rPr lang="pt-PT" altLang="pt-PT" dirty="0" err="1" smtClean="0"/>
              <a:t>the</a:t>
            </a:r>
            <a:r>
              <a:rPr lang="pt-PT" altLang="pt-PT" dirty="0" smtClean="0"/>
              <a:t> </a:t>
            </a:r>
            <a:r>
              <a:rPr lang="pt-PT" altLang="pt-PT" dirty="0" err="1" smtClean="0"/>
              <a:t>risk</a:t>
            </a:r>
            <a:r>
              <a:rPr lang="pt-PT" altLang="pt-PT" dirty="0" smtClean="0"/>
              <a:t> </a:t>
            </a:r>
            <a:r>
              <a:rPr lang="pt-PT" altLang="pt-PT" dirty="0" err="1" smtClean="0"/>
              <a:t>associated</a:t>
            </a:r>
            <a:r>
              <a:rPr lang="pt-PT" altLang="pt-PT" dirty="0" smtClean="0"/>
              <a:t> </a:t>
            </a:r>
            <a:r>
              <a:rPr lang="pt-PT" altLang="pt-PT" dirty="0" err="1" smtClean="0"/>
              <a:t>with</a:t>
            </a:r>
            <a:r>
              <a:rPr lang="pt-PT" altLang="pt-PT" dirty="0" smtClean="0"/>
              <a:t> </a:t>
            </a:r>
            <a:r>
              <a:rPr lang="pt-PT" altLang="pt-PT" dirty="0" err="1" smtClean="0"/>
              <a:t>operating</a:t>
            </a:r>
            <a:r>
              <a:rPr lang="pt-PT" altLang="pt-PT" dirty="0" smtClean="0"/>
              <a:t> in a </a:t>
            </a:r>
            <a:r>
              <a:rPr lang="pt-PT" altLang="pt-PT" dirty="0" err="1" smtClean="0"/>
              <a:t>given</a:t>
            </a:r>
            <a:r>
              <a:rPr lang="pt-PT" altLang="pt-PT" dirty="0" smtClean="0"/>
              <a:t> </a:t>
            </a:r>
            <a:r>
              <a:rPr lang="pt-PT" altLang="pt-PT" dirty="0" err="1" smtClean="0"/>
              <a:t>product</a:t>
            </a:r>
            <a:r>
              <a:rPr lang="pt-PT" altLang="pt-PT" dirty="0" smtClean="0"/>
              <a:t> </a:t>
            </a:r>
            <a:r>
              <a:rPr lang="pt-PT" altLang="pt-PT" dirty="0" err="1" smtClean="0"/>
              <a:t>or</a:t>
            </a:r>
            <a:r>
              <a:rPr lang="pt-PT" altLang="pt-PT" dirty="0" smtClean="0"/>
              <a:t> </a:t>
            </a:r>
            <a:r>
              <a:rPr lang="pt-PT" altLang="pt-PT" dirty="0" err="1" smtClean="0"/>
              <a:t>geographic</a:t>
            </a:r>
            <a:r>
              <a:rPr lang="pt-PT" altLang="pt-PT" dirty="0" smtClean="0"/>
              <a:t> </a:t>
            </a:r>
            <a:r>
              <a:rPr lang="pt-PT" altLang="pt-PT" dirty="0" err="1" smtClean="0"/>
              <a:t>market</a:t>
            </a:r>
            <a:r>
              <a:rPr lang="pt-PT" altLang="pt-PT" dirty="0" smtClean="0"/>
              <a:t> to </a:t>
            </a:r>
            <a:r>
              <a:rPr lang="pt-PT" altLang="pt-PT" dirty="0" err="1" smtClean="0"/>
              <a:t>be</a:t>
            </a:r>
            <a:r>
              <a:rPr lang="pt-PT" altLang="pt-PT" dirty="0" smtClean="0"/>
              <a:t> </a:t>
            </a:r>
            <a:r>
              <a:rPr lang="pt-PT" altLang="pt-PT" dirty="0" err="1" smtClean="0"/>
              <a:t>unacceptable</a:t>
            </a:r>
            <a:r>
              <a:rPr lang="pt-PT" altLang="pt-PT" dirty="0" smtClean="0"/>
              <a:t>. For a </a:t>
            </a:r>
            <a:r>
              <a:rPr lang="pt-PT" altLang="pt-PT" dirty="0" err="1" smtClean="0"/>
              <a:t>firm</a:t>
            </a:r>
            <a:r>
              <a:rPr lang="pt-PT" altLang="pt-PT" dirty="0" smtClean="0"/>
              <a:t> </a:t>
            </a:r>
            <a:r>
              <a:rPr lang="pt-PT" altLang="pt-PT" dirty="0" err="1" smtClean="0"/>
              <a:t>already</a:t>
            </a:r>
            <a:r>
              <a:rPr lang="pt-PT" altLang="pt-PT" dirty="0" smtClean="0"/>
              <a:t> </a:t>
            </a:r>
            <a:r>
              <a:rPr lang="pt-PT" altLang="pt-PT" dirty="0" err="1" smtClean="0"/>
              <a:t>active</a:t>
            </a:r>
            <a:r>
              <a:rPr lang="pt-PT" altLang="pt-PT" dirty="0" smtClean="0"/>
              <a:t> in a </a:t>
            </a:r>
            <a:r>
              <a:rPr lang="pt-PT" altLang="pt-PT" dirty="0" err="1" smtClean="0"/>
              <a:t>highly</a:t>
            </a:r>
            <a:r>
              <a:rPr lang="pt-PT" altLang="pt-PT" dirty="0" smtClean="0"/>
              <a:t> </a:t>
            </a:r>
            <a:r>
              <a:rPr lang="pt-PT" altLang="pt-PT" dirty="0" err="1" smtClean="0"/>
              <a:t>uncertain</a:t>
            </a:r>
            <a:r>
              <a:rPr lang="pt-PT" altLang="pt-PT" dirty="0" smtClean="0"/>
              <a:t> </a:t>
            </a:r>
            <a:r>
              <a:rPr lang="pt-PT" altLang="pt-PT" dirty="0" err="1" smtClean="0"/>
              <a:t>market</a:t>
            </a:r>
            <a:r>
              <a:rPr lang="pt-PT" altLang="pt-PT" dirty="0" smtClean="0"/>
              <a:t>, </a:t>
            </a:r>
            <a:r>
              <a:rPr lang="pt-PT" altLang="pt-PT" dirty="0" err="1" smtClean="0"/>
              <a:t>uncertainty</a:t>
            </a:r>
            <a:r>
              <a:rPr lang="pt-PT" altLang="pt-PT" dirty="0" smtClean="0"/>
              <a:t> </a:t>
            </a:r>
            <a:r>
              <a:rPr lang="pt-PT" altLang="pt-PT" dirty="0" err="1" smtClean="0"/>
              <a:t>avoidance</a:t>
            </a:r>
            <a:r>
              <a:rPr lang="pt-PT" altLang="pt-PT" dirty="0" smtClean="0"/>
              <a:t> </a:t>
            </a:r>
            <a:r>
              <a:rPr lang="pt-PT" altLang="pt-PT" dirty="0" err="1" smtClean="0"/>
              <a:t>involves</a:t>
            </a:r>
            <a:r>
              <a:rPr lang="pt-PT" altLang="pt-PT" dirty="0" smtClean="0"/>
              <a:t> </a:t>
            </a:r>
            <a:r>
              <a:rPr lang="pt-PT" altLang="pt-PT" dirty="0" err="1" smtClean="0"/>
              <a:t>exiting</a:t>
            </a:r>
            <a:r>
              <a:rPr lang="pt-PT" altLang="pt-PT" dirty="0" smtClean="0"/>
              <a:t>, </a:t>
            </a:r>
            <a:r>
              <a:rPr lang="pt-PT" altLang="pt-PT" dirty="0" err="1" smtClean="0"/>
              <a:t>through</a:t>
            </a:r>
            <a:r>
              <a:rPr lang="pt-PT" altLang="pt-PT" dirty="0" smtClean="0"/>
              <a:t> </a:t>
            </a:r>
            <a:r>
              <a:rPr lang="pt-PT" altLang="pt-PT" dirty="0" err="1" smtClean="0"/>
              <a:t>divesting</a:t>
            </a:r>
            <a:r>
              <a:rPr lang="pt-PT" altLang="pt-PT" dirty="0" smtClean="0"/>
              <a:t> </a:t>
            </a:r>
            <a:r>
              <a:rPr lang="pt-PT" altLang="pt-PT" dirty="0" err="1" smtClean="0"/>
              <a:t>the</a:t>
            </a:r>
            <a:r>
              <a:rPr lang="pt-PT" altLang="pt-PT" dirty="0" smtClean="0"/>
              <a:t> </a:t>
            </a:r>
            <a:r>
              <a:rPr lang="pt-PT" altLang="pt-PT" dirty="0" err="1" smtClean="0"/>
              <a:t>specialized</a:t>
            </a:r>
            <a:r>
              <a:rPr lang="pt-PT" altLang="pt-PT" dirty="0" smtClean="0"/>
              <a:t> </a:t>
            </a:r>
            <a:r>
              <a:rPr lang="pt-PT" altLang="pt-PT" dirty="0" err="1" smtClean="0"/>
              <a:t>assets</a:t>
            </a:r>
            <a:r>
              <a:rPr lang="pt-PT" altLang="pt-PT" dirty="0" smtClean="0"/>
              <a:t> </a:t>
            </a:r>
            <a:r>
              <a:rPr lang="pt-PT" altLang="pt-PT" dirty="0" err="1" smtClean="0"/>
              <a:t>committed</a:t>
            </a:r>
            <a:r>
              <a:rPr lang="pt-PT" altLang="pt-PT" dirty="0" smtClean="0"/>
              <a:t> to </a:t>
            </a:r>
            <a:r>
              <a:rPr lang="pt-PT" altLang="pt-PT" dirty="0" err="1" smtClean="0"/>
              <a:t>serving</a:t>
            </a:r>
            <a:r>
              <a:rPr lang="pt-PT" altLang="pt-PT" dirty="0" smtClean="0"/>
              <a:t> </a:t>
            </a:r>
            <a:r>
              <a:rPr lang="pt-PT" altLang="pt-PT" dirty="0" err="1" smtClean="0"/>
              <a:t>the</a:t>
            </a:r>
            <a:r>
              <a:rPr lang="pt-PT" altLang="pt-PT" dirty="0" smtClean="0"/>
              <a:t> </a:t>
            </a:r>
            <a:r>
              <a:rPr lang="pt-PT" altLang="pt-PT" dirty="0" err="1" smtClean="0"/>
              <a:t>market</a:t>
            </a:r>
            <a:r>
              <a:rPr lang="pt-PT" altLang="pt-PT" dirty="0" smtClean="0"/>
              <a:t>. For </a:t>
            </a:r>
            <a:r>
              <a:rPr lang="pt-PT" altLang="pt-PT" dirty="0" err="1" smtClean="0"/>
              <a:t>firms</a:t>
            </a:r>
            <a:r>
              <a:rPr lang="pt-PT" altLang="pt-PT" dirty="0" smtClean="0"/>
              <a:t> </a:t>
            </a:r>
            <a:r>
              <a:rPr lang="pt-PT" altLang="pt-PT" dirty="0" err="1" smtClean="0"/>
              <a:t>not</a:t>
            </a:r>
            <a:r>
              <a:rPr lang="pt-PT" altLang="pt-PT" dirty="0" smtClean="0"/>
              <a:t> </a:t>
            </a:r>
            <a:r>
              <a:rPr lang="pt-PT" altLang="pt-PT" dirty="0" err="1" smtClean="0"/>
              <a:t>yet</a:t>
            </a:r>
            <a:r>
              <a:rPr lang="pt-PT" altLang="pt-PT" dirty="0" smtClean="0"/>
              <a:t> </a:t>
            </a:r>
            <a:r>
              <a:rPr lang="pt-PT" altLang="pt-PT" dirty="0" err="1" smtClean="0"/>
              <a:t>participating</a:t>
            </a:r>
            <a:r>
              <a:rPr lang="pt-PT" altLang="pt-PT" dirty="0" smtClean="0"/>
              <a:t> in a </a:t>
            </a:r>
            <a:r>
              <a:rPr lang="pt-PT" altLang="pt-PT" dirty="0" err="1" smtClean="0"/>
              <a:t>market</a:t>
            </a:r>
            <a:r>
              <a:rPr lang="pt-PT" altLang="pt-PT" dirty="0" smtClean="0"/>
              <a:t>, </a:t>
            </a:r>
            <a:r>
              <a:rPr lang="pt-PT" altLang="pt-PT" dirty="0" err="1" smtClean="0"/>
              <a:t>uncertainty</a:t>
            </a:r>
            <a:r>
              <a:rPr lang="pt-PT" altLang="pt-PT" dirty="0" smtClean="0"/>
              <a:t> </a:t>
            </a:r>
            <a:r>
              <a:rPr lang="pt-PT" altLang="pt-PT" dirty="0" err="1" smtClean="0"/>
              <a:t>avoidance</a:t>
            </a:r>
            <a:r>
              <a:rPr lang="pt-PT" altLang="pt-PT" dirty="0" smtClean="0"/>
              <a:t> </a:t>
            </a:r>
            <a:r>
              <a:rPr lang="pt-PT" altLang="pt-PT" dirty="0" err="1" smtClean="0"/>
              <a:t>implies</a:t>
            </a:r>
            <a:r>
              <a:rPr lang="pt-PT" altLang="pt-PT" dirty="0" smtClean="0"/>
              <a:t> </a:t>
            </a:r>
            <a:r>
              <a:rPr lang="pt-PT" altLang="pt-PT" dirty="0" err="1" smtClean="0"/>
              <a:t>postponement</a:t>
            </a:r>
            <a:r>
              <a:rPr lang="pt-PT" altLang="pt-PT" dirty="0" smtClean="0"/>
              <a:t> </a:t>
            </a:r>
            <a:r>
              <a:rPr lang="pt-PT" altLang="pt-PT" dirty="0" err="1" smtClean="0"/>
              <a:t>of</a:t>
            </a:r>
            <a:r>
              <a:rPr lang="pt-PT" altLang="pt-PT" dirty="0" smtClean="0"/>
              <a:t> </a:t>
            </a:r>
            <a:r>
              <a:rPr lang="pt-PT" altLang="pt-PT" dirty="0" err="1" smtClean="0"/>
              <a:t>market</a:t>
            </a:r>
            <a:r>
              <a:rPr lang="pt-PT" altLang="pt-PT" dirty="0" smtClean="0"/>
              <a:t> </a:t>
            </a:r>
            <a:r>
              <a:rPr lang="pt-PT" altLang="pt-PT" dirty="0" err="1" smtClean="0"/>
              <a:t>entry</a:t>
            </a:r>
            <a:r>
              <a:rPr lang="pt-PT" altLang="pt-PT" dirty="0" smtClean="0"/>
              <a:t> </a:t>
            </a:r>
            <a:r>
              <a:rPr lang="pt-PT" altLang="pt-PT" dirty="0" err="1" smtClean="0"/>
              <a:t>until</a:t>
            </a:r>
            <a:r>
              <a:rPr lang="pt-PT" altLang="pt-PT" dirty="0" smtClean="0"/>
              <a:t> </a:t>
            </a:r>
            <a:r>
              <a:rPr lang="pt-PT" altLang="pt-PT" dirty="0" err="1" smtClean="0"/>
              <a:t>the</a:t>
            </a:r>
            <a:r>
              <a:rPr lang="pt-PT" altLang="pt-PT" dirty="0" smtClean="0"/>
              <a:t> </a:t>
            </a:r>
            <a:r>
              <a:rPr lang="pt-PT" altLang="pt-PT" dirty="0" err="1" smtClean="0"/>
              <a:t>industry</a:t>
            </a:r>
            <a:r>
              <a:rPr lang="pt-PT" altLang="pt-PT" dirty="0" smtClean="0"/>
              <a:t> </a:t>
            </a:r>
            <a:r>
              <a:rPr lang="pt-PT" altLang="pt-PT" dirty="0" err="1" smtClean="0"/>
              <a:t>uncertainties</a:t>
            </a:r>
            <a:r>
              <a:rPr lang="pt-PT" altLang="pt-PT" dirty="0" smtClean="0"/>
              <a:t> </a:t>
            </a:r>
            <a:r>
              <a:rPr lang="pt-PT" altLang="pt-PT" dirty="0" err="1" smtClean="0"/>
              <a:t>decrease</a:t>
            </a:r>
            <a:r>
              <a:rPr lang="pt-PT" altLang="pt-PT" dirty="0" smtClean="0"/>
              <a:t> to </a:t>
            </a:r>
            <a:r>
              <a:rPr lang="pt-PT" altLang="pt-PT" dirty="0" err="1" smtClean="0"/>
              <a:t>acceptable</a:t>
            </a:r>
            <a:r>
              <a:rPr lang="pt-PT" altLang="pt-PT" dirty="0" smtClean="0"/>
              <a:t> </a:t>
            </a:r>
            <a:r>
              <a:rPr lang="pt-PT" altLang="pt-PT" dirty="0" err="1" smtClean="0"/>
              <a:t>levels</a:t>
            </a:r>
            <a:r>
              <a:rPr lang="pt-PT" altLang="pt-PT" dirty="0" smtClean="0"/>
              <a:t>.</a:t>
            </a:r>
          </a:p>
        </p:txBody>
      </p:sp>
    </p:spTree>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pt-PT" altLang="ja-JP" sz="5400" b="1" dirty="0" err="1">
                <a:ea typeface="ＭＳ Ｐゴシック" charset="-128"/>
              </a:rPr>
              <a:t>Slywotzky</a:t>
            </a:r>
            <a:r>
              <a:rPr lang="pt-PT" altLang="ja-JP" sz="5400" b="1" dirty="0">
                <a:ea typeface="ＭＳ Ｐゴシック" charset="-128"/>
              </a:rPr>
              <a:t> </a:t>
            </a:r>
            <a:r>
              <a:rPr lang="pt-PT" altLang="ja-JP" sz="5400" b="1" dirty="0" err="1">
                <a:ea typeface="ＭＳ Ｐゴシック" charset="-128"/>
              </a:rPr>
              <a:t>and</a:t>
            </a:r>
            <a:r>
              <a:rPr lang="pt-PT" altLang="ja-JP" sz="5400" b="1" dirty="0">
                <a:ea typeface="ＭＳ Ｐゴシック" charset="-128"/>
              </a:rPr>
              <a:t> </a:t>
            </a:r>
            <a:r>
              <a:rPr lang="pt-PT" altLang="ja-JP" sz="5400" b="1" dirty="0" err="1">
                <a:ea typeface="ＭＳ Ｐゴシック" charset="-128"/>
              </a:rPr>
              <a:t>Drzik’s</a:t>
            </a:r>
            <a:r>
              <a:rPr lang="pt-PT" altLang="ja-JP" sz="5400" b="1" dirty="0">
                <a:ea typeface="ＭＳ Ｐゴシック" charset="-128"/>
              </a:rPr>
              <a:t> </a:t>
            </a:r>
            <a:r>
              <a:rPr lang="pt-PT" altLang="ja-JP" sz="5400" b="1" dirty="0" err="1">
                <a:ea typeface="ＭＳ Ｐゴシック" charset="-128"/>
              </a:rPr>
              <a:t>Strategic</a:t>
            </a:r>
            <a:r>
              <a:rPr lang="pt-PT" altLang="ja-JP" sz="5400" b="1" dirty="0">
                <a:ea typeface="ＭＳ Ｐゴシック" charset="-128"/>
              </a:rPr>
              <a:t> </a:t>
            </a:r>
            <a:r>
              <a:rPr lang="pt-PT" altLang="ja-JP" sz="5400" b="1" dirty="0" err="1">
                <a:ea typeface="ＭＳ Ｐゴシック" charset="-128"/>
              </a:rPr>
              <a:t>Risk</a:t>
            </a:r>
            <a:r>
              <a:rPr lang="pt-PT" altLang="ja-JP" sz="5400" b="1" dirty="0">
                <a:ea typeface="ＭＳ Ｐゴシック" charset="-128"/>
              </a:rPr>
              <a:t> Management</a:t>
            </a:r>
            <a:endParaRPr lang="pt-PT" sz="5400" dirty="0"/>
          </a:p>
        </p:txBody>
      </p:sp>
      <p:sp>
        <p:nvSpPr>
          <p:cNvPr id="3" name="Content Placeholder 2"/>
          <p:cNvSpPr>
            <a:spLocks noGrp="1"/>
          </p:cNvSpPr>
          <p:nvPr>
            <p:ph idx="1"/>
          </p:nvPr>
        </p:nvSpPr>
        <p:spPr/>
        <p:txBody>
          <a:bodyPr/>
          <a:lstStyle/>
          <a:p>
            <a:pPr algn="just">
              <a:lnSpc>
                <a:spcPct val="80000"/>
              </a:lnSpc>
            </a:pPr>
            <a:r>
              <a:rPr lang="pt-PT" altLang="pt-PT" sz="2400" dirty="0" err="1"/>
              <a:t>Firms</a:t>
            </a:r>
            <a:r>
              <a:rPr lang="pt-PT" altLang="pt-PT" sz="2400" dirty="0"/>
              <a:t> </a:t>
            </a:r>
            <a:r>
              <a:rPr lang="pt-PT" altLang="pt-PT" sz="2400" dirty="0" err="1"/>
              <a:t>may</a:t>
            </a:r>
            <a:r>
              <a:rPr lang="pt-PT" altLang="pt-PT" sz="2400" dirty="0"/>
              <a:t> </a:t>
            </a:r>
            <a:r>
              <a:rPr lang="pt-PT" altLang="pt-PT" sz="2400" dirty="0" err="1"/>
              <a:t>seek</a:t>
            </a:r>
            <a:r>
              <a:rPr lang="pt-PT" altLang="pt-PT" sz="2400" dirty="0"/>
              <a:t> to </a:t>
            </a:r>
            <a:r>
              <a:rPr lang="pt-PT" altLang="pt-PT" sz="2400" b="1" dirty="0" err="1"/>
              <a:t>control</a:t>
            </a:r>
            <a:r>
              <a:rPr lang="pt-PT" altLang="pt-PT" sz="2400" dirty="0"/>
              <a:t> </a:t>
            </a:r>
            <a:r>
              <a:rPr lang="pt-PT" altLang="pt-PT" sz="2400" dirty="0" err="1"/>
              <a:t>important</a:t>
            </a:r>
            <a:r>
              <a:rPr lang="pt-PT" altLang="pt-PT" sz="2400" dirty="0"/>
              <a:t> </a:t>
            </a:r>
            <a:r>
              <a:rPr lang="pt-PT" altLang="pt-PT" sz="2400" dirty="0" err="1"/>
              <a:t>environmental</a:t>
            </a:r>
            <a:r>
              <a:rPr lang="pt-PT" altLang="pt-PT" sz="2400" dirty="0"/>
              <a:t> </a:t>
            </a:r>
            <a:r>
              <a:rPr lang="pt-PT" altLang="pt-PT" sz="2400" dirty="0" err="1"/>
              <a:t>contingencies</a:t>
            </a:r>
            <a:r>
              <a:rPr lang="pt-PT" altLang="pt-PT" sz="2400" dirty="0"/>
              <a:t> to </a:t>
            </a:r>
            <a:r>
              <a:rPr lang="pt-PT" altLang="pt-PT" sz="2400" dirty="0" err="1"/>
              <a:t>reduce</a:t>
            </a:r>
            <a:r>
              <a:rPr lang="pt-PT" altLang="pt-PT" sz="2400" dirty="0"/>
              <a:t> </a:t>
            </a:r>
            <a:r>
              <a:rPr lang="pt-PT" altLang="pt-PT" sz="2400" dirty="0" err="1"/>
              <a:t>uncertainties</a:t>
            </a:r>
            <a:r>
              <a:rPr lang="pt-PT" altLang="pt-PT" sz="2400" dirty="0"/>
              <a:t>. Managers are </a:t>
            </a:r>
            <a:r>
              <a:rPr lang="pt-PT" altLang="pt-PT" sz="2400" dirty="0" err="1"/>
              <a:t>here</a:t>
            </a:r>
            <a:r>
              <a:rPr lang="pt-PT" altLang="pt-PT" sz="2400" dirty="0"/>
              <a:t> </a:t>
            </a:r>
            <a:r>
              <a:rPr lang="pt-PT" altLang="pt-PT" sz="2400" dirty="0" err="1"/>
              <a:t>predisposed</a:t>
            </a:r>
            <a:r>
              <a:rPr lang="pt-PT" altLang="pt-PT" sz="2400" dirty="0"/>
              <a:t> to </a:t>
            </a:r>
            <a:r>
              <a:rPr lang="pt-PT" altLang="pt-PT" sz="2400" dirty="0" err="1"/>
              <a:t>trying</a:t>
            </a:r>
            <a:r>
              <a:rPr lang="pt-PT" altLang="pt-PT" sz="2400" dirty="0"/>
              <a:t> to </a:t>
            </a:r>
            <a:r>
              <a:rPr lang="pt-PT" altLang="pt-PT" sz="2400" dirty="0" err="1"/>
              <a:t>control</a:t>
            </a:r>
            <a:r>
              <a:rPr lang="pt-PT" altLang="pt-PT" sz="2400" dirty="0"/>
              <a:t> </a:t>
            </a:r>
            <a:r>
              <a:rPr lang="pt-PT" altLang="pt-PT" sz="2400" dirty="0" err="1"/>
              <a:t>uncertain</a:t>
            </a:r>
            <a:r>
              <a:rPr lang="pt-PT" altLang="pt-PT" sz="2400" dirty="0"/>
              <a:t> </a:t>
            </a:r>
            <a:r>
              <a:rPr lang="pt-PT" altLang="pt-PT" sz="2400" dirty="0" err="1"/>
              <a:t>variables</a:t>
            </a:r>
            <a:r>
              <a:rPr lang="pt-PT" altLang="pt-PT" sz="2400" dirty="0"/>
              <a:t> </a:t>
            </a:r>
            <a:r>
              <a:rPr lang="pt-PT" altLang="pt-PT" sz="2400" dirty="0" err="1"/>
              <a:t>rather</a:t>
            </a:r>
            <a:r>
              <a:rPr lang="pt-PT" altLang="pt-PT" sz="2400" dirty="0"/>
              <a:t> </a:t>
            </a:r>
            <a:r>
              <a:rPr lang="pt-PT" altLang="pt-PT" sz="2400" dirty="0" err="1"/>
              <a:t>than</a:t>
            </a:r>
            <a:r>
              <a:rPr lang="pt-PT" altLang="pt-PT" sz="2400" dirty="0"/>
              <a:t> </a:t>
            </a:r>
            <a:r>
              <a:rPr lang="pt-PT" altLang="pt-PT" sz="2400" dirty="0" err="1"/>
              <a:t>passively</a:t>
            </a:r>
            <a:r>
              <a:rPr lang="pt-PT" altLang="pt-PT" sz="2400" dirty="0"/>
              <a:t> </a:t>
            </a:r>
            <a:r>
              <a:rPr lang="pt-PT" altLang="pt-PT" sz="2400" dirty="0" err="1"/>
              <a:t>treat</a:t>
            </a:r>
            <a:r>
              <a:rPr lang="pt-PT" altLang="pt-PT" sz="2400" dirty="0"/>
              <a:t> </a:t>
            </a:r>
            <a:r>
              <a:rPr lang="pt-PT" altLang="pt-PT" sz="2400" dirty="0" err="1"/>
              <a:t>the</a:t>
            </a:r>
            <a:r>
              <a:rPr lang="pt-PT" altLang="pt-PT" sz="2400" dirty="0"/>
              <a:t> </a:t>
            </a:r>
            <a:r>
              <a:rPr lang="pt-PT" altLang="pt-PT" sz="2400" dirty="0" err="1"/>
              <a:t>uncertainties</a:t>
            </a:r>
            <a:r>
              <a:rPr lang="pt-PT" altLang="pt-PT" sz="2400" dirty="0"/>
              <a:t> as </a:t>
            </a:r>
            <a:r>
              <a:rPr lang="pt-PT" altLang="pt-PT" sz="2400" dirty="0" err="1"/>
              <a:t>constraints</a:t>
            </a:r>
            <a:r>
              <a:rPr lang="pt-PT" altLang="pt-PT" sz="2400" dirty="0"/>
              <a:t> </a:t>
            </a:r>
            <a:r>
              <a:rPr lang="pt-PT" altLang="pt-PT" sz="2400" dirty="0" err="1"/>
              <a:t>within</a:t>
            </a:r>
            <a:r>
              <a:rPr lang="pt-PT" altLang="pt-PT" sz="2400" dirty="0"/>
              <a:t> </a:t>
            </a:r>
            <a:r>
              <a:rPr lang="pt-PT" altLang="pt-PT" sz="2400" dirty="0" err="1"/>
              <a:t>which</a:t>
            </a:r>
            <a:r>
              <a:rPr lang="pt-PT" altLang="pt-PT" sz="2400" dirty="0"/>
              <a:t> </a:t>
            </a:r>
            <a:r>
              <a:rPr lang="pt-PT" altLang="pt-PT" sz="2400" dirty="0" err="1"/>
              <a:t>they</a:t>
            </a:r>
            <a:r>
              <a:rPr lang="pt-PT" altLang="pt-PT" sz="2400" dirty="0"/>
              <a:t> must </a:t>
            </a:r>
            <a:r>
              <a:rPr lang="pt-PT" altLang="pt-PT" sz="2400" dirty="0" err="1"/>
              <a:t>operate</a:t>
            </a:r>
            <a:r>
              <a:rPr lang="pt-PT" altLang="pt-PT" sz="2400" dirty="0"/>
              <a:t>. </a:t>
            </a:r>
            <a:r>
              <a:rPr lang="pt-PT" altLang="pt-PT" sz="2400" dirty="0" err="1"/>
              <a:t>Examples</a:t>
            </a:r>
            <a:r>
              <a:rPr lang="pt-PT" altLang="pt-PT" sz="2400" dirty="0"/>
              <a:t> </a:t>
            </a:r>
            <a:r>
              <a:rPr lang="pt-PT" altLang="pt-PT" sz="2400" dirty="0" err="1"/>
              <a:t>of</a:t>
            </a:r>
            <a:r>
              <a:rPr lang="pt-PT" altLang="pt-PT" sz="2400" dirty="0"/>
              <a:t> </a:t>
            </a:r>
            <a:r>
              <a:rPr lang="pt-PT" altLang="pt-PT" sz="2400" dirty="0" err="1"/>
              <a:t>control</a:t>
            </a:r>
            <a:r>
              <a:rPr lang="pt-PT" altLang="pt-PT" sz="2400" dirty="0"/>
              <a:t> </a:t>
            </a:r>
            <a:r>
              <a:rPr lang="pt-PT" altLang="pt-PT" sz="2400" dirty="0" err="1"/>
              <a:t>strategies</a:t>
            </a:r>
            <a:r>
              <a:rPr lang="pt-PT" altLang="pt-PT" sz="2400" dirty="0"/>
              <a:t> </a:t>
            </a:r>
            <a:r>
              <a:rPr lang="pt-PT" altLang="pt-PT" sz="2400" dirty="0" err="1"/>
              <a:t>include</a:t>
            </a:r>
            <a:r>
              <a:rPr lang="pt-PT" altLang="pt-PT" sz="2400" dirty="0"/>
              <a:t>:</a:t>
            </a:r>
          </a:p>
          <a:p>
            <a:pPr lvl="1" algn="just">
              <a:lnSpc>
                <a:spcPct val="80000"/>
              </a:lnSpc>
            </a:pPr>
            <a:r>
              <a:rPr lang="pt-PT" altLang="pt-PT" sz="2400" dirty="0" err="1"/>
              <a:t>political</a:t>
            </a:r>
            <a:r>
              <a:rPr lang="pt-PT" altLang="pt-PT" sz="2400" dirty="0"/>
              <a:t> </a:t>
            </a:r>
            <a:r>
              <a:rPr lang="pt-PT" altLang="pt-PT" sz="2400" dirty="0" err="1"/>
              <a:t>activities</a:t>
            </a:r>
            <a:r>
              <a:rPr lang="pt-PT" altLang="pt-PT" sz="2400" dirty="0"/>
              <a:t> (e.g., </a:t>
            </a:r>
            <a:r>
              <a:rPr lang="pt-PT" altLang="pt-PT" sz="2400" dirty="0" err="1"/>
              <a:t>lobbying</a:t>
            </a:r>
            <a:r>
              <a:rPr lang="pt-PT" altLang="pt-PT" sz="2400" dirty="0"/>
              <a:t> for </a:t>
            </a:r>
            <a:r>
              <a:rPr lang="pt-PT" altLang="pt-PT" sz="2400" dirty="0" err="1"/>
              <a:t>or</a:t>
            </a:r>
            <a:r>
              <a:rPr lang="pt-PT" altLang="pt-PT" sz="2400" dirty="0"/>
              <a:t> </a:t>
            </a:r>
            <a:r>
              <a:rPr lang="pt-PT" altLang="pt-PT" sz="2400" dirty="0" err="1"/>
              <a:t>against</a:t>
            </a:r>
            <a:r>
              <a:rPr lang="pt-PT" altLang="pt-PT" sz="2400" dirty="0"/>
              <a:t> </a:t>
            </a:r>
            <a:r>
              <a:rPr lang="pt-PT" altLang="pt-PT" sz="2400" dirty="0" err="1"/>
              <a:t>laws</a:t>
            </a:r>
            <a:r>
              <a:rPr lang="pt-PT" altLang="pt-PT" sz="2400" dirty="0"/>
              <a:t>, </a:t>
            </a:r>
            <a:r>
              <a:rPr lang="pt-PT" altLang="pt-PT" sz="2400" dirty="0" err="1"/>
              <a:t>regulations</a:t>
            </a:r>
            <a:r>
              <a:rPr lang="pt-PT" altLang="pt-PT" sz="2400" dirty="0"/>
              <a:t>, </a:t>
            </a:r>
            <a:r>
              <a:rPr lang="pt-PT" altLang="pt-PT" sz="2400" dirty="0" err="1"/>
              <a:t>or</a:t>
            </a:r>
            <a:r>
              <a:rPr lang="pt-PT" altLang="pt-PT" sz="2400" dirty="0"/>
              <a:t> </a:t>
            </a:r>
            <a:r>
              <a:rPr lang="pt-PT" altLang="pt-PT" sz="2400" dirty="0" err="1"/>
              <a:t>trade</a:t>
            </a:r>
            <a:r>
              <a:rPr lang="pt-PT" altLang="pt-PT" sz="2400" dirty="0"/>
              <a:t> </a:t>
            </a:r>
            <a:r>
              <a:rPr lang="pt-PT" altLang="pt-PT" sz="2400" dirty="0" err="1"/>
              <a:t>restraints</a:t>
            </a:r>
            <a:r>
              <a:rPr lang="pt-PT" altLang="pt-PT" sz="2400" dirty="0"/>
              <a:t>), </a:t>
            </a:r>
          </a:p>
          <a:p>
            <a:pPr lvl="1" algn="just">
              <a:lnSpc>
                <a:spcPct val="80000"/>
              </a:lnSpc>
            </a:pPr>
            <a:r>
              <a:rPr lang="pt-PT" altLang="pt-PT" sz="2400" dirty="0" err="1"/>
              <a:t>gaining</a:t>
            </a:r>
            <a:r>
              <a:rPr lang="pt-PT" altLang="pt-PT" sz="2400" dirty="0"/>
              <a:t> </a:t>
            </a:r>
            <a:r>
              <a:rPr lang="pt-PT" altLang="pt-PT" sz="2400" dirty="0" err="1"/>
              <a:t>market</a:t>
            </a:r>
            <a:r>
              <a:rPr lang="pt-PT" altLang="pt-PT" sz="2400" dirty="0"/>
              <a:t> </a:t>
            </a:r>
            <a:r>
              <a:rPr lang="pt-PT" altLang="pt-PT" sz="2400" dirty="0" err="1"/>
              <a:t>power</a:t>
            </a:r>
            <a:r>
              <a:rPr lang="pt-PT" altLang="pt-PT" sz="2400" dirty="0"/>
              <a:t>, </a:t>
            </a:r>
            <a:r>
              <a:rPr lang="pt-PT" altLang="pt-PT" sz="2400" dirty="0" err="1"/>
              <a:t>and</a:t>
            </a:r>
            <a:r>
              <a:rPr lang="pt-PT" altLang="pt-PT" sz="2400" dirty="0"/>
              <a:t> </a:t>
            </a:r>
          </a:p>
          <a:p>
            <a:pPr lvl="1" algn="just">
              <a:lnSpc>
                <a:spcPct val="80000"/>
              </a:lnSpc>
            </a:pPr>
            <a:r>
              <a:rPr lang="pt-PT" altLang="pt-PT" sz="2400" dirty="0" err="1"/>
              <a:t>undertaking</a:t>
            </a:r>
            <a:r>
              <a:rPr lang="pt-PT" altLang="pt-PT" sz="2400" dirty="0"/>
              <a:t> </a:t>
            </a:r>
            <a:r>
              <a:rPr lang="pt-PT" altLang="pt-PT" sz="2400" dirty="0" err="1"/>
              <a:t>strategic</a:t>
            </a:r>
            <a:r>
              <a:rPr lang="pt-PT" altLang="pt-PT" sz="2400" dirty="0"/>
              <a:t> moves </a:t>
            </a:r>
            <a:r>
              <a:rPr lang="pt-PT" altLang="pt-PT" sz="2400" dirty="0" err="1"/>
              <a:t>that</a:t>
            </a:r>
            <a:r>
              <a:rPr lang="pt-PT" altLang="pt-PT" sz="2400" dirty="0"/>
              <a:t> </a:t>
            </a:r>
            <a:r>
              <a:rPr lang="pt-PT" altLang="pt-PT" sz="2400" dirty="0" err="1"/>
              <a:t>threaten</a:t>
            </a:r>
            <a:r>
              <a:rPr lang="pt-PT" altLang="pt-PT" sz="2400" dirty="0"/>
              <a:t> </a:t>
            </a:r>
            <a:r>
              <a:rPr lang="pt-PT" altLang="pt-PT" sz="2400" dirty="0" err="1"/>
              <a:t>competitors</a:t>
            </a:r>
            <a:r>
              <a:rPr lang="pt-PT" altLang="pt-PT" sz="2400" dirty="0"/>
              <a:t> </a:t>
            </a:r>
            <a:r>
              <a:rPr lang="pt-PT" altLang="pt-PT" sz="2400" dirty="0" err="1"/>
              <a:t>into</a:t>
            </a:r>
            <a:r>
              <a:rPr lang="pt-PT" altLang="pt-PT" sz="2400" dirty="0"/>
              <a:t> more </a:t>
            </a:r>
            <a:r>
              <a:rPr lang="pt-PT" altLang="pt-PT" sz="2400" dirty="0" err="1"/>
              <a:t>predictable</a:t>
            </a:r>
            <a:r>
              <a:rPr lang="pt-PT" altLang="pt-PT" sz="2400" dirty="0"/>
              <a:t> (</a:t>
            </a:r>
            <a:r>
              <a:rPr lang="pt-PT" altLang="pt-PT" sz="2400" dirty="0" err="1"/>
              <a:t>and</a:t>
            </a:r>
            <a:r>
              <a:rPr lang="pt-PT" altLang="pt-PT" sz="2400" dirty="0"/>
              <a:t> </a:t>
            </a:r>
            <a:r>
              <a:rPr lang="pt-PT" altLang="pt-PT" sz="2400" dirty="0" err="1"/>
              <a:t>advantageous</a:t>
            </a:r>
            <a:r>
              <a:rPr lang="pt-PT" altLang="pt-PT" sz="2400" dirty="0"/>
              <a:t>) </a:t>
            </a:r>
            <a:r>
              <a:rPr lang="pt-PT" altLang="pt-PT" sz="2400" dirty="0" err="1"/>
              <a:t>behavior</a:t>
            </a:r>
            <a:r>
              <a:rPr lang="pt-PT" altLang="pt-PT" sz="2400" dirty="0"/>
              <a:t> </a:t>
            </a:r>
            <a:r>
              <a:rPr lang="pt-PT" altLang="pt-PT" sz="2400" dirty="0" err="1"/>
              <a:t>patterns</a:t>
            </a:r>
            <a:r>
              <a:rPr lang="pt-PT" altLang="pt-PT" sz="2400" dirty="0"/>
              <a:t>.</a:t>
            </a:r>
            <a:endParaRPr lang="pt-PT" altLang="pt-PT" sz="2400" b="1" dirty="0"/>
          </a:p>
          <a:p>
            <a:endParaRPr lang="pt-PT" dirty="0"/>
          </a:p>
        </p:txBody>
      </p:sp>
    </p:spTree>
    <p:extLst>
      <p:ext uri="{BB962C8B-B14F-4D97-AF65-F5344CB8AC3E}">
        <p14:creationId xmlns:p14="http://schemas.microsoft.com/office/powerpoint/2010/main" val="3183744698"/>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2"/>
          <p:cNvSpPr>
            <a:spLocks noGrp="1" noChangeArrowheads="1"/>
          </p:cNvSpPr>
          <p:nvPr>
            <p:ph type="title"/>
          </p:nvPr>
        </p:nvSpPr>
        <p:spPr/>
        <p:txBody>
          <a:bodyPr>
            <a:noAutofit/>
          </a:bodyPr>
          <a:lstStyle/>
          <a:p>
            <a:pPr algn="ctr" eaLnBrk="1" hangingPunct="1">
              <a:defRPr/>
            </a:pPr>
            <a:r>
              <a:rPr lang="pt-PT" altLang="ja-JP" sz="5400" b="1" dirty="0" err="1" smtClean="0">
                <a:ea typeface="ＭＳ Ｐゴシック" charset="-128"/>
              </a:rPr>
              <a:t>Slywotzky</a:t>
            </a:r>
            <a:r>
              <a:rPr lang="pt-PT" altLang="ja-JP" sz="5400" b="1" dirty="0" smtClean="0">
                <a:ea typeface="ＭＳ Ｐゴシック" charset="-128"/>
              </a:rPr>
              <a:t> </a:t>
            </a:r>
            <a:r>
              <a:rPr lang="pt-PT" altLang="ja-JP" sz="5400" b="1" dirty="0" err="1" smtClean="0">
                <a:ea typeface="ＭＳ Ｐゴシック" charset="-128"/>
              </a:rPr>
              <a:t>and</a:t>
            </a:r>
            <a:r>
              <a:rPr lang="pt-PT" altLang="ja-JP" sz="5400" b="1" dirty="0" smtClean="0">
                <a:ea typeface="ＭＳ Ｐゴシック" charset="-128"/>
              </a:rPr>
              <a:t> </a:t>
            </a:r>
            <a:r>
              <a:rPr lang="pt-PT" altLang="ja-JP" sz="5400" b="1" dirty="0" err="1" smtClean="0">
                <a:ea typeface="ＭＳ Ｐゴシック" charset="-128"/>
              </a:rPr>
              <a:t>Drzik’s</a:t>
            </a:r>
            <a:r>
              <a:rPr lang="pt-PT" altLang="ja-JP" sz="5400" b="1" dirty="0" smtClean="0">
                <a:ea typeface="ＭＳ Ｐゴシック" charset="-128"/>
              </a:rPr>
              <a:t> </a:t>
            </a:r>
            <a:r>
              <a:rPr lang="pt-PT" altLang="ja-JP" sz="5400" b="1" dirty="0" err="1" smtClean="0">
                <a:ea typeface="ＭＳ Ｐゴシック" charset="-128"/>
              </a:rPr>
              <a:t>Strategic</a:t>
            </a:r>
            <a:r>
              <a:rPr lang="pt-PT" altLang="ja-JP" sz="5400" b="1" dirty="0" smtClean="0">
                <a:ea typeface="ＭＳ Ｐゴシック" charset="-128"/>
              </a:rPr>
              <a:t> </a:t>
            </a:r>
            <a:r>
              <a:rPr lang="pt-PT" altLang="ja-JP" sz="5400" b="1" dirty="0" err="1" smtClean="0">
                <a:ea typeface="ＭＳ Ｐゴシック" charset="-128"/>
              </a:rPr>
              <a:t>Risk</a:t>
            </a:r>
            <a:r>
              <a:rPr lang="pt-PT" altLang="ja-JP" sz="5400" b="1" dirty="0" smtClean="0">
                <a:ea typeface="ＭＳ Ｐゴシック" charset="-128"/>
              </a:rPr>
              <a:t> Management</a:t>
            </a:r>
            <a:endParaRPr lang="pt-PT" sz="5400" b="1" dirty="0" smtClean="0">
              <a:ea typeface="ＭＳ Ｐゴシック" charset="-128"/>
            </a:endParaRPr>
          </a:p>
        </p:txBody>
      </p:sp>
      <p:sp>
        <p:nvSpPr>
          <p:cNvPr id="114691" name="Rectangle 3"/>
          <p:cNvSpPr>
            <a:spLocks noGrp="1" noChangeArrowheads="1"/>
          </p:cNvSpPr>
          <p:nvPr>
            <p:ph idx="1"/>
          </p:nvPr>
        </p:nvSpPr>
        <p:spPr>
          <a:xfrm>
            <a:off x="539553" y="1845734"/>
            <a:ext cx="8208912" cy="4247562"/>
          </a:xfrm>
        </p:spPr>
        <p:txBody>
          <a:bodyPr>
            <a:normAutofit/>
          </a:bodyPr>
          <a:lstStyle/>
          <a:p>
            <a:pPr algn="just" eaLnBrk="1" hangingPunct="1">
              <a:lnSpc>
                <a:spcPct val="80000"/>
              </a:lnSpc>
            </a:pPr>
            <a:r>
              <a:rPr lang="pt-PT" altLang="pt-PT" sz="2200" b="1" dirty="0" err="1" smtClean="0"/>
              <a:t>Cooperative</a:t>
            </a:r>
            <a:r>
              <a:rPr lang="pt-PT" altLang="pt-PT" sz="2200" b="1" dirty="0" smtClean="0"/>
              <a:t> responses</a:t>
            </a:r>
            <a:r>
              <a:rPr lang="pt-PT" altLang="pt-PT" sz="2200" dirty="0" smtClean="0"/>
              <a:t> are </a:t>
            </a:r>
            <a:r>
              <a:rPr lang="pt-PT" altLang="pt-PT" sz="2200" dirty="0" err="1" smtClean="0"/>
              <a:t>different</a:t>
            </a:r>
            <a:r>
              <a:rPr lang="pt-PT" altLang="pt-PT" sz="2200" dirty="0" smtClean="0"/>
              <a:t> </a:t>
            </a:r>
            <a:r>
              <a:rPr lang="pt-PT" altLang="pt-PT" sz="2200" dirty="0" err="1" smtClean="0"/>
              <a:t>from</a:t>
            </a:r>
            <a:r>
              <a:rPr lang="pt-PT" altLang="pt-PT" sz="2200" dirty="0" smtClean="0"/>
              <a:t> </a:t>
            </a:r>
            <a:r>
              <a:rPr lang="pt-PT" altLang="pt-PT" sz="2200" dirty="0" err="1" smtClean="0"/>
              <a:t>control</a:t>
            </a:r>
            <a:r>
              <a:rPr lang="pt-PT" altLang="pt-PT" sz="2200" dirty="0" smtClean="0"/>
              <a:t> responses, </a:t>
            </a:r>
            <a:r>
              <a:rPr lang="pt-PT" altLang="pt-PT" sz="2200" dirty="0" err="1" smtClean="0"/>
              <a:t>because</a:t>
            </a:r>
            <a:r>
              <a:rPr lang="pt-PT" altLang="pt-PT" sz="2200" dirty="0" smtClean="0"/>
              <a:t> </a:t>
            </a:r>
            <a:r>
              <a:rPr lang="pt-PT" altLang="pt-PT" sz="2200" dirty="0" err="1" smtClean="0"/>
              <a:t>they</a:t>
            </a:r>
            <a:r>
              <a:rPr lang="pt-PT" altLang="pt-PT" sz="2200" dirty="0" smtClean="0"/>
              <a:t> </a:t>
            </a:r>
            <a:r>
              <a:rPr lang="pt-PT" altLang="pt-PT" sz="2200" dirty="0" err="1" smtClean="0"/>
              <a:t>involve</a:t>
            </a:r>
            <a:r>
              <a:rPr lang="pt-PT" altLang="pt-PT" sz="2200" dirty="0" smtClean="0"/>
              <a:t> multilateral </a:t>
            </a:r>
            <a:r>
              <a:rPr lang="pt-PT" altLang="pt-PT" sz="2200" dirty="0" err="1" smtClean="0"/>
              <a:t>agreements</a:t>
            </a:r>
            <a:r>
              <a:rPr lang="pt-PT" altLang="pt-PT" sz="2200" dirty="0" smtClean="0"/>
              <a:t>, </a:t>
            </a:r>
            <a:r>
              <a:rPr lang="pt-PT" altLang="pt-PT" sz="2200" dirty="0" err="1" smtClean="0"/>
              <a:t>rather</a:t>
            </a:r>
            <a:r>
              <a:rPr lang="pt-PT" altLang="pt-PT" sz="2200" dirty="0" smtClean="0"/>
              <a:t> </a:t>
            </a:r>
            <a:r>
              <a:rPr lang="pt-PT" altLang="pt-PT" sz="2200" dirty="0" err="1" smtClean="0"/>
              <a:t>than</a:t>
            </a:r>
            <a:r>
              <a:rPr lang="pt-PT" altLang="pt-PT" sz="2200" dirty="0" smtClean="0"/>
              <a:t> unilateral </a:t>
            </a:r>
            <a:r>
              <a:rPr lang="pt-PT" altLang="pt-PT" sz="2200" dirty="0" err="1" smtClean="0"/>
              <a:t>control</a:t>
            </a:r>
            <a:r>
              <a:rPr lang="pt-PT" altLang="pt-PT" sz="2200" dirty="0" smtClean="0"/>
              <a:t>, as </a:t>
            </a:r>
            <a:r>
              <a:rPr lang="pt-PT" altLang="pt-PT" sz="2200" dirty="0" err="1" smtClean="0"/>
              <a:t>the</a:t>
            </a:r>
            <a:r>
              <a:rPr lang="pt-PT" altLang="pt-PT" sz="2200" dirty="0" smtClean="0"/>
              <a:t> </a:t>
            </a:r>
            <a:r>
              <a:rPr lang="pt-PT" altLang="pt-PT" sz="2200" dirty="0" err="1" smtClean="0"/>
              <a:t>means</a:t>
            </a:r>
            <a:r>
              <a:rPr lang="pt-PT" altLang="pt-PT" sz="2200" dirty="0" smtClean="0"/>
              <a:t> for </a:t>
            </a:r>
            <a:r>
              <a:rPr lang="pt-PT" altLang="pt-PT" sz="2200" dirty="0" err="1" smtClean="0"/>
              <a:t>achieving</a:t>
            </a:r>
            <a:r>
              <a:rPr lang="pt-PT" altLang="pt-PT" sz="2200" dirty="0" smtClean="0"/>
              <a:t> </a:t>
            </a:r>
            <a:r>
              <a:rPr lang="pt-PT" altLang="pt-PT" sz="2200" dirty="0" err="1" smtClean="0"/>
              <a:t>uncertainty</a:t>
            </a:r>
            <a:r>
              <a:rPr lang="pt-PT" altLang="pt-PT" sz="2200" dirty="0" smtClean="0"/>
              <a:t> </a:t>
            </a:r>
            <a:r>
              <a:rPr lang="pt-PT" altLang="pt-PT" sz="2200" dirty="0" err="1" smtClean="0"/>
              <a:t>reduction</a:t>
            </a:r>
            <a:r>
              <a:rPr lang="pt-PT" altLang="pt-PT" sz="2200" dirty="0" smtClean="0"/>
              <a:t>. </a:t>
            </a:r>
            <a:r>
              <a:rPr lang="pt-PT" altLang="pt-PT" sz="2200" dirty="0" err="1" smtClean="0"/>
              <a:t>Uncertainty</a:t>
            </a:r>
            <a:r>
              <a:rPr lang="pt-PT" altLang="pt-PT" sz="2200" dirty="0" smtClean="0"/>
              <a:t> management </a:t>
            </a:r>
            <a:r>
              <a:rPr lang="pt-PT" altLang="pt-PT" sz="2200" dirty="0" err="1" smtClean="0"/>
              <a:t>through</a:t>
            </a:r>
            <a:r>
              <a:rPr lang="pt-PT" altLang="pt-PT" sz="2200" dirty="0" smtClean="0"/>
              <a:t> </a:t>
            </a:r>
            <a:r>
              <a:rPr lang="pt-PT" altLang="pt-PT" sz="2200" dirty="0" err="1" smtClean="0"/>
              <a:t>coordination</a:t>
            </a:r>
            <a:r>
              <a:rPr lang="pt-PT" altLang="pt-PT" sz="2200" dirty="0" smtClean="0"/>
              <a:t> </a:t>
            </a:r>
            <a:r>
              <a:rPr lang="pt-PT" altLang="pt-PT" sz="2200" dirty="0" err="1" smtClean="0"/>
              <a:t>is</a:t>
            </a:r>
            <a:r>
              <a:rPr lang="pt-PT" altLang="pt-PT" sz="2200" dirty="0" smtClean="0"/>
              <a:t> </a:t>
            </a:r>
            <a:r>
              <a:rPr lang="pt-PT" altLang="pt-PT" sz="2200" dirty="0" err="1" smtClean="0"/>
              <a:t>resulting</a:t>
            </a:r>
            <a:r>
              <a:rPr lang="pt-PT" altLang="pt-PT" sz="2200" dirty="0" smtClean="0"/>
              <a:t> in </a:t>
            </a:r>
            <a:r>
              <a:rPr lang="pt-PT" altLang="pt-PT" sz="2200" dirty="0" err="1" smtClean="0"/>
              <a:t>increased</a:t>
            </a:r>
            <a:r>
              <a:rPr lang="pt-PT" altLang="pt-PT" sz="2200" dirty="0" smtClean="0"/>
              <a:t> </a:t>
            </a:r>
            <a:r>
              <a:rPr lang="pt-PT" altLang="pt-PT" sz="2200" dirty="0" err="1" smtClean="0"/>
              <a:t>behavioral</a:t>
            </a:r>
            <a:r>
              <a:rPr lang="pt-PT" altLang="pt-PT" sz="2200" dirty="0" smtClean="0"/>
              <a:t> </a:t>
            </a:r>
            <a:r>
              <a:rPr lang="pt-PT" altLang="pt-PT" sz="2200" dirty="0" err="1" smtClean="0"/>
              <a:t>interdependence</a:t>
            </a:r>
            <a:r>
              <a:rPr lang="pt-PT" altLang="pt-PT" sz="2200" dirty="0" smtClean="0"/>
              <a:t> </a:t>
            </a:r>
            <a:r>
              <a:rPr lang="pt-PT" altLang="pt-PT" sz="2200" dirty="0" err="1" smtClean="0"/>
              <a:t>and</a:t>
            </a:r>
            <a:r>
              <a:rPr lang="pt-PT" altLang="pt-PT" sz="2200" dirty="0" smtClean="0"/>
              <a:t> in a </a:t>
            </a:r>
            <a:r>
              <a:rPr lang="pt-PT" altLang="pt-PT" sz="2200" dirty="0" err="1" smtClean="0"/>
              <a:t>reduction</a:t>
            </a:r>
            <a:r>
              <a:rPr lang="pt-PT" altLang="pt-PT" sz="2200" dirty="0" smtClean="0"/>
              <a:t> in </a:t>
            </a:r>
            <a:r>
              <a:rPr lang="pt-PT" altLang="pt-PT" sz="2200" dirty="0" err="1" smtClean="0"/>
              <a:t>the</a:t>
            </a:r>
            <a:r>
              <a:rPr lang="pt-PT" altLang="pt-PT" sz="2200" dirty="0" smtClean="0"/>
              <a:t> </a:t>
            </a:r>
            <a:r>
              <a:rPr lang="pt-PT" altLang="pt-PT" sz="2200" dirty="0" err="1" smtClean="0"/>
              <a:t>autonomy</a:t>
            </a:r>
            <a:r>
              <a:rPr lang="pt-PT" altLang="pt-PT" sz="2200" dirty="0" smtClean="0"/>
              <a:t> </a:t>
            </a:r>
            <a:r>
              <a:rPr lang="pt-PT" altLang="pt-PT" sz="2200" dirty="0" err="1" smtClean="0"/>
              <a:t>of</a:t>
            </a:r>
            <a:r>
              <a:rPr lang="pt-PT" altLang="pt-PT" sz="2200" dirty="0" smtClean="0"/>
              <a:t> </a:t>
            </a:r>
            <a:r>
              <a:rPr lang="pt-PT" altLang="pt-PT" sz="2200" dirty="0" err="1" smtClean="0"/>
              <a:t>the</a:t>
            </a:r>
            <a:r>
              <a:rPr lang="pt-PT" altLang="pt-PT" sz="2200" dirty="0" smtClean="0"/>
              <a:t> </a:t>
            </a:r>
            <a:r>
              <a:rPr lang="pt-PT" altLang="pt-PT" sz="2200" dirty="0" err="1" smtClean="0"/>
              <a:t>coordinating</a:t>
            </a:r>
            <a:r>
              <a:rPr lang="pt-PT" altLang="pt-PT" sz="2200" dirty="0" smtClean="0"/>
              <a:t> </a:t>
            </a:r>
            <a:r>
              <a:rPr lang="pt-PT" altLang="pt-PT" sz="2200" dirty="0" err="1" smtClean="0"/>
              <a:t>organizations</a:t>
            </a:r>
            <a:r>
              <a:rPr lang="pt-PT" altLang="pt-PT" sz="2200" dirty="0" smtClean="0"/>
              <a:t>. </a:t>
            </a:r>
            <a:r>
              <a:rPr lang="pt-PT" altLang="pt-PT" sz="2200" dirty="0" err="1" smtClean="0"/>
              <a:t>Cooperative</a:t>
            </a:r>
            <a:r>
              <a:rPr lang="pt-PT" altLang="pt-PT" sz="2200" dirty="0" smtClean="0"/>
              <a:t> </a:t>
            </a:r>
            <a:r>
              <a:rPr lang="pt-PT" altLang="pt-PT" sz="2200" dirty="0" err="1" smtClean="0"/>
              <a:t>strategies</a:t>
            </a:r>
            <a:r>
              <a:rPr lang="pt-PT" altLang="pt-PT" sz="2200" dirty="0" smtClean="0"/>
              <a:t> for </a:t>
            </a:r>
            <a:r>
              <a:rPr lang="pt-PT" altLang="pt-PT" sz="2200" dirty="0" err="1" smtClean="0"/>
              <a:t>reducing</a:t>
            </a:r>
            <a:r>
              <a:rPr lang="pt-PT" altLang="pt-PT" sz="2200" dirty="0" smtClean="0"/>
              <a:t> </a:t>
            </a:r>
            <a:r>
              <a:rPr lang="pt-PT" altLang="pt-PT" sz="2200" dirty="0" err="1" smtClean="0"/>
              <a:t>uncertainty</a:t>
            </a:r>
            <a:r>
              <a:rPr lang="pt-PT" altLang="pt-PT" sz="2200" dirty="0" smtClean="0"/>
              <a:t> </a:t>
            </a:r>
            <a:r>
              <a:rPr lang="pt-PT" altLang="pt-PT" sz="2200" dirty="0" err="1" smtClean="0"/>
              <a:t>include</a:t>
            </a:r>
            <a:r>
              <a:rPr lang="pt-PT" altLang="pt-PT" sz="2200" dirty="0" smtClean="0"/>
              <a:t>:</a:t>
            </a:r>
          </a:p>
          <a:p>
            <a:pPr lvl="1" algn="just" eaLnBrk="1" hangingPunct="1">
              <a:lnSpc>
                <a:spcPct val="80000"/>
              </a:lnSpc>
            </a:pPr>
            <a:r>
              <a:rPr lang="pt-PT" altLang="pt-PT" sz="2200" dirty="0" err="1" smtClean="0"/>
              <a:t>long-term</a:t>
            </a:r>
            <a:r>
              <a:rPr lang="pt-PT" altLang="pt-PT" sz="2200" dirty="0" smtClean="0"/>
              <a:t> contractual </a:t>
            </a:r>
            <a:r>
              <a:rPr lang="pt-PT" altLang="pt-PT" sz="2200" dirty="0" err="1" smtClean="0"/>
              <a:t>agreements</a:t>
            </a:r>
            <a:r>
              <a:rPr lang="pt-PT" altLang="pt-PT" sz="2200" dirty="0" smtClean="0"/>
              <a:t> </a:t>
            </a:r>
            <a:r>
              <a:rPr lang="pt-PT" altLang="pt-PT" sz="2200" dirty="0" err="1" smtClean="0"/>
              <a:t>with</a:t>
            </a:r>
            <a:r>
              <a:rPr lang="pt-PT" altLang="pt-PT" sz="2200" dirty="0" smtClean="0"/>
              <a:t> </a:t>
            </a:r>
            <a:r>
              <a:rPr lang="pt-PT" altLang="pt-PT" sz="2200" dirty="0" err="1" smtClean="0"/>
              <a:t>suppliers</a:t>
            </a:r>
            <a:r>
              <a:rPr lang="pt-PT" altLang="pt-PT" sz="2200" dirty="0" smtClean="0"/>
              <a:t> </a:t>
            </a:r>
            <a:r>
              <a:rPr lang="pt-PT" altLang="pt-PT" sz="2200" dirty="0" err="1" smtClean="0"/>
              <a:t>or</a:t>
            </a:r>
            <a:r>
              <a:rPr lang="pt-PT" altLang="pt-PT" sz="2200" dirty="0" smtClean="0"/>
              <a:t> </a:t>
            </a:r>
            <a:r>
              <a:rPr lang="pt-PT" altLang="pt-PT" sz="2200" dirty="0" err="1" smtClean="0"/>
              <a:t>buyers</a:t>
            </a:r>
            <a:r>
              <a:rPr lang="pt-PT" altLang="pt-PT" sz="2200" dirty="0" smtClean="0"/>
              <a:t>, </a:t>
            </a:r>
          </a:p>
          <a:p>
            <a:pPr lvl="1" algn="just" eaLnBrk="1" hangingPunct="1">
              <a:lnSpc>
                <a:spcPct val="80000"/>
              </a:lnSpc>
            </a:pPr>
            <a:r>
              <a:rPr lang="pt-PT" altLang="pt-PT" sz="2200" dirty="0" err="1" smtClean="0"/>
              <a:t>voluntary</a:t>
            </a:r>
            <a:r>
              <a:rPr lang="pt-PT" altLang="pt-PT" sz="2200" dirty="0" smtClean="0"/>
              <a:t> </a:t>
            </a:r>
            <a:r>
              <a:rPr lang="pt-PT" altLang="pt-PT" sz="2200" dirty="0" err="1" smtClean="0"/>
              <a:t>restraint</a:t>
            </a:r>
            <a:r>
              <a:rPr lang="pt-PT" altLang="pt-PT" sz="2200" dirty="0" smtClean="0"/>
              <a:t> </a:t>
            </a:r>
            <a:r>
              <a:rPr lang="pt-PT" altLang="pt-PT" sz="2200" dirty="0" err="1" smtClean="0"/>
              <a:t>of</a:t>
            </a:r>
            <a:r>
              <a:rPr lang="pt-PT" altLang="pt-PT" sz="2200" dirty="0" smtClean="0"/>
              <a:t> </a:t>
            </a:r>
            <a:r>
              <a:rPr lang="pt-PT" altLang="pt-PT" sz="2200" dirty="0" err="1" smtClean="0"/>
              <a:t>competition</a:t>
            </a:r>
            <a:r>
              <a:rPr lang="pt-PT" altLang="pt-PT" sz="2200" dirty="0" smtClean="0"/>
              <a:t>, </a:t>
            </a:r>
          </a:p>
          <a:p>
            <a:pPr lvl="1" algn="just" eaLnBrk="1" hangingPunct="1">
              <a:lnSpc>
                <a:spcPct val="80000"/>
              </a:lnSpc>
            </a:pPr>
            <a:r>
              <a:rPr lang="pt-PT" altLang="pt-PT" sz="2200" dirty="0" err="1" smtClean="0"/>
              <a:t>alliances</a:t>
            </a:r>
            <a:r>
              <a:rPr lang="pt-PT" altLang="pt-PT" sz="2200" dirty="0" smtClean="0"/>
              <a:t> </a:t>
            </a:r>
            <a:r>
              <a:rPr lang="pt-PT" altLang="pt-PT" sz="2200" dirty="0" err="1" smtClean="0"/>
              <a:t>or</a:t>
            </a:r>
            <a:r>
              <a:rPr lang="pt-PT" altLang="pt-PT" sz="2200" dirty="0" smtClean="0"/>
              <a:t> </a:t>
            </a:r>
            <a:r>
              <a:rPr lang="pt-PT" altLang="pt-PT" sz="2200" dirty="0" err="1" smtClean="0"/>
              <a:t>joint</a:t>
            </a:r>
            <a:r>
              <a:rPr lang="pt-PT" altLang="pt-PT" sz="2200" dirty="0" smtClean="0"/>
              <a:t> ventures, </a:t>
            </a:r>
          </a:p>
          <a:p>
            <a:pPr lvl="1" algn="just" eaLnBrk="1" hangingPunct="1">
              <a:lnSpc>
                <a:spcPct val="80000"/>
              </a:lnSpc>
            </a:pPr>
            <a:r>
              <a:rPr lang="pt-PT" altLang="pt-PT" sz="2200" dirty="0" smtClean="0"/>
              <a:t>franchising </a:t>
            </a:r>
            <a:r>
              <a:rPr lang="pt-PT" altLang="pt-PT" sz="2200" dirty="0" err="1" smtClean="0"/>
              <a:t>agreements</a:t>
            </a:r>
            <a:r>
              <a:rPr lang="pt-PT" altLang="pt-PT" sz="2200" dirty="0" smtClean="0"/>
              <a:t>, </a:t>
            </a:r>
          </a:p>
          <a:p>
            <a:pPr lvl="1" algn="just" eaLnBrk="1" hangingPunct="1">
              <a:lnSpc>
                <a:spcPct val="80000"/>
              </a:lnSpc>
            </a:pPr>
            <a:r>
              <a:rPr lang="pt-PT" altLang="pt-PT" sz="2200" dirty="0" err="1" smtClean="0"/>
              <a:t>technology</a:t>
            </a:r>
            <a:r>
              <a:rPr lang="pt-PT" altLang="pt-PT" sz="2200" dirty="0" smtClean="0"/>
              <a:t> </a:t>
            </a:r>
            <a:r>
              <a:rPr lang="pt-PT" altLang="pt-PT" sz="2200" dirty="0" err="1" smtClean="0"/>
              <a:t>licensing</a:t>
            </a:r>
            <a:r>
              <a:rPr lang="pt-PT" altLang="pt-PT" sz="2200" dirty="0" smtClean="0"/>
              <a:t> </a:t>
            </a:r>
            <a:r>
              <a:rPr lang="pt-PT" altLang="pt-PT" sz="2200" dirty="0" err="1" smtClean="0"/>
              <a:t>agreements</a:t>
            </a:r>
            <a:r>
              <a:rPr lang="pt-PT" altLang="pt-PT" sz="2200" dirty="0" smtClean="0"/>
              <a:t>, </a:t>
            </a:r>
            <a:r>
              <a:rPr lang="pt-PT" altLang="pt-PT" sz="2200" dirty="0" err="1" smtClean="0"/>
              <a:t>and</a:t>
            </a:r>
            <a:r>
              <a:rPr lang="pt-PT" altLang="pt-PT" sz="2200" dirty="0" smtClean="0"/>
              <a:t> </a:t>
            </a:r>
          </a:p>
          <a:p>
            <a:pPr lvl="1" algn="just" eaLnBrk="1" hangingPunct="1">
              <a:lnSpc>
                <a:spcPct val="80000"/>
              </a:lnSpc>
            </a:pPr>
            <a:r>
              <a:rPr lang="pt-PT" altLang="pt-PT" sz="2200" dirty="0" err="1" smtClean="0"/>
              <a:t>participation</a:t>
            </a:r>
            <a:r>
              <a:rPr lang="pt-PT" altLang="pt-PT" sz="2200" dirty="0" smtClean="0"/>
              <a:t> in </a:t>
            </a:r>
            <a:r>
              <a:rPr lang="pt-PT" altLang="pt-PT" sz="2200" dirty="0" err="1" smtClean="0"/>
              <a:t>consortia</a:t>
            </a:r>
            <a:r>
              <a:rPr lang="pt-PT" altLang="pt-PT" sz="2200" dirty="0" smtClean="0"/>
              <a:t>.</a:t>
            </a:r>
          </a:p>
          <a:p>
            <a:pPr eaLnBrk="1" hangingPunct="1">
              <a:lnSpc>
                <a:spcPct val="80000"/>
              </a:lnSpc>
            </a:pPr>
            <a:endParaRPr lang="pt-PT" altLang="pt-PT" sz="2400" dirty="0" smtClean="0"/>
          </a:p>
        </p:txBody>
      </p:sp>
    </p:spTree>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Rectangle 2"/>
          <p:cNvSpPr>
            <a:spLocks noGrp="1" noChangeArrowheads="1"/>
          </p:cNvSpPr>
          <p:nvPr>
            <p:ph type="title"/>
          </p:nvPr>
        </p:nvSpPr>
        <p:spPr/>
        <p:txBody>
          <a:bodyPr>
            <a:noAutofit/>
          </a:bodyPr>
          <a:lstStyle/>
          <a:p>
            <a:pPr algn="ctr" eaLnBrk="1" hangingPunct="1">
              <a:defRPr/>
            </a:pPr>
            <a:r>
              <a:rPr lang="pt-PT" altLang="ja-JP" sz="5400" b="1" dirty="0" err="1" smtClean="0">
                <a:ea typeface="ＭＳ Ｐゴシック" charset="-128"/>
              </a:rPr>
              <a:t>Slywotzky</a:t>
            </a:r>
            <a:r>
              <a:rPr lang="pt-PT" altLang="ja-JP" sz="5400" b="1" dirty="0" smtClean="0">
                <a:ea typeface="ＭＳ Ｐゴシック" charset="-128"/>
              </a:rPr>
              <a:t> </a:t>
            </a:r>
            <a:r>
              <a:rPr lang="pt-PT" altLang="ja-JP" sz="5400" b="1" dirty="0" err="1" smtClean="0">
                <a:ea typeface="ＭＳ Ｐゴシック" charset="-128"/>
              </a:rPr>
              <a:t>and</a:t>
            </a:r>
            <a:r>
              <a:rPr lang="pt-PT" altLang="ja-JP" sz="5400" b="1" dirty="0" smtClean="0">
                <a:ea typeface="ＭＳ Ｐゴシック" charset="-128"/>
              </a:rPr>
              <a:t> </a:t>
            </a:r>
            <a:r>
              <a:rPr lang="pt-PT" altLang="ja-JP" sz="5400" b="1" dirty="0" err="1" smtClean="0">
                <a:ea typeface="ＭＳ Ｐゴシック" charset="-128"/>
              </a:rPr>
              <a:t>Drzik’s</a:t>
            </a:r>
            <a:r>
              <a:rPr lang="pt-PT" altLang="ja-JP" sz="5400" b="1" dirty="0" smtClean="0">
                <a:ea typeface="ＭＳ Ｐゴシック" charset="-128"/>
              </a:rPr>
              <a:t> </a:t>
            </a:r>
            <a:r>
              <a:rPr lang="pt-PT" altLang="ja-JP" sz="5400" b="1" dirty="0" err="1" smtClean="0">
                <a:ea typeface="ＭＳ Ｐゴシック" charset="-128"/>
              </a:rPr>
              <a:t>Strategic</a:t>
            </a:r>
            <a:r>
              <a:rPr lang="pt-PT" altLang="ja-JP" sz="5400" b="1" dirty="0" smtClean="0">
                <a:ea typeface="ＭＳ Ｐゴシック" charset="-128"/>
              </a:rPr>
              <a:t> </a:t>
            </a:r>
            <a:r>
              <a:rPr lang="pt-PT" altLang="ja-JP" sz="5400" b="1" dirty="0" err="1" smtClean="0">
                <a:ea typeface="ＭＳ Ｐゴシック" charset="-128"/>
              </a:rPr>
              <a:t>Risk</a:t>
            </a:r>
            <a:r>
              <a:rPr lang="pt-PT" altLang="ja-JP" sz="5400" b="1" dirty="0" smtClean="0">
                <a:ea typeface="ＭＳ Ｐゴシック" charset="-128"/>
              </a:rPr>
              <a:t> Management</a:t>
            </a:r>
            <a:endParaRPr lang="pt-PT" sz="5400" b="1" dirty="0" smtClean="0">
              <a:ea typeface="ＭＳ Ｐゴシック" charset="-128"/>
            </a:endParaRPr>
          </a:p>
        </p:txBody>
      </p:sp>
      <p:sp>
        <p:nvSpPr>
          <p:cNvPr id="115715" name="Rectangle 3"/>
          <p:cNvSpPr>
            <a:spLocks noGrp="1" noChangeArrowheads="1"/>
          </p:cNvSpPr>
          <p:nvPr>
            <p:ph idx="1"/>
          </p:nvPr>
        </p:nvSpPr>
        <p:spPr/>
        <p:txBody>
          <a:bodyPr/>
          <a:lstStyle/>
          <a:p>
            <a:pPr algn="just" eaLnBrk="1" hangingPunct="1">
              <a:lnSpc>
                <a:spcPct val="80000"/>
              </a:lnSpc>
            </a:pPr>
            <a:r>
              <a:rPr lang="pt-PT" altLang="pt-PT" dirty="0" err="1" smtClean="0"/>
              <a:t>Firms</a:t>
            </a:r>
            <a:r>
              <a:rPr lang="pt-PT" altLang="pt-PT" dirty="0" smtClean="0"/>
              <a:t> </a:t>
            </a:r>
            <a:r>
              <a:rPr lang="pt-PT" altLang="pt-PT" dirty="0" err="1" smtClean="0"/>
              <a:t>may</a:t>
            </a:r>
            <a:r>
              <a:rPr lang="pt-PT" altLang="pt-PT" dirty="0" smtClean="0"/>
              <a:t> resort to </a:t>
            </a:r>
            <a:r>
              <a:rPr lang="pt-PT" altLang="pt-PT" b="1" dirty="0" err="1" smtClean="0"/>
              <a:t>imitation</a:t>
            </a:r>
            <a:r>
              <a:rPr lang="pt-PT" altLang="pt-PT" dirty="0" smtClean="0"/>
              <a:t> </a:t>
            </a:r>
            <a:r>
              <a:rPr lang="pt-PT" altLang="pt-PT" dirty="0" err="1" smtClean="0"/>
              <a:t>of</a:t>
            </a:r>
            <a:r>
              <a:rPr lang="pt-PT" altLang="pt-PT" dirty="0" smtClean="0"/>
              <a:t> rival </a:t>
            </a:r>
            <a:r>
              <a:rPr lang="pt-PT" altLang="pt-PT" dirty="0" err="1" smtClean="0"/>
              <a:t>organizations</a:t>
            </a:r>
            <a:r>
              <a:rPr lang="pt-PT" altLang="pt-PT" dirty="0" smtClean="0"/>
              <a:t>' </a:t>
            </a:r>
            <a:r>
              <a:rPr lang="pt-PT" altLang="pt-PT" dirty="0" err="1" smtClean="0"/>
              <a:t>strategies</a:t>
            </a:r>
            <a:r>
              <a:rPr lang="pt-PT" altLang="pt-PT" dirty="0" smtClean="0"/>
              <a:t> to cope </a:t>
            </a:r>
            <a:r>
              <a:rPr lang="pt-PT" altLang="pt-PT" dirty="0" err="1" smtClean="0"/>
              <a:t>with</a:t>
            </a:r>
            <a:r>
              <a:rPr lang="pt-PT" altLang="pt-PT" dirty="0" smtClean="0"/>
              <a:t> </a:t>
            </a:r>
            <a:r>
              <a:rPr lang="pt-PT" altLang="pt-PT" dirty="0" err="1" smtClean="0"/>
              <a:t>uncertainty</a:t>
            </a:r>
            <a:r>
              <a:rPr lang="pt-PT" altLang="pt-PT" dirty="0" smtClean="0"/>
              <a:t>. </a:t>
            </a:r>
            <a:r>
              <a:rPr lang="pt-PT" altLang="pt-PT" dirty="0" err="1" smtClean="0"/>
              <a:t>This</a:t>
            </a:r>
            <a:r>
              <a:rPr lang="pt-PT" altLang="pt-PT" dirty="0" smtClean="0"/>
              <a:t> </a:t>
            </a:r>
            <a:r>
              <a:rPr lang="pt-PT" altLang="pt-PT" dirty="0" err="1" smtClean="0"/>
              <a:t>behavior</a:t>
            </a:r>
            <a:r>
              <a:rPr lang="pt-PT" altLang="pt-PT" dirty="0" smtClean="0"/>
              <a:t> can </a:t>
            </a:r>
            <a:r>
              <a:rPr lang="pt-PT" altLang="pt-PT" dirty="0" err="1" smtClean="0"/>
              <a:t>result</a:t>
            </a:r>
            <a:r>
              <a:rPr lang="pt-PT" altLang="pt-PT" dirty="0" smtClean="0"/>
              <a:t> in </a:t>
            </a:r>
            <a:r>
              <a:rPr lang="pt-PT" altLang="pt-PT" dirty="0" err="1" smtClean="0"/>
              <a:t>coordination</a:t>
            </a:r>
            <a:r>
              <a:rPr lang="pt-PT" altLang="pt-PT" dirty="0" smtClean="0"/>
              <a:t> </a:t>
            </a:r>
            <a:r>
              <a:rPr lang="pt-PT" altLang="pt-PT" dirty="0" err="1" smtClean="0"/>
              <a:t>among</a:t>
            </a:r>
            <a:r>
              <a:rPr lang="pt-PT" altLang="pt-PT" dirty="0" smtClean="0"/>
              <a:t> </a:t>
            </a:r>
            <a:r>
              <a:rPr lang="pt-PT" altLang="pt-PT" dirty="0" err="1" smtClean="0"/>
              <a:t>industry</a:t>
            </a:r>
            <a:r>
              <a:rPr lang="pt-PT" altLang="pt-PT" dirty="0" smtClean="0"/>
              <a:t> </a:t>
            </a:r>
            <a:r>
              <a:rPr lang="pt-PT" altLang="pt-PT" dirty="0" err="1" smtClean="0"/>
              <a:t>rivals</a:t>
            </a:r>
            <a:r>
              <a:rPr lang="pt-PT" altLang="pt-PT" dirty="0" smtClean="0"/>
              <a:t>. </a:t>
            </a:r>
            <a:r>
              <a:rPr lang="pt-PT" altLang="pt-PT" dirty="0" err="1" smtClean="0"/>
              <a:t>But</a:t>
            </a:r>
            <a:r>
              <a:rPr lang="pt-PT" altLang="pt-PT" dirty="0" smtClean="0"/>
              <a:t> </a:t>
            </a:r>
            <a:r>
              <a:rPr lang="pt-PT" altLang="pt-PT" dirty="0" err="1" smtClean="0"/>
              <a:t>the</a:t>
            </a:r>
            <a:r>
              <a:rPr lang="pt-PT" altLang="pt-PT" dirty="0" smtClean="0"/>
              <a:t> </a:t>
            </a:r>
            <a:r>
              <a:rPr lang="pt-PT" altLang="pt-PT" dirty="0" err="1" smtClean="0"/>
              <a:t>basis</a:t>
            </a:r>
            <a:r>
              <a:rPr lang="pt-PT" altLang="pt-PT" dirty="0" smtClean="0"/>
              <a:t> </a:t>
            </a:r>
            <a:r>
              <a:rPr lang="pt-PT" altLang="pt-PT" dirty="0" err="1" smtClean="0"/>
              <a:t>of</a:t>
            </a:r>
            <a:r>
              <a:rPr lang="pt-PT" altLang="pt-PT" dirty="0" smtClean="0"/>
              <a:t> </a:t>
            </a:r>
            <a:r>
              <a:rPr lang="pt-PT" altLang="pt-PT" dirty="0" err="1" smtClean="0"/>
              <a:t>this</a:t>
            </a:r>
            <a:r>
              <a:rPr lang="pt-PT" altLang="pt-PT" dirty="0" smtClean="0"/>
              <a:t> </a:t>
            </a:r>
            <a:r>
              <a:rPr lang="pt-PT" altLang="pt-PT" dirty="0" err="1" smtClean="0"/>
              <a:t>coordination</a:t>
            </a:r>
            <a:r>
              <a:rPr lang="pt-PT" altLang="pt-PT" dirty="0" smtClean="0"/>
              <a:t> </a:t>
            </a:r>
            <a:r>
              <a:rPr lang="pt-PT" altLang="pt-PT" dirty="0" err="1" smtClean="0"/>
              <a:t>is</a:t>
            </a:r>
            <a:r>
              <a:rPr lang="pt-PT" altLang="pt-PT" dirty="0" smtClean="0"/>
              <a:t> </a:t>
            </a:r>
            <a:r>
              <a:rPr lang="pt-PT" altLang="pt-PT" dirty="0" err="1" smtClean="0"/>
              <a:t>clearly</a:t>
            </a:r>
            <a:r>
              <a:rPr lang="pt-PT" altLang="pt-PT" dirty="0" smtClean="0"/>
              <a:t> </a:t>
            </a:r>
            <a:r>
              <a:rPr lang="pt-PT" altLang="pt-PT" dirty="0" err="1" smtClean="0"/>
              <a:t>distinct</a:t>
            </a:r>
            <a:r>
              <a:rPr lang="pt-PT" altLang="pt-PT" dirty="0" smtClean="0"/>
              <a:t> </a:t>
            </a:r>
            <a:r>
              <a:rPr lang="pt-PT" altLang="pt-PT" dirty="0" err="1" smtClean="0"/>
              <a:t>from</a:t>
            </a:r>
            <a:r>
              <a:rPr lang="pt-PT" altLang="pt-PT" dirty="0" smtClean="0"/>
              <a:t> </a:t>
            </a:r>
            <a:r>
              <a:rPr lang="pt-PT" altLang="pt-PT" dirty="0" err="1" smtClean="0"/>
              <a:t>that</a:t>
            </a:r>
            <a:r>
              <a:rPr lang="pt-PT" altLang="pt-PT" dirty="0" smtClean="0"/>
              <a:t> </a:t>
            </a:r>
            <a:r>
              <a:rPr lang="pt-PT" altLang="pt-PT" dirty="0" err="1" smtClean="0"/>
              <a:t>under</a:t>
            </a:r>
            <a:r>
              <a:rPr lang="pt-PT" altLang="pt-PT" dirty="0" smtClean="0"/>
              <a:t> </a:t>
            </a:r>
            <a:r>
              <a:rPr lang="pt-PT" altLang="pt-PT" dirty="0" err="1" smtClean="0"/>
              <a:t>control</a:t>
            </a:r>
            <a:r>
              <a:rPr lang="pt-PT" altLang="pt-PT" dirty="0" smtClean="0"/>
              <a:t> </a:t>
            </a:r>
            <a:r>
              <a:rPr lang="pt-PT" altLang="pt-PT" dirty="0" err="1" smtClean="0"/>
              <a:t>or</a:t>
            </a:r>
            <a:r>
              <a:rPr lang="pt-PT" altLang="pt-PT" dirty="0" smtClean="0"/>
              <a:t> </a:t>
            </a:r>
            <a:r>
              <a:rPr lang="pt-PT" altLang="pt-PT" dirty="0" err="1" smtClean="0"/>
              <a:t>cooperation</a:t>
            </a:r>
            <a:r>
              <a:rPr lang="pt-PT" altLang="pt-PT" dirty="0" smtClean="0"/>
              <a:t> </a:t>
            </a:r>
            <a:r>
              <a:rPr lang="pt-PT" altLang="pt-PT" dirty="0" err="1" smtClean="0"/>
              <a:t>strategies</a:t>
            </a:r>
            <a:r>
              <a:rPr lang="pt-PT" altLang="pt-PT" dirty="0" smtClean="0"/>
              <a:t>. In </a:t>
            </a:r>
            <a:r>
              <a:rPr lang="pt-PT" altLang="pt-PT" dirty="0" err="1" smtClean="0"/>
              <a:t>this</a:t>
            </a:r>
            <a:r>
              <a:rPr lang="pt-PT" altLang="pt-PT" dirty="0" smtClean="0"/>
              <a:t> case, no </a:t>
            </a:r>
            <a:r>
              <a:rPr lang="pt-PT" altLang="pt-PT" dirty="0" err="1" smtClean="0"/>
              <a:t>direct</a:t>
            </a:r>
            <a:r>
              <a:rPr lang="pt-PT" altLang="pt-PT" dirty="0" smtClean="0"/>
              <a:t> </a:t>
            </a:r>
            <a:r>
              <a:rPr lang="pt-PT" altLang="pt-PT" dirty="0" err="1" smtClean="0"/>
              <a:t>control</a:t>
            </a:r>
            <a:r>
              <a:rPr lang="pt-PT" altLang="pt-PT" dirty="0" smtClean="0"/>
              <a:t> </a:t>
            </a:r>
            <a:r>
              <a:rPr lang="pt-PT" altLang="pt-PT" dirty="0" err="1" smtClean="0"/>
              <a:t>or</a:t>
            </a:r>
            <a:r>
              <a:rPr lang="pt-PT" altLang="pt-PT" dirty="0" smtClean="0"/>
              <a:t> </a:t>
            </a:r>
            <a:r>
              <a:rPr lang="pt-PT" altLang="pt-PT" dirty="0" err="1" smtClean="0"/>
              <a:t>cooperative</a:t>
            </a:r>
            <a:r>
              <a:rPr lang="pt-PT" altLang="pt-PT" dirty="0" smtClean="0"/>
              <a:t> </a:t>
            </a:r>
            <a:r>
              <a:rPr lang="pt-PT" altLang="pt-PT" dirty="0" err="1" smtClean="0"/>
              <a:t>mechanism</a:t>
            </a:r>
            <a:r>
              <a:rPr lang="pt-PT" altLang="pt-PT" dirty="0" smtClean="0"/>
              <a:t> </a:t>
            </a:r>
            <a:r>
              <a:rPr lang="pt-PT" altLang="pt-PT" dirty="0" err="1" smtClean="0"/>
              <a:t>is</a:t>
            </a:r>
            <a:r>
              <a:rPr lang="pt-PT" altLang="pt-PT" dirty="0" smtClean="0"/>
              <a:t> </a:t>
            </a:r>
            <a:r>
              <a:rPr lang="pt-PT" altLang="pt-PT" dirty="0" err="1" smtClean="0"/>
              <a:t>used</a:t>
            </a:r>
            <a:r>
              <a:rPr lang="pt-PT" altLang="pt-PT" dirty="0" smtClean="0"/>
              <a:t>. </a:t>
            </a:r>
            <a:r>
              <a:rPr lang="pt-PT" altLang="pt-PT" dirty="0" err="1" smtClean="0"/>
              <a:t>Rather</a:t>
            </a:r>
            <a:r>
              <a:rPr lang="pt-PT" altLang="pt-PT" dirty="0" smtClean="0"/>
              <a:t>, </a:t>
            </a:r>
            <a:r>
              <a:rPr lang="pt-PT" altLang="pt-PT" dirty="0" err="1" smtClean="0"/>
              <a:t>an</a:t>
            </a:r>
            <a:r>
              <a:rPr lang="pt-PT" altLang="pt-PT" dirty="0" smtClean="0"/>
              <a:t> </a:t>
            </a:r>
            <a:r>
              <a:rPr lang="pt-PT" altLang="pt-PT" dirty="0" err="1" smtClean="0"/>
              <a:t>industry</a:t>
            </a:r>
            <a:r>
              <a:rPr lang="pt-PT" altLang="pt-PT" dirty="0" smtClean="0"/>
              <a:t> leader </a:t>
            </a:r>
            <a:r>
              <a:rPr lang="pt-PT" altLang="pt-PT" dirty="0" err="1" smtClean="0"/>
              <a:t>is</a:t>
            </a:r>
            <a:r>
              <a:rPr lang="pt-PT" altLang="pt-PT" dirty="0" smtClean="0"/>
              <a:t> </a:t>
            </a:r>
            <a:r>
              <a:rPr lang="pt-PT" altLang="pt-PT" dirty="0" err="1" smtClean="0"/>
              <a:t>able</a:t>
            </a:r>
            <a:r>
              <a:rPr lang="pt-PT" altLang="pt-PT" dirty="0" smtClean="0"/>
              <a:t> to </a:t>
            </a:r>
            <a:r>
              <a:rPr lang="pt-PT" altLang="pt-PT" dirty="0" err="1" smtClean="0"/>
              <a:t>predict</a:t>
            </a:r>
            <a:r>
              <a:rPr lang="pt-PT" altLang="pt-PT" dirty="0" smtClean="0"/>
              <a:t> </a:t>
            </a:r>
            <a:r>
              <a:rPr lang="pt-PT" altLang="pt-PT" dirty="0" err="1" smtClean="0"/>
              <a:t>the</a:t>
            </a:r>
            <a:r>
              <a:rPr lang="pt-PT" altLang="pt-PT" dirty="0" smtClean="0"/>
              <a:t> response </a:t>
            </a:r>
            <a:r>
              <a:rPr lang="pt-PT" altLang="pt-PT" dirty="0" err="1" smtClean="0"/>
              <a:t>of</a:t>
            </a:r>
            <a:r>
              <a:rPr lang="pt-PT" altLang="pt-PT" dirty="0" smtClean="0"/>
              <a:t> </a:t>
            </a:r>
            <a:r>
              <a:rPr lang="pt-PT" altLang="pt-PT" dirty="0" err="1" smtClean="0"/>
              <a:t>rivals</a:t>
            </a:r>
            <a:r>
              <a:rPr lang="pt-PT" altLang="pt-PT" dirty="0" smtClean="0"/>
              <a:t> </a:t>
            </a:r>
            <a:r>
              <a:rPr lang="pt-PT" altLang="pt-PT" dirty="0" err="1" smtClean="0"/>
              <a:t>because</a:t>
            </a:r>
            <a:r>
              <a:rPr lang="pt-PT" altLang="pt-PT" dirty="0" smtClean="0"/>
              <a:t> </a:t>
            </a:r>
            <a:r>
              <a:rPr lang="pt-PT" altLang="pt-PT" dirty="0" err="1" smtClean="0"/>
              <a:t>their</a:t>
            </a:r>
            <a:r>
              <a:rPr lang="pt-PT" altLang="pt-PT" dirty="0" smtClean="0"/>
              <a:t> responses are </a:t>
            </a:r>
            <a:r>
              <a:rPr lang="pt-PT" altLang="pt-PT" dirty="0" err="1" smtClean="0"/>
              <a:t>merely</a:t>
            </a:r>
            <a:r>
              <a:rPr lang="pt-PT" altLang="pt-PT" dirty="0" smtClean="0"/>
              <a:t> </a:t>
            </a:r>
            <a:r>
              <a:rPr lang="pt-PT" altLang="pt-PT" dirty="0" err="1" smtClean="0"/>
              <a:t>lagged</a:t>
            </a:r>
            <a:r>
              <a:rPr lang="pt-PT" altLang="pt-PT" dirty="0" smtClean="0"/>
              <a:t> </a:t>
            </a:r>
            <a:r>
              <a:rPr lang="pt-PT" altLang="pt-PT" dirty="0" err="1" smtClean="0"/>
              <a:t>imitations</a:t>
            </a:r>
            <a:r>
              <a:rPr lang="pt-PT" altLang="pt-PT" dirty="0" smtClean="0"/>
              <a:t> </a:t>
            </a:r>
            <a:r>
              <a:rPr lang="pt-PT" altLang="pt-PT" dirty="0" err="1" smtClean="0"/>
              <a:t>of</a:t>
            </a:r>
            <a:r>
              <a:rPr lang="pt-PT" altLang="pt-PT" dirty="0" smtClean="0"/>
              <a:t> </a:t>
            </a:r>
            <a:r>
              <a:rPr lang="pt-PT" altLang="pt-PT" dirty="0" err="1" smtClean="0"/>
              <a:t>its</a:t>
            </a:r>
            <a:r>
              <a:rPr lang="pt-PT" altLang="pt-PT" dirty="0" smtClean="0"/>
              <a:t> </a:t>
            </a:r>
            <a:r>
              <a:rPr lang="pt-PT" altLang="pt-PT" dirty="0" err="1" smtClean="0"/>
              <a:t>own</a:t>
            </a:r>
            <a:r>
              <a:rPr lang="pt-PT" altLang="pt-PT" dirty="0" smtClean="0"/>
              <a:t> </a:t>
            </a:r>
            <a:r>
              <a:rPr lang="pt-PT" altLang="pt-PT" dirty="0" err="1" smtClean="0"/>
              <a:t>strategic</a:t>
            </a:r>
            <a:r>
              <a:rPr lang="pt-PT" altLang="pt-PT" dirty="0" smtClean="0"/>
              <a:t> moves. </a:t>
            </a:r>
            <a:r>
              <a:rPr lang="pt-PT" altLang="pt-PT" dirty="0" err="1" smtClean="0"/>
              <a:t>Imitation</a:t>
            </a:r>
            <a:r>
              <a:rPr lang="pt-PT" altLang="pt-PT" dirty="0" smtClean="0"/>
              <a:t> </a:t>
            </a:r>
            <a:r>
              <a:rPr lang="pt-PT" altLang="pt-PT" dirty="0" err="1" smtClean="0"/>
              <a:t>strategies</a:t>
            </a:r>
            <a:r>
              <a:rPr lang="pt-PT" altLang="pt-PT" dirty="0" smtClean="0"/>
              <a:t> ("</a:t>
            </a:r>
            <a:r>
              <a:rPr lang="pt-PT" altLang="pt-PT" dirty="0" err="1" smtClean="0"/>
              <a:t>follow</a:t>
            </a:r>
            <a:r>
              <a:rPr lang="pt-PT" altLang="pt-PT" dirty="0" smtClean="0"/>
              <a:t>-</a:t>
            </a:r>
            <a:r>
              <a:rPr lang="pt-PT" altLang="pt-PT" dirty="0" err="1" smtClean="0"/>
              <a:t>the</a:t>
            </a:r>
            <a:r>
              <a:rPr lang="pt-PT" altLang="pt-PT" dirty="0" smtClean="0"/>
              <a:t>-leader-</a:t>
            </a:r>
            <a:r>
              <a:rPr lang="pt-PT" altLang="pt-PT" dirty="0" err="1" smtClean="0"/>
              <a:t>behavior</a:t>
            </a:r>
            <a:r>
              <a:rPr lang="pt-PT" altLang="pt-PT" dirty="0" smtClean="0"/>
              <a:t>") </a:t>
            </a:r>
            <a:r>
              <a:rPr lang="pt-PT" altLang="pt-PT" dirty="0" err="1" smtClean="0"/>
              <a:t>involve</a:t>
            </a:r>
            <a:r>
              <a:rPr lang="pt-PT" altLang="pt-PT" dirty="0" smtClean="0"/>
              <a:t> </a:t>
            </a:r>
            <a:r>
              <a:rPr lang="pt-PT" altLang="pt-PT" dirty="0" err="1" smtClean="0"/>
              <a:t>pricing</a:t>
            </a:r>
            <a:r>
              <a:rPr lang="pt-PT" altLang="pt-PT" dirty="0" smtClean="0"/>
              <a:t> </a:t>
            </a:r>
            <a:r>
              <a:rPr lang="pt-PT" altLang="pt-PT" dirty="0" err="1" smtClean="0"/>
              <a:t>and</a:t>
            </a:r>
            <a:r>
              <a:rPr lang="pt-PT" altLang="pt-PT" dirty="0" smtClean="0"/>
              <a:t> </a:t>
            </a:r>
            <a:r>
              <a:rPr lang="pt-PT" altLang="pt-PT" dirty="0" err="1" smtClean="0"/>
              <a:t>product</a:t>
            </a:r>
            <a:r>
              <a:rPr lang="pt-PT" altLang="pt-PT" dirty="0" smtClean="0"/>
              <a:t> </a:t>
            </a:r>
            <a:r>
              <a:rPr lang="pt-PT" altLang="pt-PT" dirty="0" err="1" smtClean="0"/>
              <a:t>strategies</a:t>
            </a:r>
            <a:r>
              <a:rPr lang="pt-PT" altLang="pt-PT" dirty="0" smtClean="0"/>
              <a:t> </a:t>
            </a:r>
            <a:r>
              <a:rPr lang="pt-PT" altLang="pt-PT" dirty="0" err="1" smtClean="0"/>
              <a:t>that</a:t>
            </a:r>
            <a:r>
              <a:rPr lang="pt-PT" altLang="pt-PT" dirty="0" smtClean="0"/>
              <a:t> </a:t>
            </a:r>
            <a:r>
              <a:rPr lang="pt-PT" altLang="pt-PT" dirty="0" err="1" smtClean="0"/>
              <a:t>follow</a:t>
            </a:r>
            <a:r>
              <a:rPr lang="pt-PT" altLang="pt-PT" dirty="0" smtClean="0"/>
              <a:t> </a:t>
            </a:r>
            <a:r>
              <a:rPr lang="pt-PT" altLang="pt-PT" dirty="0" err="1" smtClean="0"/>
              <a:t>those</a:t>
            </a:r>
            <a:r>
              <a:rPr lang="pt-PT" altLang="pt-PT" dirty="0" smtClean="0"/>
              <a:t> </a:t>
            </a:r>
            <a:r>
              <a:rPr lang="pt-PT" altLang="pt-PT" dirty="0" err="1" smtClean="0"/>
              <a:t>of</a:t>
            </a:r>
            <a:r>
              <a:rPr lang="pt-PT" altLang="pt-PT" dirty="0" smtClean="0"/>
              <a:t> </a:t>
            </a:r>
            <a:r>
              <a:rPr lang="pt-PT" altLang="pt-PT" dirty="0" err="1" smtClean="0"/>
              <a:t>an</a:t>
            </a:r>
            <a:r>
              <a:rPr lang="pt-PT" altLang="pt-PT" dirty="0" smtClean="0"/>
              <a:t> </a:t>
            </a:r>
            <a:r>
              <a:rPr lang="pt-PT" altLang="pt-PT" dirty="0" err="1" smtClean="0"/>
              <a:t>industry</a:t>
            </a:r>
            <a:r>
              <a:rPr lang="pt-PT" altLang="pt-PT" dirty="0" smtClean="0"/>
              <a:t> leader.</a:t>
            </a:r>
          </a:p>
          <a:p>
            <a:pPr algn="just" eaLnBrk="1" hangingPunct="1">
              <a:lnSpc>
                <a:spcPct val="80000"/>
              </a:lnSpc>
            </a:pPr>
            <a:r>
              <a:rPr lang="pt-PT" altLang="pt-PT" dirty="0" smtClean="0"/>
              <a:t> </a:t>
            </a:r>
            <a:br>
              <a:rPr lang="pt-PT" altLang="pt-PT" dirty="0" smtClean="0"/>
            </a:br>
            <a:r>
              <a:rPr lang="pt-PT" altLang="pt-PT" dirty="0" err="1" smtClean="0"/>
              <a:t>Imitation</a:t>
            </a:r>
            <a:r>
              <a:rPr lang="pt-PT" altLang="pt-PT" dirty="0" smtClean="0"/>
              <a:t> </a:t>
            </a:r>
            <a:r>
              <a:rPr lang="pt-PT" altLang="pt-PT" dirty="0" err="1" smtClean="0"/>
              <a:t>of</a:t>
            </a:r>
            <a:r>
              <a:rPr lang="pt-PT" altLang="pt-PT" dirty="0" smtClean="0"/>
              <a:t> </a:t>
            </a:r>
            <a:r>
              <a:rPr lang="pt-PT" altLang="pt-PT" dirty="0" err="1" smtClean="0"/>
              <a:t>product</a:t>
            </a:r>
            <a:r>
              <a:rPr lang="pt-PT" altLang="pt-PT" dirty="0" smtClean="0"/>
              <a:t> </a:t>
            </a:r>
            <a:r>
              <a:rPr lang="pt-PT" altLang="pt-PT" dirty="0" err="1" smtClean="0"/>
              <a:t>and</a:t>
            </a:r>
            <a:r>
              <a:rPr lang="pt-PT" altLang="pt-PT" dirty="0" smtClean="0"/>
              <a:t> </a:t>
            </a:r>
            <a:r>
              <a:rPr lang="pt-PT" altLang="pt-PT" dirty="0" err="1" smtClean="0"/>
              <a:t>process</a:t>
            </a:r>
            <a:r>
              <a:rPr lang="pt-PT" altLang="pt-PT" dirty="0" smtClean="0"/>
              <a:t> </a:t>
            </a:r>
            <a:r>
              <a:rPr lang="pt-PT" altLang="pt-PT" dirty="0" err="1" smtClean="0"/>
              <a:t>technologies</a:t>
            </a:r>
            <a:r>
              <a:rPr lang="pt-PT" altLang="pt-PT" dirty="0" smtClean="0"/>
              <a:t> </a:t>
            </a:r>
            <a:r>
              <a:rPr lang="pt-PT" altLang="pt-PT" dirty="0" err="1" smtClean="0"/>
              <a:t>may</a:t>
            </a:r>
            <a:r>
              <a:rPr lang="pt-PT" altLang="pt-PT" dirty="0" smtClean="0"/>
              <a:t> </a:t>
            </a:r>
            <a:r>
              <a:rPr lang="pt-PT" altLang="pt-PT" dirty="0" err="1" smtClean="0"/>
              <a:t>be</a:t>
            </a:r>
            <a:r>
              <a:rPr lang="pt-PT" altLang="pt-PT" dirty="0" smtClean="0"/>
              <a:t> a </a:t>
            </a:r>
            <a:r>
              <a:rPr lang="pt-PT" altLang="pt-PT" dirty="0" err="1" smtClean="0"/>
              <a:t>viable</a:t>
            </a:r>
            <a:r>
              <a:rPr lang="pt-PT" altLang="pt-PT" dirty="0" smtClean="0"/>
              <a:t> </a:t>
            </a:r>
            <a:r>
              <a:rPr lang="pt-PT" altLang="pt-PT" dirty="0" err="1" smtClean="0"/>
              <a:t>low-cost</a:t>
            </a:r>
            <a:r>
              <a:rPr lang="pt-PT" altLang="pt-PT" dirty="0" smtClean="0"/>
              <a:t> </a:t>
            </a:r>
            <a:r>
              <a:rPr lang="pt-PT" altLang="pt-PT" dirty="0" err="1" smtClean="0"/>
              <a:t>strategy</a:t>
            </a:r>
            <a:r>
              <a:rPr lang="pt-PT" altLang="pt-PT" dirty="0" smtClean="0"/>
              <a:t> in some industries [</a:t>
            </a:r>
            <a:r>
              <a:rPr lang="pt-PT" altLang="pt-PT" dirty="0" err="1" smtClean="0"/>
              <a:t>Mansfield</a:t>
            </a:r>
            <a:r>
              <a:rPr lang="pt-PT" altLang="pt-PT" dirty="0" smtClean="0"/>
              <a:t>, </a:t>
            </a:r>
            <a:r>
              <a:rPr lang="pt-PT" altLang="pt-PT" dirty="0" err="1" smtClean="0"/>
              <a:t>Schwartz</a:t>
            </a:r>
            <a:r>
              <a:rPr lang="pt-PT" altLang="pt-PT" dirty="0" smtClean="0"/>
              <a:t> &amp; Wagner 1981]. </a:t>
            </a:r>
            <a:r>
              <a:rPr lang="pt-PT" altLang="pt-PT" dirty="0" err="1" smtClean="0"/>
              <a:t>But</a:t>
            </a:r>
            <a:r>
              <a:rPr lang="pt-PT" altLang="pt-PT" dirty="0" smtClean="0"/>
              <a:t> </a:t>
            </a:r>
            <a:r>
              <a:rPr lang="pt-PT" altLang="pt-PT" dirty="0" err="1" smtClean="0"/>
              <a:t>uncertainty</a:t>
            </a:r>
            <a:r>
              <a:rPr lang="pt-PT" altLang="pt-PT" dirty="0" smtClean="0"/>
              <a:t> </a:t>
            </a:r>
            <a:r>
              <a:rPr lang="pt-PT" altLang="pt-PT" dirty="0" err="1" smtClean="0"/>
              <a:t>about</a:t>
            </a:r>
            <a:r>
              <a:rPr lang="pt-PT" altLang="pt-PT" dirty="0" smtClean="0"/>
              <a:t> </a:t>
            </a:r>
            <a:r>
              <a:rPr lang="pt-PT" altLang="pt-PT" dirty="0" err="1" smtClean="0"/>
              <a:t>the</a:t>
            </a:r>
            <a:r>
              <a:rPr lang="pt-PT" altLang="pt-PT" dirty="0" smtClean="0"/>
              <a:t> </a:t>
            </a:r>
            <a:r>
              <a:rPr lang="pt-PT" altLang="pt-PT" dirty="0" err="1" smtClean="0"/>
              <a:t>underlying</a:t>
            </a:r>
            <a:r>
              <a:rPr lang="pt-PT" altLang="pt-PT" dirty="0" smtClean="0"/>
              <a:t> </a:t>
            </a:r>
            <a:r>
              <a:rPr lang="pt-PT" altLang="pt-PT" dirty="0" err="1" smtClean="0"/>
              <a:t>technology</a:t>
            </a:r>
            <a:r>
              <a:rPr lang="pt-PT" altLang="pt-PT" dirty="0" smtClean="0"/>
              <a:t> </a:t>
            </a:r>
            <a:r>
              <a:rPr lang="pt-PT" altLang="pt-PT" dirty="0" err="1" smtClean="0"/>
              <a:t>of</a:t>
            </a:r>
            <a:r>
              <a:rPr lang="pt-PT" altLang="pt-PT" dirty="0" smtClean="0"/>
              <a:t> </a:t>
            </a:r>
            <a:r>
              <a:rPr lang="pt-PT" altLang="pt-PT" dirty="0" err="1" smtClean="0"/>
              <a:t>competing</a:t>
            </a:r>
            <a:r>
              <a:rPr lang="pt-PT" altLang="pt-PT" dirty="0" smtClean="0"/>
              <a:t> </a:t>
            </a:r>
            <a:r>
              <a:rPr lang="pt-PT" altLang="pt-PT" dirty="0" err="1" smtClean="0"/>
              <a:t>firms</a:t>
            </a:r>
            <a:r>
              <a:rPr lang="pt-PT" altLang="pt-PT" dirty="0" smtClean="0"/>
              <a:t> </a:t>
            </a:r>
            <a:r>
              <a:rPr lang="pt-PT" altLang="pt-PT" dirty="0" err="1" smtClean="0"/>
              <a:t>may</a:t>
            </a:r>
            <a:r>
              <a:rPr lang="pt-PT" altLang="pt-PT" dirty="0" smtClean="0"/>
              <a:t> </a:t>
            </a:r>
            <a:r>
              <a:rPr lang="pt-PT" altLang="pt-PT" dirty="0" err="1" smtClean="0"/>
              <a:t>preclude</a:t>
            </a:r>
            <a:r>
              <a:rPr lang="pt-PT" altLang="pt-PT" dirty="0" smtClean="0"/>
              <a:t> </a:t>
            </a:r>
            <a:r>
              <a:rPr lang="pt-PT" altLang="pt-PT" dirty="0" err="1" smtClean="0"/>
              <a:t>such</a:t>
            </a:r>
            <a:r>
              <a:rPr lang="pt-PT" altLang="pt-PT" dirty="0" smtClean="0"/>
              <a:t> a </a:t>
            </a:r>
            <a:r>
              <a:rPr lang="pt-PT" altLang="pt-PT" dirty="0" err="1" smtClean="0"/>
              <a:t>strategy</a:t>
            </a:r>
            <a:r>
              <a:rPr lang="pt-PT" altLang="pt-PT" dirty="0" smtClean="0"/>
              <a:t> [</a:t>
            </a:r>
            <a:r>
              <a:rPr lang="pt-PT" altLang="pt-PT" dirty="0" err="1" smtClean="0"/>
              <a:t>Lippman</a:t>
            </a:r>
            <a:r>
              <a:rPr lang="pt-PT" altLang="pt-PT" dirty="0" smtClean="0"/>
              <a:t> &amp; </a:t>
            </a:r>
            <a:r>
              <a:rPr lang="pt-PT" altLang="pt-PT" dirty="0" err="1" smtClean="0"/>
              <a:t>Rumelt</a:t>
            </a:r>
            <a:r>
              <a:rPr lang="pt-PT" altLang="pt-PT" dirty="0" smtClean="0"/>
              <a:t> 1982]. </a:t>
            </a:r>
          </a:p>
          <a:p>
            <a:pPr eaLnBrk="1" hangingPunct="1">
              <a:lnSpc>
                <a:spcPct val="80000"/>
              </a:lnSpc>
            </a:pPr>
            <a:endParaRPr lang="pt-PT" altLang="pt-PT" sz="1600" dirty="0" smtClean="0"/>
          </a:p>
        </p:txBody>
      </p:sp>
    </p:spTree>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pt-PT" altLang="ja-JP" sz="5400" b="1" dirty="0" err="1">
                <a:ea typeface="ＭＳ Ｐゴシック" charset="-128"/>
              </a:rPr>
              <a:t>Slywotzky</a:t>
            </a:r>
            <a:r>
              <a:rPr lang="pt-PT" altLang="ja-JP" sz="5400" b="1" dirty="0">
                <a:ea typeface="ＭＳ Ｐゴシック" charset="-128"/>
              </a:rPr>
              <a:t> </a:t>
            </a:r>
            <a:r>
              <a:rPr lang="pt-PT" altLang="ja-JP" sz="5400" b="1" dirty="0" err="1">
                <a:ea typeface="ＭＳ Ｐゴシック" charset="-128"/>
              </a:rPr>
              <a:t>and</a:t>
            </a:r>
            <a:r>
              <a:rPr lang="pt-PT" altLang="ja-JP" sz="5400" b="1" dirty="0">
                <a:ea typeface="ＭＳ Ｐゴシック" charset="-128"/>
              </a:rPr>
              <a:t> </a:t>
            </a:r>
            <a:r>
              <a:rPr lang="pt-PT" altLang="ja-JP" sz="5400" b="1" dirty="0" err="1">
                <a:ea typeface="ＭＳ Ｐゴシック" charset="-128"/>
              </a:rPr>
              <a:t>Drzik’s</a:t>
            </a:r>
            <a:r>
              <a:rPr lang="pt-PT" altLang="ja-JP" sz="5400" b="1" dirty="0">
                <a:ea typeface="ＭＳ Ｐゴシック" charset="-128"/>
              </a:rPr>
              <a:t> </a:t>
            </a:r>
            <a:r>
              <a:rPr lang="pt-PT" altLang="ja-JP" sz="5400" b="1" dirty="0" err="1">
                <a:ea typeface="ＭＳ Ｐゴシック" charset="-128"/>
              </a:rPr>
              <a:t>Strategic</a:t>
            </a:r>
            <a:r>
              <a:rPr lang="pt-PT" altLang="ja-JP" sz="5400" b="1" dirty="0">
                <a:ea typeface="ＭＳ Ｐゴシック" charset="-128"/>
              </a:rPr>
              <a:t> </a:t>
            </a:r>
            <a:r>
              <a:rPr lang="pt-PT" altLang="ja-JP" sz="5400" b="1" dirty="0" err="1">
                <a:ea typeface="ＭＳ Ｐゴシック" charset="-128"/>
              </a:rPr>
              <a:t>Risk</a:t>
            </a:r>
            <a:r>
              <a:rPr lang="pt-PT" altLang="ja-JP" sz="5400" b="1" dirty="0">
                <a:ea typeface="ＭＳ Ｐゴシック" charset="-128"/>
              </a:rPr>
              <a:t> Management</a:t>
            </a:r>
            <a:endParaRPr lang="pt-PT" sz="5400" dirty="0"/>
          </a:p>
        </p:txBody>
      </p:sp>
      <p:sp>
        <p:nvSpPr>
          <p:cNvPr id="3" name="Content Placeholder 2"/>
          <p:cNvSpPr>
            <a:spLocks noGrp="1"/>
          </p:cNvSpPr>
          <p:nvPr>
            <p:ph idx="1"/>
          </p:nvPr>
        </p:nvSpPr>
        <p:spPr/>
        <p:txBody>
          <a:bodyPr>
            <a:normAutofit lnSpcReduction="10000"/>
          </a:bodyPr>
          <a:lstStyle/>
          <a:p>
            <a:pPr algn="just"/>
            <a:r>
              <a:rPr lang="pt-PT" altLang="pt-PT" sz="2400" dirty="0"/>
              <a:t>A </a:t>
            </a:r>
            <a:r>
              <a:rPr lang="pt-PT" altLang="pt-PT" sz="2400" dirty="0" err="1"/>
              <a:t>fifth</a:t>
            </a:r>
            <a:r>
              <a:rPr lang="pt-PT" altLang="pt-PT" sz="2400" dirty="0"/>
              <a:t> general </a:t>
            </a:r>
            <a:r>
              <a:rPr lang="pt-PT" altLang="pt-PT" sz="2400" dirty="0" err="1"/>
              <a:t>category</a:t>
            </a:r>
            <a:r>
              <a:rPr lang="pt-PT" altLang="pt-PT" sz="2400" dirty="0"/>
              <a:t> </a:t>
            </a:r>
            <a:r>
              <a:rPr lang="pt-PT" altLang="pt-PT" sz="2400" dirty="0" err="1"/>
              <a:t>of</a:t>
            </a:r>
            <a:r>
              <a:rPr lang="pt-PT" altLang="pt-PT" sz="2400" dirty="0"/>
              <a:t> </a:t>
            </a:r>
            <a:r>
              <a:rPr lang="pt-PT" altLang="pt-PT" sz="2400" dirty="0" err="1"/>
              <a:t>strategic</a:t>
            </a:r>
            <a:r>
              <a:rPr lang="pt-PT" altLang="pt-PT" sz="2400" dirty="0"/>
              <a:t> responses to </a:t>
            </a:r>
            <a:r>
              <a:rPr lang="pt-PT" altLang="pt-PT" sz="2400" dirty="0" err="1"/>
              <a:t>environmental</a:t>
            </a:r>
            <a:r>
              <a:rPr lang="pt-PT" altLang="pt-PT" sz="2400" dirty="0"/>
              <a:t> </a:t>
            </a:r>
            <a:r>
              <a:rPr lang="pt-PT" altLang="pt-PT" sz="2400" dirty="0" err="1"/>
              <a:t>uncertainties</a:t>
            </a:r>
            <a:r>
              <a:rPr lang="pt-PT" altLang="pt-PT" sz="2400" dirty="0"/>
              <a:t> </a:t>
            </a:r>
            <a:r>
              <a:rPr lang="pt-PT" altLang="pt-PT" sz="2400" dirty="0" err="1"/>
              <a:t>involves</a:t>
            </a:r>
            <a:r>
              <a:rPr lang="pt-PT" altLang="pt-PT" sz="2400" dirty="0"/>
              <a:t> </a:t>
            </a:r>
            <a:r>
              <a:rPr lang="pt-PT" altLang="pt-PT" sz="2400" dirty="0" err="1"/>
              <a:t>managerial</a:t>
            </a:r>
            <a:r>
              <a:rPr lang="pt-PT" altLang="pt-PT" sz="2400" dirty="0"/>
              <a:t> moves to </a:t>
            </a:r>
            <a:r>
              <a:rPr lang="pt-PT" altLang="pt-PT" sz="2400" b="1" dirty="0" err="1"/>
              <a:t>increase</a:t>
            </a:r>
            <a:r>
              <a:rPr lang="pt-PT" altLang="pt-PT" sz="2400" b="1" dirty="0"/>
              <a:t> </a:t>
            </a:r>
            <a:r>
              <a:rPr lang="pt-PT" altLang="pt-PT" sz="2400" b="1" dirty="0" err="1"/>
              <a:t>organizational</a:t>
            </a:r>
            <a:r>
              <a:rPr lang="pt-PT" altLang="pt-PT" sz="2400" b="1" dirty="0"/>
              <a:t> </a:t>
            </a:r>
            <a:r>
              <a:rPr lang="pt-PT" altLang="pt-PT" sz="2400" b="1" dirty="0" err="1"/>
              <a:t>flexibility</a:t>
            </a:r>
            <a:r>
              <a:rPr lang="pt-PT" altLang="pt-PT" sz="2400" dirty="0"/>
              <a:t>. </a:t>
            </a:r>
            <a:r>
              <a:rPr lang="pt-PT" altLang="pt-PT" sz="2400" dirty="0" err="1"/>
              <a:t>Unlike</a:t>
            </a:r>
            <a:r>
              <a:rPr lang="pt-PT" altLang="pt-PT" sz="2400" dirty="0"/>
              <a:t> </a:t>
            </a:r>
            <a:r>
              <a:rPr lang="pt-PT" altLang="pt-PT" sz="2400" dirty="0" err="1"/>
              <a:t>control</a:t>
            </a:r>
            <a:r>
              <a:rPr lang="pt-PT" altLang="pt-PT" sz="2400" dirty="0"/>
              <a:t> </a:t>
            </a:r>
            <a:r>
              <a:rPr lang="pt-PT" altLang="pt-PT" sz="2400" dirty="0" err="1"/>
              <a:t>and</a:t>
            </a:r>
            <a:r>
              <a:rPr lang="pt-PT" altLang="pt-PT" sz="2400" dirty="0"/>
              <a:t> </a:t>
            </a:r>
            <a:r>
              <a:rPr lang="pt-PT" altLang="pt-PT" sz="2400" dirty="0" err="1"/>
              <a:t>cooperation</a:t>
            </a:r>
            <a:r>
              <a:rPr lang="pt-PT" altLang="pt-PT" sz="2400" dirty="0"/>
              <a:t> </a:t>
            </a:r>
            <a:r>
              <a:rPr lang="pt-PT" altLang="pt-PT" sz="2400" dirty="0" err="1"/>
              <a:t>strategies</a:t>
            </a:r>
            <a:r>
              <a:rPr lang="pt-PT" altLang="pt-PT" sz="2400" dirty="0"/>
              <a:t> </a:t>
            </a:r>
            <a:r>
              <a:rPr lang="pt-PT" altLang="pt-PT" sz="2400" dirty="0" err="1"/>
              <a:t>which</a:t>
            </a:r>
            <a:r>
              <a:rPr lang="pt-PT" altLang="pt-PT" sz="2400" dirty="0"/>
              <a:t> </a:t>
            </a:r>
            <a:r>
              <a:rPr lang="pt-PT" altLang="pt-PT" sz="2400" dirty="0" err="1"/>
              <a:t>attempt</a:t>
            </a:r>
            <a:r>
              <a:rPr lang="pt-PT" altLang="pt-PT" sz="2400" dirty="0"/>
              <a:t> to </a:t>
            </a:r>
            <a:r>
              <a:rPr lang="pt-PT" altLang="pt-PT" sz="2400" dirty="0" err="1"/>
              <a:t>increase</a:t>
            </a:r>
            <a:r>
              <a:rPr lang="pt-PT" altLang="pt-PT" sz="2400" dirty="0"/>
              <a:t> </a:t>
            </a:r>
            <a:r>
              <a:rPr lang="pt-PT" altLang="pt-PT" sz="2400" dirty="0" err="1"/>
              <a:t>the</a:t>
            </a:r>
            <a:r>
              <a:rPr lang="pt-PT" altLang="pt-PT" sz="2400" dirty="0"/>
              <a:t> </a:t>
            </a:r>
            <a:r>
              <a:rPr lang="pt-PT" altLang="pt-PT" sz="2400" dirty="0" err="1"/>
              <a:t>predictability</a:t>
            </a:r>
            <a:r>
              <a:rPr lang="pt-PT" altLang="pt-PT" sz="2400" dirty="0"/>
              <a:t> </a:t>
            </a:r>
            <a:r>
              <a:rPr lang="pt-PT" altLang="pt-PT" sz="2400" dirty="0" err="1"/>
              <a:t>of</a:t>
            </a:r>
            <a:r>
              <a:rPr lang="pt-PT" altLang="pt-PT" sz="2400" dirty="0"/>
              <a:t> </a:t>
            </a:r>
            <a:r>
              <a:rPr lang="pt-PT" altLang="pt-PT" sz="2400" dirty="0" err="1"/>
              <a:t>important</a:t>
            </a:r>
            <a:r>
              <a:rPr lang="pt-PT" altLang="pt-PT" sz="2400" dirty="0"/>
              <a:t> </a:t>
            </a:r>
            <a:r>
              <a:rPr lang="pt-PT" altLang="pt-PT" sz="2400" dirty="0" err="1"/>
              <a:t>environmental</a:t>
            </a:r>
            <a:r>
              <a:rPr lang="pt-PT" altLang="pt-PT" sz="2400" dirty="0"/>
              <a:t> </a:t>
            </a:r>
            <a:r>
              <a:rPr lang="pt-PT" altLang="pt-PT" sz="2400" dirty="0" err="1"/>
              <a:t>contingencies</a:t>
            </a:r>
            <a:r>
              <a:rPr lang="pt-PT" altLang="pt-PT" sz="2400" dirty="0"/>
              <a:t>, </a:t>
            </a:r>
            <a:r>
              <a:rPr lang="pt-PT" altLang="pt-PT" sz="2400" dirty="0" err="1"/>
              <a:t>flexibility</a:t>
            </a:r>
            <a:r>
              <a:rPr lang="pt-PT" altLang="pt-PT" sz="2400" dirty="0"/>
              <a:t> responses </a:t>
            </a:r>
            <a:r>
              <a:rPr lang="pt-PT" altLang="pt-PT" sz="2400" dirty="0" err="1"/>
              <a:t>increase</a:t>
            </a:r>
            <a:r>
              <a:rPr lang="pt-PT" altLang="pt-PT" sz="2400" dirty="0"/>
              <a:t> </a:t>
            </a:r>
            <a:r>
              <a:rPr lang="pt-PT" altLang="pt-PT" sz="2400" dirty="0" err="1"/>
              <a:t>internal</a:t>
            </a:r>
            <a:r>
              <a:rPr lang="pt-PT" altLang="pt-PT" sz="2400" dirty="0"/>
              <a:t> </a:t>
            </a:r>
            <a:r>
              <a:rPr lang="pt-PT" altLang="pt-PT" sz="2400" dirty="0" err="1"/>
              <a:t>responsiveness</a:t>
            </a:r>
            <a:r>
              <a:rPr lang="pt-PT" altLang="pt-PT" sz="2400" dirty="0"/>
              <a:t>. </a:t>
            </a:r>
            <a:r>
              <a:rPr lang="pt-PT" altLang="pt-PT" sz="2400" dirty="0" err="1"/>
              <a:t>The</a:t>
            </a:r>
            <a:r>
              <a:rPr lang="pt-PT" altLang="pt-PT" sz="2400" dirty="0"/>
              <a:t> </a:t>
            </a:r>
            <a:r>
              <a:rPr lang="pt-PT" altLang="pt-PT" sz="2400" dirty="0" err="1"/>
              <a:t>predictability</a:t>
            </a:r>
            <a:r>
              <a:rPr lang="pt-PT" altLang="pt-PT" sz="2400" dirty="0"/>
              <a:t> </a:t>
            </a:r>
            <a:r>
              <a:rPr lang="pt-PT" altLang="pt-PT" sz="2400" dirty="0" err="1"/>
              <a:t>of</a:t>
            </a:r>
            <a:r>
              <a:rPr lang="pt-PT" altLang="pt-PT" sz="2400" dirty="0"/>
              <a:t> </a:t>
            </a:r>
            <a:r>
              <a:rPr lang="pt-PT" altLang="pt-PT" sz="2400" dirty="0" err="1"/>
              <a:t>external</a:t>
            </a:r>
            <a:r>
              <a:rPr lang="pt-PT" altLang="pt-PT" sz="2400" dirty="0"/>
              <a:t> </a:t>
            </a:r>
            <a:r>
              <a:rPr lang="pt-PT" altLang="pt-PT" sz="2400" dirty="0" err="1"/>
              <a:t>factors</a:t>
            </a:r>
            <a:r>
              <a:rPr lang="pt-PT" altLang="pt-PT" sz="2400" dirty="0"/>
              <a:t> </a:t>
            </a:r>
            <a:r>
              <a:rPr lang="pt-PT" altLang="pt-PT" sz="2400" dirty="0" err="1"/>
              <a:t>is</a:t>
            </a:r>
            <a:r>
              <a:rPr lang="pt-PT" altLang="pt-PT" sz="2400" dirty="0"/>
              <a:t> </a:t>
            </a:r>
            <a:r>
              <a:rPr lang="pt-PT" altLang="pt-PT" sz="2400" dirty="0" err="1"/>
              <a:t>left</a:t>
            </a:r>
            <a:r>
              <a:rPr lang="pt-PT" altLang="pt-PT" sz="2400" dirty="0"/>
              <a:t> </a:t>
            </a:r>
            <a:r>
              <a:rPr lang="pt-PT" altLang="pt-PT" sz="2400" dirty="0" err="1"/>
              <a:t>unchanged</a:t>
            </a:r>
            <a:r>
              <a:rPr lang="pt-PT" altLang="pt-PT" sz="2400" dirty="0"/>
              <a:t>. </a:t>
            </a:r>
            <a:r>
              <a:rPr lang="pt-PT" altLang="pt-PT" sz="2400" dirty="0" err="1"/>
              <a:t>The</a:t>
            </a:r>
            <a:r>
              <a:rPr lang="pt-PT" altLang="pt-PT" sz="2400" dirty="0"/>
              <a:t> </a:t>
            </a:r>
            <a:r>
              <a:rPr lang="pt-PT" altLang="pt-PT" sz="2400" dirty="0" err="1"/>
              <a:t>most</a:t>
            </a:r>
            <a:r>
              <a:rPr lang="pt-PT" altLang="pt-PT" sz="2400" dirty="0"/>
              <a:t> </a:t>
            </a:r>
            <a:r>
              <a:rPr lang="pt-PT" altLang="pt-PT" sz="2400" dirty="0" err="1"/>
              <a:t>widely</a:t>
            </a:r>
            <a:r>
              <a:rPr lang="pt-PT" altLang="pt-PT" sz="2400" dirty="0"/>
              <a:t> </a:t>
            </a:r>
            <a:r>
              <a:rPr lang="pt-PT" altLang="pt-PT" sz="2400" dirty="0" err="1"/>
              <a:t>cited</a:t>
            </a:r>
            <a:r>
              <a:rPr lang="pt-PT" altLang="pt-PT" sz="2400" dirty="0"/>
              <a:t> </a:t>
            </a:r>
            <a:r>
              <a:rPr lang="pt-PT" altLang="pt-PT" sz="2400" dirty="0" err="1"/>
              <a:t>example</a:t>
            </a:r>
            <a:r>
              <a:rPr lang="pt-PT" altLang="pt-PT" sz="2400" dirty="0"/>
              <a:t> </a:t>
            </a:r>
            <a:r>
              <a:rPr lang="pt-PT" altLang="pt-PT" sz="2400" dirty="0" err="1"/>
              <a:t>of</a:t>
            </a:r>
            <a:r>
              <a:rPr lang="pt-PT" altLang="pt-PT" sz="2400" dirty="0"/>
              <a:t> </a:t>
            </a:r>
            <a:r>
              <a:rPr lang="pt-PT" altLang="pt-PT" sz="2400" dirty="0" err="1"/>
              <a:t>flexibility</a:t>
            </a:r>
            <a:r>
              <a:rPr lang="pt-PT" altLang="pt-PT" sz="2400" dirty="0"/>
              <a:t> in </a:t>
            </a:r>
            <a:r>
              <a:rPr lang="pt-PT" altLang="pt-PT" sz="2400" dirty="0" err="1"/>
              <a:t>the</a:t>
            </a:r>
            <a:r>
              <a:rPr lang="pt-PT" altLang="pt-PT" sz="2400" dirty="0"/>
              <a:t> </a:t>
            </a:r>
            <a:r>
              <a:rPr lang="pt-PT" altLang="pt-PT" sz="2400" dirty="0" err="1"/>
              <a:t>strategy</a:t>
            </a:r>
            <a:r>
              <a:rPr lang="pt-PT" altLang="pt-PT" sz="2400" dirty="0"/>
              <a:t> </a:t>
            </a:r>
            <a:r>
              <a:rPr lang="pt-PT" altLang="pt-PT" sz="2400" dirty="0" err="1"/>
              <a:t>literature</a:t>
            </a:r>
            <a:r>
              <a:rPr lang="pt-PT" altLang="pt-PT" sz="2400" dirty="0"/>
              <a:t> </a:t>
            </a:r>
            <a:r>
              <a:rPr lang="pt-PT" altLang="pt-PT" sz="2400" dirty="0" err="1"/>
              <a:t>is</a:t>
            </a:r>
            <a:r>
              <a:rPr lang="pt-PT" altLang="pt-PT" sz="2400" dirty="0"/>
              <a:t> </a:t>
            </a:r>
            <a:r>
              <a:rPr lang="pt-PT" altLang="pt-PT" sz="2400" dirty="0" err="1"/>
              <a:t>product</a:t>
            </a:r>
            <a:r>
              <a:rPr lang="pt-PT" altLang="pt-PT" sz="2400" dirty="0"/>
              <a:t> </a:t>
            </a:r>
            <a:r>
              <a:rPr lang="pt-PT" altLang="pt-PT" sz="2400" dirty="0" err="1"/>
              <a:t>or</a:t>
            </a:r>
            <a:r>
              <a:rPr lang="pt-PT" altLang="pt-PT" sz="2400" dirty="0"/>
              <a:t> </a:t>
            </a:r>
            <a:r>
              <a:rPr lang="pt-PT" altLang="pt-PT" sz="2400" dirty="0" err="1"/>
              <a:t>geographic</a:t>
            </a:r>
            <a:r>
              <a:rPr lang="pt-PT" altLang="pt-PT" sz="2400" dirty="0"/>
              <a:t> </a:t>
            </a:r>
            <a:r>
              <a:rPr lang="pt-PT" altLang="pt-PT" sz="2400" dirty="0" err="1"/>
              <a:t>market</a:t>
            </a:r>
            <a:r>
              <a:rPr lang="pt-PT" altLang="pt-PT" sz="2400" dirty="0"/>
              <a:t> </a:t>
            </a:r>
            <a:r>
              <a:rPr lang="pt-PT" altLang="pt-PT" sz="2400" dirty="0" err="1"/>
              <a:t>diversification</a:t>
            </a:r>
            <a:r>
              <a:rPr lang="pt-PT" altLang="pt-PT" sz="2400" dirty="0"/>
              <a:t>. </a:t>
            </a:r>
            <a:r>
              <a:rPr lang="pt-PT" altLang="pt-PT" sz="2400" dirty="0" err="1"/>
              <a:t>Diversification</a:t>
            </a:r>
            <a:r>
              <a:rPr lang="pt-PT" altLang="pt-PT" sz="2400" dirty="0"/>
              <a:t> </a:t>
            </a:r>
            <a:r>
              <a:rPr lang="pt-PT" altLang="pt-PT" sz="2400" dirty="0" err="1"/>
              <a:t>reduces</a:t>
            </a:r>
            <a:r>
              <a:rPr lang="pt-PT" altLang="pt-PT" sz="2400" dirty="0"/>
              <a:t> </a:t>
            </a:r>
            <a:r>
              <a:rPr lang="pt-PT" altLang="pt-PT" sz="2400" dirty="0" err="1"/>
              <a:t>company</a:t>
            </a:r>
            <a:r>
              <a:rPr lang="pt-PT" altLang="pt-PT" sz="2400" dirty="0"/>
              <a:t> </a:t>
            </a:r>
            <a:r>
              <a:rPr lang="pt-PT" altLang="pt-PT" sz="2400" dirty="0" err="1"/>
              <a:t>risk</a:t>
            </a:r>
            <a:r>
              <a:rPr lang="pt-PT" altLang="pt-PT" sz="2400" dirty="0"/>
              <a:t> </a:t>
            </a:r>
            <a:r>
              <a:rPr lang="pt-PT" altLang="pt-PT" sz="2400" dirty="0" err="1"/>
              <a:t>through</a:t>
            </a:r>
            <a:r>
              <a:rPr lang="pt-PT" altLang="pt-PT" sz="2400" dirty="0"/>
              <a:t> </a:t>
            </a:r>
            <a:r>
              <a:rPr lang="pt-PT" altLang="pt-PT" sz="2400" dirty="0" err="1"/>
              <a:t>involvement</a:t>
            </a:r>
            <a:r>
              <a:rPr lang="pt-PT" altLang="pt-PT" sz="2400" dirty="0"/>
              <a:t> in </a:t>
            </a:r>
            <a:r>
              <a:rPr lang="pt-PT" altLang="pt-PT" sz="2400" dirty="0" err="1"/>
              <a:t>various</a:t>
            </a:r>
            <a:r>
              <a:rPr lang="pt-PT" altLang="pt-PT" sz="2400" dirty="0"/>
              <a:t> </a:t>
            </a:r>
            <a:r>
              <a:rPr lang="pt-PT" altLang="pt-PT" sz="2400" dirty="0" err="1"/>
              <a:t>product</a:t>
            </a:r>
            <a:r>
              <a:rPr lang="pt-PT" altLang="pt-PT" sz="2400" dirty="0"/>
              <a:t> </a:t>
            </a:r>
            <a:r>
              <a:rPr lang="pt-PT" altLang="pt-PT" sz="2400" dirty="0" err="1"/>
              <a:t>lines</a:t>
            </a:r>
            <a:r>
              <a:rPr lang="pt-PT" altLang="pt-PT" sz="2400" dirty="0"/>
              <a:t> </a:t>
            </a:r>
            <a:r>
              <a:rPr lang="pt-PT" altLang="pt-PT" sz="2400" dirty="0" err="1"/>
              <a:t>and</a:t>
            </a:r>
            <a:r>
              <a:rPr lang="pt-PT" altLang="pt-PT" sz="2400" dirty="0"/>
              <a:t>/</a:t>
            </a:r>
            <a:r>
              <a:rPr lang="pt-PT" altLang="pt-PT" sz="2400" dirty="0" err="1"/>
              <a:t>or</a:t>
            </a:r>
            <a:r>
              <a:rPr lang="pt-PT" altLang="pt-PT" sz="2400" dirty="0"/>
              <a:t> </a:t>
            </a:r>
            <a:r>
              <a:rPr lang="pt-PT" altLang="pt-PT" sz="2400" dirty="0" err="1"/>
              <a:t>geographic</a:t>
            </a:r>
            <a:r>
              <a:rPr lang="pt-PT" altLang="pt-PT" sz="2400" dirty="0"/>
              <a:t> </a:t>
            </a:r>
            <a:r>
              <a:rPr lang="pt-PT" altLang="pt-PT" sz="2400" dirty="0" err="1"/>
              <a:t>markets</a:t>
            </a:r>
            <a:r>
              <a:rPr lang="pt-PT" altLang="pt-PT" sz="2400" dirty="0"/>
              <a:t> </a:t>
            </a:r>
            <a:r>
              <a:rPr lang="pt-PT" altLang="pt-PT" sz="2400" dirty="0" err="1"/>
              <a:t>with</a:t>
            </a:r>
            <a:r>
              <a:rPr lang="pt-PT" altLang="pt-PT" sz="2400" dirty="0"/>
              <a:t> </a:t>
            </a:r>
            <a:r>
              <a:rPr lang="pt-PT" altLang="pt-PT" sz="2400" dirty="0" err="1"/>
              <a:t>returns</a:t>
            </a:r>
            <a:r>
              <a:rPr lang="pt-PT" altLang="pt-PT" sz="2400" dirty="0"/>
              <a:t> </a:t>
            </a:r>
            <a:r>
              <a:rPr lang="pt-PT" altLang="pt-PT" sz="2400" dirty="0" err="1"/>
              <a:t>that</a:t>
            </a:r>
            <a:r>
              <a:rPr lang="pt-PT" altLang="pt-PT" sz="2400" dirty="0"/>
              <a:t> are </a:t>
            </a:r>
            <a:r>
              <a:rPr lang="pt-PT" altLang="pt-PT" sz="2400" dirty="0" err="1"/>
              <a:t>less</a:t>
            </a:r>
            <a:r>
              <a:rPr lang="pt-PT" altLang="pt-PT" sz="2400" dirty="0"/>
              <a:t> </a:t>
            </a:r>
            <a:r>
              <a:rPr lang="pt-PT" altLang="pt-PT" sz="2400" dirty="0" err="1"/>
              <a:t>than</a:t>
            </a:r>
            <a:r>
              <a:rPr lang="pt-PT" altLang="pt-PT" sz="2400" dirty="0"/>
              <a:t> </a:t>
            </a:r>
            <a:r>
              <a:rPr lang="pt-PT" altLang="pt-PT" sz="2400" dirty="0" err="1"/>
              <a:t>perfectly</a:t>
            </a:r>
            <a:r>
              <a:rPr lang="pt-PT" altLang="pt-PT" sz="2400" dirty="0"/>
              <a:t> </a:t>
            </a:r>
            <a:r>
              <a:rPr lang="pt-PT" altLang="pt-PT" sz="2400" dirty="0" err="1"/>
              <a:t>correlated</a:t>
            </a:r>
            <a:r>
              <a:rPr lang="pt-PT" altLang="pt-PT" sz="2400" dirty="0"/>
              <a:t>. </a:t>
            </a:r>
          </a:p>
          <a:p>
            <a:endParaRPr lang="pt-PT" dirty="0"/>
          </a:p>
        </p:txBody>
      </p:sp>
    </p:spTree>
    <p:extLst>
      <p:ext uri="{BB962C8B-B14F-4D97-AF65-F5344CB8AC3E}">
        <p14:creationId xmlns:p14="http://schemas.microsoft.com/office/powerpoint/2010/main" val="25835112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normAutofit/>
          </a:bodyPr>
          <a:lstStyle/>
          <a:p>
            <a:pPr algn="ctr" eaLnBrk="1" hangingPunct="1">
              <a:defRPr/>
            </a:pPr>
            <a:r>
              <a:rPr lang="en-GB" altLang="ja-JP" sz="4400" b="1" dirty="0" smtClean="0">
                <a:ea typeface="ＭＳ Ｐゴシック" charset="-128"/>
              </a:rPr>
              <a:t>Burke and </a:t>
            </a:r>
            <a:r>
              <a:rPr lang="en-GB" altLang="ja-JP" sz="4400" b="1" dirty="0" err="1" smtClean="0">
                <a:ea typeface="ＭＳ Ｐゴシック" charset="-128"/>
              </a:rPr>
              <a:t>Litwin’s</a:t>
            </a:r>
            <a:r>
              <a:rPr lang="pt-PT" altLang="ja-JP" sz="4400" b="1" dirty="0" smtClean="0">
                <a:ea typeface="ＭＳ Ｐゴシック" charset="-128"/>
              </a:rPr>
              <a:t> </a:t>
            </a:r>
            <a:r>
              <a:rPr lang="en-GB" altLang="ja-JP" sz="4400" b="1" dirty="0" smtClean="0">
                <a:ea typeface="ＭＳ Ｐゴシック" charset="-128"/>
              </a:rPr>
              <a:t>Organizational Performance and Change</a:t>
            </a:r>
            <a:endParaRPr lang="pt-PT" sz="4400" b="1" dirty="0" smtClean="0"/>
          </a:p>
        </p:txBody>
      </p:sp>
      <p:sp>
        <p:nvSpPr>
          <p:cNvPr id="40963" name="Rectangle 3"/>
          <p:cNvSpPr>
            <a:spLocks noGrp="1" noChangeArrowheads="1"/>
          </p:cNvSpPr>
          <p:nvPr>
            <p:ph idx="1"/>
          </p:nvPr>
        </p:nvSpPr>
        <p:spPr/>
        <p:txBody>
          <a:bodyPr>
            <a:normAutofit lnSpcReduction="10000"/>
          </a:bodyPr>
          <a:lstStyle/>
          <a:p>
            <a:pPr eaLnBrk="1" hangingPunct="1"/>
            <a:r>
              <a:rPr lang="en-GB" altLang="pt-PT" sz="2800" b="1" dirty="0" smtClean="0"/>
              <a:t>USAGE OF THE CAUSAL MODEL OF ORGANIZATIONAL PERFORMANCE AND CHANGE. </a:t>
            </a:r>
            <a:r>
              <a:rPr lang="pt-PT" altLang="pt-PT" sz="2800" b="1" dirty="0" err="1" smtClean="0"/>
              <a:t>Applications</a:t>
            </a:r>
            <a:endParaRPr lang="pt-PT" altLang="pt-PT" sz="2800" b="1" dirty="0" smtClean="0"/>
          </a:p>
          <a:p>
            <a:pPr eaLnBrk="1" hangingPunct="1"/>
            <a:endParaRPr lang="pt-PT" altLang="pt-PT" dirty="0" smtClean="0"/>
          </a:p>
          <a:p>
            <a:pPr algn="just" eaLnBrk="1" hangingPunct="1"/>
            <a:r>
              <a:rPr lang="pt-PT" altLang="pt-PT" sz="3200" dirty="0" err="1" smtClean="0"/>
              <a:t>Analyzing</a:t>
            </a:r>
            <a:r>
              <a:rPr lang="pt-PT" altLang="pt-PT" sz="3200" dirty="0" smtClean="0"/>
              <a:t> </a:t>
            </a:r>
            <a:r>
              <a:rPr lang="pt-PT" altLang="pt-PT" sz="3200" dirty="0" err="1" smtClean="0"/>
              <a:t>Organizational</a:t>
            </a:r>
            <a:r>
              <a:rPr lang="pt-PT" altLang="pt-PT" sz="3200" dirty="0" smtClean="0"/>
              <a:t> </a:t>
            </a:r>
            <a:r>
              <a:rPr lang="pt-PT" altLang="pt-PT" sz="3200" dirty="0" err="1" smtClean="0"/>
              <a:t>Change</a:t>
            </a:r>
            <a:endParaRPr lang="pt-PT" altLang="pt-PT" sz="3200" dirty="0" smtClean="0"/>
          </a:p>
          <a:p>
            <a:pPr algn="just" eaLnBrk="1" hangingPunct="1"/>
            <a:r>
              <a:rPr lang="pt-PT" altLang="pt-PT" sz="3200" dirty="0" err="1" smtClean="0"/>
              <a:t>Understanding</a:t>
            </a:r>
            <a:r>
              <a:rPr lang="pt-PT" altLang="pt-PT" sz="3200" dirty="0" smtClean="0"/>
              <a:t> </a:t>
            </a:r>
            <a:r>
              <a:rPr lang="pt-PT" altLang="pt-PT" sz="3200" dirty="0" err="1" smtClean="0"/>
              <a:t>Organizational</a:t>
            </a:r>
            <a:r>
              <a:rPr lang="pt-PT" altLang="pt-PT" sz="3200" dirty="0" smtClean="0"/>
              <a:t> </a:t>
            </a:r>
            <a:r>
              <a:rPr lang="pt-PT" altLang="pt-PT" sz="3200" dirty="0" err="1" smtClean="0"/>
              <a:t>Change</a:t>
            </a:r>
            <a:endParaRPr lang="pt-PT" altLang="pt-PT" sz="3200" dirty="0" smtClean="0"/>
          </a:p>
          <a:p>
            <a:pPr algn="just" eaLnBrk="1" hangingPunct="1"/>
            <a:r>
              <a:rPr lang="pt-PT" altLang="pt-PT" sz="3200" dirty="0" err="1" smtClean="0"/>
              <a:t>Managing</a:t>
            </a:r>
            <a:r>
              <a:rPr lang="pt-PT" altLang="pt-PT" sz="3200" dirty="0" smtClean="0"/>
              <a:t> </a:t>
            </a:r>
            <a:r>
              <a:rPr lang="pt-PT" altLang="pt-PT" sz="3200" dirty="0" err="1" smtClean="0"/>
              <a:t>Organizational</a:t>
            </a:r>
            <a:r>
              <a:rPr lang="pt-PT" altLang="pt-PT" sz="3200" dirty="0" smtClean="0"/>
              <a:t> </a:t>
            </a:r>
            <a:r>
              <a:rPr lang="pt-PT" altLang="pt-PT" sz="3200" dirty="0" err="1" smtClean="0"/>
              <a:t>Change</a:t>
            </a:r>
            <a:endParaRPr lang="pt-PT" altLang="pt-PT" sz="3200" dirty="0" smtClean="0"/>
          </a:p>
          <a:p>
            <a:pPr algn="just" eaLnBrk="1" hangingPunct="1"/>
            <a:r>
              <a:rPr lang="pt-PT" altLang="pt-PT" sz="3200" dirty="0" err="1" smtClean="0"/>
              <a:t>Predicting</a:t>
            </a:r>
            <a:r>
              <a:rPr lang="pt-PT" altLang="pt-PT" sz="3200" dirty="0" smtClean="0"/>
              <a:t> </a:t>
            </a:r>
            <a:r>
              <a:rPr lang="pt-PT" altLang="pt-PT" sz="3200" dirty="0" err="1" smtClean="0"/>
              <a:t>Organizational</a:t>
            </a:r>
            <a:r>
              <a:rPr lang="pt-PT" altLang="pt-PT" sz="3200" dirty="0" smtClean="0"/>
              <a:t> </a:t>
            </a:r>
            <a:r>
              <a:rPr lang="pt-PT" altLang="pt-PT" sz="3200" dirty="0" err="1" smtClean="0"/>
              <a:t>Change</a:t>
            </a:r>
            <a:endParaRPr lang="en-GB" altLang="pt-PT" sz="3200" b="1" dirty="0" smtClean="0"/>
          </a:p>
        </p:txBody>
      </p:sp>
    </p:spTree>
    <p:extLst>
      <p:ext uri="{BB962C8B-B14F-4D97-AF65-F5344CB8AC3E}">
        <p14:creationId xmlns:p14="http://schemas.microsoft.com/office/powerpoint/2010/main" val="1922488370"/>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p:txBody>
          <a:bodyPr>
            <a:noAutofit/>
          </a:bodyPr>
          <a:lstStyle/>
          <a:p>
            <a:pPr algn="ctr" eaLnBrk="1" hangingPunct="1">
              <a:defRPr/>
            </a:pPr>
            <a:r>
              <a:rPr lang="pt-PT" altLang="ja-JP" sz="5400" b="1" dirty="0" err="1" smtClean="0">
                <a:ea typeface="ＭＳ Ｐゴシック" charset="-128"/>
              </a:rPr>
              <a:t>Slywotzky</a:t>
            </a:r>
            <a:r>
              <a:rPr lang="pt-PT" altLang="ja-JP" sz="5400" b="1" dirty="0" smtClean="0">
                <a:ea typeface="ＭＳ Ｐゴシック" charset="-128"/>
              </a:rPr>
              <a:t> </a:t>
            </a:r>
            <a:r>
              <a:rPr lang="pt-PT" altLang="ja-JP" sz="5400" b="1" dirty="0" err="1" smtClean="0">
                <a:ea typeface="ＭＳ Ｐゴシック" charset="-128"/>
              </a:rPr>
              <a:t>and</a:t>
            </a:r>
            <a:r>
              <a:rPr lang="pt-PT" altLang="ja-JP" sz="5400" b="1" dirty="0" smtClean="0">
                <a:ea typeface="ＭＳ Ｐゴシック" charset="-128"/>
              </a:rPr>
              <a:t> </a:t>
            </a:r>
            <a:r>
              <a:rPr lang="pt-PT" altLang="ja-JP" sz="5400" b="1" dirty="0" err="1" smtClean="0">
                <a:ea typeface="ＭＳ Ｐゴシック" charset="-128"/>
              </a:rPr>
              <a:t>Drzik’s</a:t>
            </a:r>
            <a:r>
              <a:rPr lang="pt-PT" altLang="ja-JP" sz="5400" b="1" dirty="0" smtClean="0">
                <a:ea typeface="ＭＳ Ｐゴシック" charset="-128"/>
              </a:rPr>
              <a:t> </a:t>
            </a:r>
            <a:r>
              <a:rPr lang="pt-PT" altLang="ja-JP" sz="5400" b="1" dirty="0" err="1" smtClean="0">
                <a:ea typeface="ＭＳ Ｐゴシック" charset="-128"/>
              </a:rPr>
              <a:t>Strategic</a:t>
            </a:r>
            <a:r>
              <a:rPr lang="pt-PT" altLang="ja-JP" sz="5400" b="1" dirty="0" smtClean="0">
                <a:ea typeface="ＭＳ Ｐゴシック" charset="-128"/>
              </a:rPr>
              <a:t> </a:t>
            </a:r>
            <a:r>
              <a:rPr lang="pt-PT" altLang="ja-JP" sz="5400" b="1" dirty="0" err="1" smtClean="0">
                <a:ea typeface="ＭＳ Ｐゴシック" charset="-128"/>
              </a:rPr>
              <a:t>Risk</a:t>
            </a:r>
            <a:r>
              <a:rPr lang="pt-PT" altLang="ja-JP" sz="5400" b="1" dirty="0" smtClean="0">
                <a:ea typeface="ＭＳ Ｐゴシック" charset="-128"/>
              </a:rPr>
              <a:t> Management</a:t>
            </a:r>
            <a:endParaRPr lang="pt-PT" sz="5400" b="1" dirty="0" smtClean="0"/>
          </a:p>
        </p:txBody>
      </p:sp>
      <p:sp>
        <p:nvSpPr>
          <p:cNvPr id="116739" name="Rectangle 3"/>
          <p:cNvSpPr>
            <a:spLocks noGrp="1" noChangeArrowheads="1"/>
          </p:cNvSpPr>
          <p:nvPr>
            <p:ph idx="1"/>
          </p:nvPr>
        </p:nvSpPr>
        <p:spPr/>
        <p:txBody>
          <a:bodyPr>
            <a:normAutofit/>
          </a:bodyPr>
          <a:lstStyle/>
          <a:p>
            <a:pPr algn="just" eaLnBrk="1" hangingPunct="1">
              <a:lnSpc>
                <a:spcPct val="80000"/>
              </a:lnSpc>
            </a:pPr>
            <a:r>
              <a:rPr lang="pt-PT" altLang="pt-PT" sz="2400" b="1" dirty="0" err="1" smtClean="0"/>
              <a:t>Usage</a:t>
            </a:r>
            <a:r>
              <a:rPr lang="pt-PT" altLang="pt-PT" sz="2400" b="1" dirty="0" smtClean="0"/>
              <a:t> </a:t>
            </a:r>
            <a:r>
              <a:rPr lang="pt-PT" altLang="pt-PT" sz="2400" b="1" dirty="0" err="1" smtClean="0"/>
              <a:t>of</a:t>
            </a:r>
            <a:r>
              <a:rPr lang="pt-PT" altLang="pt-PT" sz="2400" b="1" dirty="0" smtClean="0"/>
              <a:t> </a:t>
            </a:r>
            <a:r>
              <a:rPr lang="pt-PT" altLang="pt-PT" sz="2400" b="1" dirty="0" err="1" smtClean="0"/>
              <a:t>Strategic</a:t>
            </a:r>
            <a:r>
              <a:rPr lang="pt-PT" altLang="pt-PT" sz="2400" b="1" dirty="0" smtClean="0"/>
              <a:t> </a:t>
            </a:r>
            <a:r>
              <a:rPr lang="pt-PT" altLang="pt-PT" sz="2400" b="1" dirty="0" err="1" smtClean="0"/>
              <a:t>Risk</a:t>
            </a:r>
            <a:r>
              <a:rPr lang="pt-PT" altLang="pt-PT" sz="2400" b="1" dirty="0" smtClean="0"/>
              <a:t> Management. </a:t>
            </a:r>
            <a:r>
              <a:rPr lang="pt-PT" altLang="pt-PT" sz="2400" b="1" dirty="0" err="1" smtClean="0"/>
              <a:t>Applications</a:t>
            </a:r>
            <a:endParaRPr lang="pt-PT" altLang="pt-PT" sz="2400" b="1" dirty="0" smtClean="0"/>
          </a:p>
          <a:p>
            <a:pPr algn="just" eaLnBrk="1" hangingPunct="1">
              <a:lnSpc>
                <a:spcPct val="80000"/>
              </a:lnSpc>
            </a:pPr>
            <a:r>
              <a:rPr lang="pt-PT" altLang="pt-PT" sz="2400" dirty="0" err="1" smtClean="0"/>
              <a:t>Strategic</a:t>
            </a:r>
            <a:r>
              <a:rPr lang="pt-PT" altLang="pt-PT" sz="2400" dirty="0" smtClean="0"/>
              <a:t> </a:t>
            </a:r>
            <a:r>
              <a:rPr lang="pt-PT" altLang="pt-PT" sz="2400" dirty="0" err="1" smtClean="0"/>
              <a:t>Planning</a:t>
            </a:r>
            <a:endParaRPr lang="pt-PT" altLang="pt-PT" sz="2400" dirty="0" smtClean="0"/>
          </a:p>
          <a:p>
            <a:pPr algn="just" eaLnBrk="1" hangingPunct="1">
              <a:lnSpc>
                <a:spcPct val="80000"/>
              </a:lnSpc>
            </a:pPr>
            <a:r>
              <a:rPr lang="pt-PT" altLang="pt-PT" sz="2400" dirty="0" err="1" smtClean="0"/>
              <a:t>Risk</a:t>
            </a:r>
            <a:r>
              <a:rPr lang="pt-PT" altLang="pt-PT" sz="2400" dirty="0" smtClean="0"/>
              <a:t> </a:t>
            </a:r>
            <a:r>
              <a:rPr lang="pt-PT" altLang="pt-PT" sz="2400" dirty="0" err="1" smtClean="0"/>
              <a:t>Mitigation</a:t>
            </a:r>
            <a:r>
              <a:rPr lang="pt-PT" altLang="pt-PT" sz="2400" dirty="0" smtClean="0"/>
              <a:t> </a:t>
            </a:r>
            <a:r>
              <a:rPr lang="pt-PT" altLang="pt-PT" sz="2400" dirty="0" err="1" smtClean="0"/>
              <a:t>and</a:t>
            </a:r>
            <a:r>
              <a:rPr lang="pt-PT" altLang="pt-PT" sz="2400" dirty="0" smtClean="0"/>
              <a:t> </a:t>
            </a:r>
            <a:r>
              <a:rPr lang="pt-PT" altLang="pt-PT" sz="2400" dirty="0" err="1" smtClean="0"/>
              <a:t>Prevention</a:t>
            </a:r>
            <a:endParaRPr lang="pt-PT" altLang="pt-PT" sz="2400" dirty="0" smtClean="0">
              <a:hlinkClick r:id="rId3"/>
            </a:endParaRPr>
          </a:p>
          <a:p>
            <a:pPr algn="just" eaLnBrk="1" hangingPunct="1">
              <a:lnSpc>
                <a:spcPct val="80000"/>
              </a:lnSpc>
            </a:pPr>
            <a:r>
              <a:rPr lang="pt-PT" altLang="pt-PT" sz="2400" dirty="0" smtClean="0"/>
              <a:t>Crisis Management</a:t>
            </a:r>
          </a:p>
          <a:p>
            <a:pPr algn="just" eaLnBrk="1" hangingPunct="1">
              <a:lnSpc>
                <a:spcPct val="80000"/>
              </a:lnSpc>
            </a:pPr>
            <a:r>
              <a:rPr lang="pt-PT" altLang="pt-PT" sz="2400" dirty="0" smtClean="0"/>
              <a:t>Capital </a:t>
            </a:r>
            <a:r>
              <a:rPr lang="pt-PT" altLang="pt-PT" sz="2400" dirty="0" err="1" smtClean="0"/>
              <a:t>Allocation</a:t>
            </a:r>
            <a:endParaRPr lang="pt-PT" altLang="pt-PT" sz="2400" dirty="0" smtClean="0"/>
          </a:p>
          <a:p>
            <a:pPr algn="just" eaLnBrk="1" hangingPunct="1">
              <a:lnSpc>
                <a:spcPct val="80000"/>
              </a:lnSpc>
            </a:pPr>
            <a:r>
              <a:rPr lang="pt-PT" altLang="pt-PT" sz="2400" dirty="0" smtClean="0"/>
              <a:t>Capital </a:t>
            </a:r>
            <a:r>
              <a:rPr lang="pt-PT" altLang="pt-PT" sz="2400" dirty="0" err="1" smtClean="0"/>
              <a:t>Structure</a:t>
            </a:r>
            <a:endParaRPr lang="pt-PT" altLang="pt-PT" sz="2400" b="1" dirty="0" smtClean="0"/>
          </a:p>
        </p:txBody>
      </p:sp>
    </p:spTree>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pt-PT" altLang="ja-JP" sz="5400" b="1" dirty="0" err="1">
                <a:ea typeface="ＭＳ Ｐゴシック" charset="-128"/>
              </a:rPr>
              <a:t>Slywotzky</a:t>
            </a:r>
            <a:r>
              <a:rPr lang="pt-PT" altLang="ja-JP" sz="5400" b="1" dirty="0">
                <a:ea typeface="ＭＳ Ｐゴシック" charset="-128"/>
              </a:rPr>
              <a:t> </a:t>
            </a:r>
            <a:r>
              <a:rPr lang="pt-PT" altLang="ja-JP" sz="5400" b="1" dirty="0" err="1">
                <a:ea typeface="ＭＳ Ｐゴシック" charset="-128"/>
              </a:rPr>
              <a:t>and</a:t>
            </a:r>
            <a:r>
              <a:rPr lang="pt-PT" altLang="ja-JP" sz="5400" b="1" dirty="0">
                <a:ea typeface="ＭＳ Ｐゴシック" charset="-128"/>
              </a:rPr>
              <a:t> </a:t>
            </a:r>
            <a:r>
              <a:rPr lang="pt-PT" altLang="ja-JP" sz="5400" b="1" dirty="0" err="1">
                <a:ea typeface="ＭＳ Ｐゴシック" charset="-128"/>
              </a:rPr>
              <a:t>Drzik’s</a:t>
            </a:r>
            <a:r>
              <a:rPr lang="pt-PT" altLang="ja-JP" sz="5400" b="1" dirty="0">
                <a:ea typeface="ＭＳ Ｐゴシック" charset="-128"/>
              </a:rPr>
              <a:t> </a:t>
            </a:r>
            <a:r>
              <a:rPr lang="pt-PT" altLang="ja-JP" sz="5400" b="1" dirty="0" err="1">
                <a:ea typeface="ＭＳ Ｐゴシック" charset="-128"/>
              </a:rPr>
              <a:t>Strategic</a:t>
            </a:r>
            <a:r>
              <a:rPr lang="pt-PT" altLang="ja-JP" sz="5400" b="1" dirty="0">
                <a:ea typeface="ＭＳ Ｐゴシック" charset="-128"/>
              </a:rPr>
              <a:t> </a:t>
            </a:r>
            <a:r>
              <a:rPr lang="pt-PT" altLang="ja-JP" sz="5400" b="1" dirty="0" err="1">
                <a:ea typeface="ＭＳ Ｐゴシック" charset="-128"/>
              </a:rPr>
              <a:t>Risk</a:t>
            </a:r>
            <a:r>
              <a:rPr lang="pt-PT" altLang="ja-JP" sz="5400" b="1" dirty="0">
                <a:ea typeface="ＭＳ Ｐゴシック" charset="-128"/>
              </a:rPr>
              <a:t> Management</a:t>
            </a:r>
            <a:endParaRPr lang="pt-PT" sz="5400" dirty="0"/>
          </a:p>
        </p:txBody>
      </p:sp>
      <p:sp>
        <p:nvSpPr>
          <p:cNvPr id="3" name="Content Placeholder 2"/>
          <p:cNvSpPr>
            <a:spLocks noGrp="1"/>
          </p:cNvSpPr>
          <p:nvPr>
            <p:ph idx="1"/>
          </p:nvPr>
        </p:nvSpPr>
        <p:spPr/>
        <p:txBody>
          <a:bodyPr>
            <a:normAutofit lnSpcReduction="10000"/>
          </a:bodyPr>
          <a:lstStyle/>
          <a:p>
            <a:pPr algn="just">
              <a:lnSpc>
                <a:spcPct val="80000"/>
              </a:lnSpc>
            </a:pPr>
            <a:r>
              <a:rPr lang="pt-PT" altLang="pt-PT" b="1" dirty="0"/>
              <a:t>Steps in </a:t>
            </a:r>
            <a:r>
              <a:rPr lang="pt-PT" altLang="pt-PT" b="1" dirty="0" err="1"/>
              <a:t>the</a:t>
            </a:r>
            <a:r>
              <a:rPr lang="pt-PT" altLang="pt-PT" b="1" dirty="0"/>
              <a:t> </a:t>
            </a:r>
            <a:r>
              <a:rPr lang="pt-PT" altLang="pt-PT" b="1" dirty="0" err="1"/>
              <a:t>Strategic</a:t>
            </a:r>
            <a:r>
              <a:rPr lang="pt-PT" altLang="pt-PT" b="1" dirty="0"/>
              <a:t> </a:t>
            </a:r>
            <a:r>
              <a:rPr lang="pt-PT" altLang="pt-PT" b="1" dirty="0" err="1"/>
              <a:t>Risk</a:t>
            </a:r>
            <a:r>
              <a:rPr lang="pt-PT" altLang="pt-PT" b="1" dirty="0"/>
              <a:t> Management </a:t>
            </a:r>
            <a:r>
              <a:rPr lang="pt-PT" altLang="pt-PT" b="1" dirty="0" err="1"/>
              <a:t>Process</a:t>
            </a:r>
            <a:endParaRPr lang="pt-PT" altLang="pt-PT" b="1" dirty="0"/>
          </a:p>
          <a:p>
            <a:pPr algn="just">
              <a:lnSpc>
                <a:spcPct val="80000"/>
              </a:lnSpc>
            </a:pPr>
            <a:r>
              <a:rPr lang="pt-PT" altLang="pt-PT" b="1" dirty="0" err="1"/>
              <a:t>Identify</a:t>
            </a:r>
            <a:r>
              <a:rPr lang="pt-PT" altLang="pt-PT" b="1" dirty="0"/>
              <a:t> </a:t>
            </a:r>
            <a:r>
              <a:rPr lang="pt-PT" altLang="pt-PT" b="1" dirty="0" err="1"/>
              <a:t>and</a:t>
            </a:r>
            <a:r>
              <a:rPr lang="pt-PT" altLang="pt-PT" b="1" dirty="0"/>
              <a:t> </a:t>
            </a:r>
            <a:r>
              <a:rPr lang="pt-PT" altLang="pt-PT" b="1" dirty="0" err="1"/>
              <a:t>assess</a:t>
            </a:r>
            <a:r>
              <a:rPr lang="pt-PT" altLang="pt-PT" b="1" dirty="0"/>
              <a:t> </a:t>
            </a:r>
            <a:r>
              <a:rPr lang="pt-PT" altLang="pt-PT" b="1" dirty="0" err="1"/>
              <a:t>risks</a:t>
            </a:r>
            <a:r>
              <a:rPr lang="pt-PT" altLang="pt-PT" dirty="0"/>
              <a:t> (</a:t>
            </a:r>
            <a:r>
              <a:rPr lang="pt-PT" altLang="pt-PT" dirty="0" err="1"/>
              <a:t>severity</a:t>
            </a:r>
            <a:r>
              <a:rPr lang="pt-PT" altLang="pt-PT" dirty="0"/>
              <a:t>, </a:t>
            </a:r>
            <a:r>
              <a:rPr lang="pt-PT" altLang="pt-PT" dirty="0" err="1"/>
              <a:t>probability</a:t>
            </a:r>
            <a:r>
              <a:rPr lang="pt-PT" altLang="pt-PT" dirty="0"/>
              <a:t>, timing, </a:t>
            </a:r>
            <a:r>
              <a:rPr lang="pt-PT" altLang="pt-PT" dirty="0" err="1"/>
              <a:t>likelihood</a:t>
            </a:r>
            <a:r>
              <a:rPr lang="pt-PT" altLang="pt-PT" dirty="0"/>
              <a:t> </a:t>
            </a:r>
            <a:r>
              <a:rPr lang="pt-PT" altLang="pt-PT" dirty="0" err="1"/>
              <a:t>over</a:t>
            </a:r>
            <a:r>
              <a:rPr lang="pt-PT" altLang="pt-PT" dirty="0"/>
              <a:t> time).</a:t>
            </a:r>
            <a:endParaRPr lang="pt-PT" altLang="pt-PT" b="1" dirty="0"/>
          </a:p>
          <a:p>
            <a:pPr algn="just">
              <a:lnSpc>
                <a:spcPct val="80000"/>
              </a:lnSpc>
            </a:pPr>
            <a:r>
              <a:rPr lang="pt-PT" altLang="pt-PT" b="1" dirty="0" err="1"/>
              <a:t>Map</a:t>
            </a:r>
            <a:r>
              <a:rPr lang="pt-PT" altLang="pt-PT" b="1" dirty="0"/>
              <a:t> </a:t>
            </a:r>
            <a:r>
              <a:rPr lang="pt-PT" altLang="pt-PT" b="1" dirty="0" err="1"/>
              <a:t>risks</a:t>
            </a:r>
            <a:r>
              <a:rPr lang="pt-PT" altLang="pt-PT" dirty="0"/>
              <a:t> (</a:t>
            </a:r>
            <a:r>
              <a:rPr lang="pt-PT" altLang="pt-PT" dirty="0" err="1"/>
              <a:t>create</a:t>
            </a:r>
            <a:r>
              <a:rPr lang="pt-PT" altLang="pt-PT" dirty="0"/>
              <a:t> a </a:t>
            </a:r>
            <a:r>
              <a:rPr lang="pt-PT" altLang="pt-PT" dirty="0" err="1"/>
              <a:t>strategic</a:t>
            </a:r>
            <a:r>
              <a:rPr lang="pt-PT" altLang="pt-PT" dirty="0"/>
              <a:t> </a:t>
            </a:r>
            <a:r>
              <a:rPr lang="pt-PT" altLang="pt-PT" dirty="0" err="1"/>
              <a:t>risk</a:t>
            </a:r>
            <a:r>
              <a:rPr lang="pt-PT" altLang="pt-PT" dirty="0"/>
              <a:t> </a:t>
            </a:r>
            <a:r>
              <a:rPr lang="pt-PT" altLang="pt-PT" dirty="0" err="1"/>
              <a:t>map</a:t>
            </a:r>
            <a:r>
              <a:rPr lang="pt-PT" altLang="pt-PT" dirty="0"/>
              <a:t>).</a:t>
            </a:r>
            <a:endParaRPr lang="pt-PT" altLang="pt-PT" b="1" dirty="0"/>
          </a:p>
          <a:p>
            <a:pPr algn="just">
              <a:lnSpc>
                <a:spcPct val="80000"/>
              </a:lnSpc>
            </a:pPr>
            <a:r>
              <a:rPr lang="pt-PT" altLang="pt-PT" b="1" dirty="0" err="1"/>
              <a:t>Quantify</a:t>
            </a:r>
            <a:r>
              <a:rPr lang="pt-PT" altLang="pt-PT" b="1" dirty="0"/>
              <a:t> </a:t>
            </a:r>
            <a:r>
              <a:rPr lang="pt-PT" altLang="pt-PT" b="1" dirty="0" err="1"/>
              <a:t>risks</a:t>
            </a:r>
            <a:r>
              <a:rPr lang="pt-PT" altLang="pt-PT" dirty="0"/>
              <a:t> (in a </a:t>
            </a:r>
            <a:r>
              <a:rPr lang="pt-PT" altLang="pt-PT" dirty="0" err="1"/>
              <a:t>common</a:t>
            </a:r>
            <a:r>
              <a:rPr lang="pt-PT" altLang="pt-PT" dirty="0"/>
              <a:t> </a:t>
            </a:r>
            <a:r>
              <a:rPr lang="pt-PT" altLang="pt-PT" dirty="0" err="1"/>
              <a:t>measurement</a:t>
            </a:r>
            <a:r>
              <a:rPr lang="pt-PT" altLang="pt-PT" dirty="0"/>
              <a:t> </a:t>
            </a:r>
            <a:r>
              <a:rPr lang="pt-PT" altLang="pt-PT" dirty="0" err="1"/>
              <a:t>currency</a:t>
            </a:r>
            <a:r>
              <a:rPr lang="pt-PT" altLang="pt-PT" dirty="0"/>
              <a:t> - i.e. </a:t>
            </a:r>
            <a:r>
              <a:rPr lang="pt-PT" altLang="pt-PT" dirty="0" err="1"/>
              <a:t>economic</a:t>
            </a:r>
            <a:r>
              <a:rPr lang="pt-PT" altLang="pt-PT" dirty="0"/>
              <a:t> capital </a:t>
            </a:r>
            <a:r>
              <a:rPr lang="pt-PT" altLang="pt-PT" dirty="0" err="1"/>
              <a:t>at</a:t>
            </a:r>
            <a:r>
              <a:rPr lang="pt-PT" altLang="pt-PT" dirty="0"/>
              <a:t> </a:t>
            </a:r>
            <a:r>
              <a:rPr lang="pt-PT" altLang="pt-PT" dirty="0" err="1"/>
              <a:t>risk</a:t>
            </a:r>
            <a:r>
              <a:rPr lang="pt-PT" altLang="pt-PT" dirty="0"/>
              <a:t>, </a:t>
            </a:r>
            <a:r>
              <a:rPr lang="pt-PT" altLang="pt-PT" dirty="0" err="1"/>
              <a:t>market</a:t>
            </a:r>
            <a:r>
              <a:rPr lang="pt-PT" altLang="pt-PT" dirty="0"/>
              <a:t> </a:t>
            </a:r>
            <a:r>
              <a:rPr lang="pt-PT" altLang="pt-PT" dirty="0" err="1"/>
              <a:t>value</a:t>
            </a:r>
            <a:r>
              <a:rPr lang="pt-PT" altLang="pt-PT" dirty="0"/>
              <a:t> </a:t>
            </a:r>
            <a:r>
              <a:rPr lang="pt-PT" altLang="pt-PT" dirty="0" err="1"/>
              <a:t>at</a:t>
            </a:r>
            <a:r>
              <a:rPr lang="pt-PT" altLang="pt-PT" dirty="0"/>
              <a:t> </a:t>
            </a:r>
            <a:r>
              <a:rPr lang="pt-PT" altLang="pt-PT" dirty="0" err="1"/>
              <a:t>risk</a:t>
            </a:r>
            <a:r>
              <a:rPr lang="pt-PT" altLang="pt-PT" dirty="0"/>
              <a:t>).</a:t>
            </a:r>
            <a:endParaRPr lang="pt-PT" altLang="pt-PT" b="1" dirty="0"/>
          </a:p>
          <a:p>
            <a:pPr algn="just">
              <a:lnSpc>
                <a:spcPct val="80000"/>
              </a:lnSpc>
            </a:pPr>
            <a:r>
              <a:rPr lang="pt-PT" altLang="pt-PT" b="1" dirty="0" err="1"/>
              <a:t>Identify</a:t>
            </a:r>
            <a:r>
              <a:rPr lang="pt-PT" altLang="pt-PT" b="1" dirty="0"/>
              <a:t> </a:t>
            </a:r>
            <a:r>
              <a:rPr lang="pt-PT" altLang="pt-PT" b="1" dirty="0" err="1"/>
              <a:t>potential</a:t>
            </a:r>
            <a:r>
              <a:rPr lang="pt-PT" altLang="pt-PT" b="1" dirty="0"/>
              <a:t> positive </a:t>
            </a:r>
            <a:r>
              <a:rPr lang="pt-PT" altLang="pt-PT" b="1" dirty="0" err="1"/>
              <a:t>consequences</a:t>
            </a:r>
            <a:r>
              <a:rPr lang="pt-PT" altLang="pt-PT" dirty="0"/>
              <a:t> </a:t>
            </a:r>
            <a:r>
              <a:rPr lang="pt-PT" altLang="pt-PT" dirty="0" err="1"/>
              <a:t>of</a:t>
            </a:r>
            <a:r>
              <a:rPr lang="pt-PT" altLang="pt-PT" dirty="0"/>
              <a:t> </a:t>
            </a:r>
            <a:r>
              <a:rPr lang="pt-PT" altLang="pt-PT" dirty="0" err="1"/>
              <a:t>risks</a:t>
            </a:r>
            <a:r>
              <a:rPr lang="pt-PT" altLang="pt-PT" dirty="0"/>
              <a:t> (</a:t>
            </a:r>
            <a:r>
              <a:rPr lang="pt-PT" altLang="pt-PT" dirty="0" err="1"/>
              <a:t>if</a:t>
            </a:r>
            <a:r>
              <a:rPr lang="pt-PT" altLang="pt-PT" dirty="0"/>
              <a:t> </a:t>
            </a:r>
            <a:r>
              <a:rPr lang="pt-PT" altLang="pt-PT" dirty="0" err="1"/>
              <a:t>company</a:t>
            </a:r>
            <a:r>
              <a:rPr lang="pt-PT" altLang="pt-PT" dirty="0"/>
              <a:t> </a:t>
            </a:r>
            <a:r>
              <a:rPr lang="pt-PT" altLang="pt-PT" dirty="0" err="1"/>
              <a:t>turns</a:t>
            </a:r>
            <a:r>
              <a:rPr lang="pt-PT" altLang="pt-PT" dirty="0"/>
              <a:t> </a:t>
            </a:r>
            <a:r>
              <a:rPr lang="pt-PT" altLang="pt-PT" dirty="0" err="1"/>
              <a:t>the</a:t>
            </a:r>
            <a:r>
              <a:rPr lang="pt-PT" altLang="pt-PT" dirty="0"/>
              <a:t> </a:t>
            </a:r>
            <a:r>
              <a:rPr lang="pt-PT" altLang="pt-PT" dirty="0" err="1"/>
              <a:t>risk</a:t>
            </a:r>
            <a:r>
              <a:rPr lang="pt-PT" altLang="pt-PT" dirty="0"/>
              <a:t> </a:t>
            </a:r>
            <a:r>
              <a:rPr lang="pt-PT" altLang="pt-PT" dirty="0" err="1"/>
              <a:t>into</a:t>
            </a:r>
            <a:r>
              <a:rPr lang="pt-PT" altLang="pt-PT" dirty="0"/>
              <a:t> </a:t>
            </a:r>
            <a:r>
              <a:rPr lang="pt-PT" altLang="pt-PT" dirty="0" err="1"/>
              <a:t>an</a:t>
            </a:r>
            <a:r>
              <a:rPr lang="pt-PT" altLang="pt-PT" dirty="0"/>
              <a:t> </a:t>
            </a:r>
            <a:r>
              <a:rPr lang="pt-PT" altLang="pt-PT" dirty="0" err="1"/>
              <a:t>opportunity</a:t>
            </a:r>
            <a:r>
              <a:rPr lang="pt-PT" altLang="pt-PT" dirty="0"/>
              <a:t>).</a:t>
            </a:r>
            <a:endParaRPr lang="pt-PT" altLang="pt-PT" b="1" dirty="0"/>
          </a:p>
          <a:p>
            <a:pPr algn="just">
              <a:lnSpc>
                <a:spcPct val="80000"/>
              </a:lnSpc>
            </a:pPr>
            <a:r>
              <a:rPr lang="pt-PT" altLang="pt-PT" b="1" dirty="0" err="1"/>
              <a:t>Develop</a:t>
            </a:r>
            <a:r>
              <a:rPr lang="pt-PT" altLang="pt-PT" b="1" dirty="0"/>
              <a:t> </a:t>
            </a:r>
            <a:r>
              <a:rPr lang="pt-PT" altLang="pt-PT" b="1" dirty="0" err="1"/>
              <a:t>risk</a:t>
            </a:r>
            <a:r>
              <a:rPr lang="pt-PT" altLang="pt-PT" b="1" dirty="0"/>
              <a:t> </a:t>
            </a:r>
            <a:r>
              <a:rPr lang="pt-PT" altLang="pt-PT" b="1" dirty="0" err="1"/>
              <a:t>mitigation</a:t>
            </a:r>
            <a:r>
              <a:rPr lang="pt-PT" altLang="pt-PT" b="1" dirty="0"/>
              <a:t> </a:t>
            </a:r>
            <a:r>
              <a:rPr lang="pt-PT" altLang="pt-PT" b="1" dirty="0" err="1"/>
              <a:t>action</a:t>
            </a:r>
            <a:r>
              <a:rPr lang="pt-PT" altLang="pt-PT" b="1" dirty="0"/>
              <a:t> </a:t>
            </a:r>
            <a:r>
              <a:rPr lang="pt-PT" altLang="pt-PT" b="1" dirty="0" err="1"/>
              <a:t>plans</a:t>
            </a:r>
            <a:r>
              <a:rPr lang="pt-PT" altLang="pt-PT" dirty="0"/>
              <a:t> (</a:t>
            </a:r>
            <a:r>
              <a:rPr lang="pt-PT" altLang="pt-PT" dirty="0" err="1"/>
              <a:t>by</a:t>
            </a:r>
            <a:r>
              <a:rPr lang="pt-PT" altLang="pt-PT" dirty="0"/>
              <a:t> </a:t>
            </a:r>
            <a:r>
              <a:rPr lang="pt-PT" altLang="pt-PT" dirty="0" err="1"/>
              <a:t>risk</a:t>
            </a:r>
            <a:r>
              <a:rPr lang="pt-PT" altLang="pt-PT" dirty="0"/>
              <a:t> teams).</a:t>
            </a:r>
            <a:endParaRPr lang="pt-PT" altLang="pt-PT" b="1" dirty="0"/>
          </a:p>
          <a:p>
            <a:pPr algn="just">
              <a:lnSpc>
                <a:spcPct val="80000"/>
              </a:lnSpc>
            </a:pPr>
            <a:r>
              <a:rPr lang="pt-PT" altLang="pt-PT" b="1" dirty="0" err="1"/>
              <a:t>Adjust</a:t>
            </a:r>
            <a:r>
              <a:rPr lang="pt-PT" altLang="pt-PT" b="1" dirty="0"/>
              <a:t> capital </a:t>
            </a:r>
            <a:r>
              <a:rPr lang="pt-PT" altLang="pt-PT" b="1" dirty="0" err="1"/>
              <a:t>decisions</a:t>
            </a:r>
            <a:r>
              <a:rPr lang="pt-PT" altLang="pt-PT" dirty="0"/>
              <a:t> (capital </a:t>
            </a:r>
            <a:r>
              <a:rPr lang="pt-PT" altLang="pt-PT" dirty="0" err="1"/>
              <a:t>allocation</a:t>
            </a:r>
            <a:r>
              <a:rPr lang="pt-PT" altLang="pt-PT" dirty="0"/>
              <a:t> </a:t>
            </a:r>
            <a:r>
              <a:rPr lang="pt-PT" altLang="pt-PT" dirty="0" err="1"/>
              <a:t>and</a:t>
            </a:r>
            <a:r>
              <a:rPr lang="pt-PT" altLang="pt-PT" dirty="0"/>
              <a:t> capital </a:t>
            </a:r>
            <a:r>
              <a:rPr lang="pt-PT" altLang="pt-PT" dirty="0" err="1"/>
              <a:t>structure</a:t>
            </a:r>
            <a:r>
              <a:rPr lang="pt-PT" altLang="pt-PT" dirty="0"/>
              <a:t>).</a:t>
            </a:r>
            <a:endParaRPr lang="pt-PT" altLang="pt-PT" b="1" dirty="0"/>
          </a:p>
          <a:p>
            <a:pPr algn="just">
              <a:lnSpc>
                <a:spcPct val="80000"/>
              </a:lnSpc>
            </a:pPr>
            <a:r>
              <a:rPr lang="pt-PT" altLang="pt-PT" dirty="0" err="1"/>
              <a:t>It</a:t>
            </a:r>
            <a:r>
              <a:rPr lang="pt-PT" altLang="pt-PT" dirty="0"/>
              <a:t> </a:t>
            </a:r>
            <a:r>
              <a:rPr lang="pt-PT" altLang="pt-PT" dirty="0" err="1"/>
              <a:t>is</a:t>
            </a:r>
            <a:r>
              <a:rPr lang="pt-PT" altLang="pt-PT" dirty="0"/>
              <a:t> </a:t>
            </a:r>
            <a:r>
              <a:rPr lang="pt-PT" altLang="pt-PT" dirty="0" err="1"/>
              <a:t>possible</a:t>
            </a:r>
            <a:r>
              <a:rPr lang="pt-PT" altLang="pt-PT" dirty="0"/>
              <a:t> to </a:t>
            </a:r>
            <a:r>
              <a:rPr lang="pt-PT" altLang="pt-PT" dirty="0" err="1"/>
              <a:t>turn</a:t>
            </a:r>
            <a:r>
              <a:rPr lang="pt-PT" altLang="pt-PT" dirty="0"/>
              <a:t> </a:t>
            </a:r>
            <a:r>
              <a:rPr lang="pt-PT" altLang="pt-PT" dirty="0" err="1"/>
              <a:t>risks</a:t>
            </a:r>
            <a:r>
              <a:rPr lang="pt-PT" altLang="pt-PT" dirty="0"/>
              <a:t> </a:t>
            </a:r>
            <a:r>
              <a:rPr lang="pt-PT" altLang="pt-PT" dirty="0" err="1"/>
              <a:t>into</a:t>
            </a:r>
            <a:r>
              <a:rPr lang="pt-PT" altLang="pt-PT" dirty="0"/>
              <a:t> </a:t>
            </a:r>
            <a:r>
              <a:rPr lang="pt-PT" altLang="pt-PT" dirty="0" err="1"/>
              <a:t>opportunities</a:t>
            </a:r>
            <a:r>
              <a:rPr lang="pt-PT" altLang="pt-PT" dirty="0"/>
              <a:t>.</a:t>
            </a:r>
          </a:p>
          <a:p>
            <a:endParaRPr lang="pt-PT" dirty="0"/>
          </a:p>
        </p:txBody>
      </p:sp>
    </p:spTree>
    <p:extLst>
      <p:ext uri="{BB962C8B-B14F-4D97-AF65-F5344CB8AC3E}">
        <p14:creationId xmlns:p14="http://schemas.microsoft.com/office/powerpoint/2010/main" val="801187230"/>
      </p:ext>
    </p:extLst>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2"/>
          <p:cNvSpPr>
            <a:spLocks noGrp="1" noChangeArrowheads="1"/>
          </p:cNvSpPr>
          <p:nvPr>
            <p:ph type="title"/>
          </p:nvPr>
        </p:nvSpPr>
        <p:spPr/>
        <p:txBody>
          <a:bodyPr>
            <a:noAutofit/>
          </a:bodyPr>
          <a:lstStyle/>
          <a:p>
            <a:pPr algn="ctr" eaLnBrk="1" hangingPunct="1">
              <a:defRPr/>
            </a:pPr>
            <a:r>
              <a:rPr lang="pt-PT" altLang="ja-JP" sz="5400" b="1" dirty="0" err="1" smtClean="0">
                <a:ea typeface="ＭＳ Ｐゴシック" charset="-128"/>
              </a:rPr>
              <a:t>Slywotzky</a:t>
            </a:r>
            <a:r>
              <a:rPr lang="pt-PT" altLang="ja-JP" sz="5400" b="1" dirty="0" smtClean="0">
                <a:ea typeface="ＭＳ Ｐゴシック" charset="-128"/>
              </a:rPr>
              <a:t> </a:t>
            </a:r>
            <a:r>
              <a:rPr lang="pt-PT" altLang="ja-JP" sz="5400" b="1" dirty="0" err="1" smtClean="0">
                <a:ea typeface="ＭＳ Ｐゴシック" charset="-128"/>
              </a:rPr>
              <a:t>and</a:t>
            </a:r>
            <a:r>
              <a:rPr lang="pt-PT" altLang="ja-JP" sz="5400" b="1" dirty="0" smtClean="0">
                <a:ea typeface="ＭＳ Ｐゴシック" charset="-128"/>
              </a:rPr>
              <a:t> </a:t>
            </a:r>
            <a:r>
              <a:rPr lang="pt-PT" altLang="ja-JP" sz="5400" b="1" dirty="0" err="1" smtClean="0">
                <a:ea typeface="ＭＳ Ｐゴシック" charset="-128"/>
              </a:rPr>
              <a:t>Drzik’s</a:t>
            </a:r>
            <a:r>
              <a:rPr lang="pt-PT" altLang="ja-JP" sz="5400" b="1" dirty="0" smtClean="0">
                <a:ea typeface="ＭＳ Ｐゴシック" charset="-128"/>
              </a:rPr>
              <a:t> </a:t>
            </a:r>
            <a:r>
              <a:rPr lang="pt-PT" altLang="ja-JP" sz="5400" b="1" dirty="0" err="1" smtClean="0">
                <a:ea typeface="ＭＳ Ｐゴシック" charset="-128"/>
              </a:rPr>
              <a:t>Strategic</a:t>
            </a:r>
            <a:r>
              <a:rPr lang="pt-PT" altLang="ja-JP" sz="5400" b="1" dirty="0" smtClean="0">
                <a:ea typeface="ＭＳ Ｐゴシック" charset="-128"/>
              </a:rPr>
              <a:t> </a:t>
            </a:r>
            <a:r>
              <a:rPr lang="pt-PT" altLang="ja-JP" sz="5400" b="1" dirty="0" err="1" smtClean="0">
                <a:ea typeface="ＭＳ Ｐゴシック" charset="-128"/>
              </a:rPr>
              <a:t>Risk</a:t>
            </a:r>
            <a:r>
              <a:rPr lang="pt-PT" altLang="ja-JP" sz="5400" b="1" dirty="0" smtClean="0">
                <a:ea typeface="ＭＳ Ｐゴシック" charset="-128"/>
              </a:rPr>
              <a:t> Management</a:t>
            </a:r>
            <a:endParaRPr lang="pt-PT" sz="5400" b="1" dirty="0" smtClean="0">
              <a:ea typeface="ＭＳ Ｐゴシック" charset="-128"/>
            </a:endParaRPr>
          </a:p>
        </p:txBody>
      </p:sp>
      <p:sp>
        <p:nvSpPr>
          <p:cNvPr id="117763" name="Rectangle 3"/>
          <p:cNvSpPr>
            <a:spLocks noGrp="1" noChangeArrowheads="1"/>
          </p:cNvSpPr>
          <p:nvPr>
            <p:ph idx="1"/>
          </p:nvPr>
        </p:nvSpPr>
        <p:spPr/>
        <p:txBody>
          <a:bodyPr>
            <a:normAutofit/>
          </a:bodyPr>
          <a:lstStyle/>
          <a:p>
            <a:pPr algn="just" eaLnBrk="1" hangingPunct="1">
              <a:lnSpc>
                <a:spcPct val="80000"/>
              </a:lnSpc>
            </a:pPr>
            <a:r>
              <a:rPr lang="pt-PT" altLang="pt-PT" b="1" dirty="0" err="1" smtClean="0"/>
              <a:t>Strengths</a:t>
            </a:r>
            <a:r>
              <a:rPr lang="pt-PT" altLang="pt-PT" b="1" dirty="0" smtClean="0"/>
              <a:t> </a:t>
            </a:r>
            <a:r>
              <a:rPr lang="pt-PT" altLang="pt-PT" b="1" dirty="0" err="1" smtClean="0"/>
              <a:t>of</a:t>
            </a:r>
            <a:r>
              <a:rPr lang="pt-PT" altLang="pt-PT" b="1" dirty="0" smtClean="0"/>
              <a:t> </a:t>
            </a:r>
            <a:r>
              <a:rPr lang="pt-PT" altLang="pt-PT" b="1" dirty="0" err="1" smtClean="0"/>
              <a:t>Strategic</a:t>
            </a:r>
            <a:r>
              <a:rPr lang="pt-PT" altLang="pt-PT" b="1" dirty="0" smtClean="0"/>
              <a:t> </a:t>
            </a:r>
            <a:r>
              <a:rPr lang="pt-PT" altLang="pt-PT" b="1" dirty="0" err="1" smtClean="0"/>
              <a:t>Risk</a:t>
            </a:r>
            <a:r>
              <a:rPr lang="pt-PT" altLang="pt-PT" b="1" dirty="0" smtClean="0"/>
              <a:t> Management. </a:t>
            </a:r>
            <a:r>
              <a:rPr lang="pt-PT" altLang="pt-PT" b="1" dirty="0" err="1" smtClean="0"/>
              <a:t>Benefits</a:t>
            </a:r>
            <a:endParaRPr lang="pt-PT" altLang="pt-PT" b="1" dirty="0" smtClean="0"/>
          </a:p>
          <a:p>
            <a:pPr algn="just" eaLnBrk="1" hangingPunct="1">
              <a:lnSpc>
                <a:spcPct val="80000"/>
              </a:lnSpc>
            </a:pPr>
            <a:r>
              <a:rPr lang="pt-PT" altLang="pt-PT" dirty="0" err="1" smtClean="0"/>
              <a:t>Preparation</a:t>
            </a:r>
            <a:r>
              <a:rPr lang="pt-PT" altLang="pt-PT" dirty="0" smtClean="0"/>
              <a:t> for a major </a:t>
            </a:r>
            <a:r>
              <a:rPr lang="pt-PT" altLang="pt-PT" dirty="0" err="1" smtClean="0"/>
              <a:t>risk</a:t>
            </a:r>
            <a:r>
              <a:rPr lang="pt-PT" altLang="pt-PT" dirty="0" smtClean="0"/>
              <a:t> </a:t>
            </a:r>
            <a:r>
              <a:rPr lang="pt-PT" altLang="pt-PT" dirty="0" err="1" smtClean="0"/>
              <a:t>enables</a:t>
            </a:r>
            <a:r>
              <a:rPr lang="pt-PT" altLang="pt-PT" dirty="0" smtClean="0"/>
              <a:t> </a:t>
            </a:r>
            <a:r>
              <a:rPr lang="pt-PT" altLang="pt-PT" dirty="0" err="1" smtClean="0"/>
              <a:t>mitigation</a:t>
            </a:r>
            <a:r>
              <a:rPr lang="pt-PT" altLang="pt-PT" dirty="0" smtClean="0"/>
              <a:t> </a:t>
            </a:r>
            <a:r>
              <a:rPr lang="pt-PT" altLang="pt-PT" dirty="0" err="1" smtClean="0"/>
              <a:t>of</a:t>
            </a:r>
            <a:r>
              <a:rPr lang="pt-PT" altLang="pt-PT" dirty="0" smtClean="0"/>
              <a:t> </a:t>
            </a:r>
            <a:r>
              <a:rPr lang="pt-PT" altLang="pt-PT" dirty="0" err="1" smtClean="0"/>
              <a:t>that</a:t>
            </a:r>
            <a:r>
              <a:rPr lang="pt-PT" altLang="pt-PT" dirty="0" smtClean="0"/>
              <a:t> </a:t>
            </a:r>
            <a:r>
              <a:rPr lang="pt-PT" altLang="pt-PT" dirty="0" err="1" smtClean="0"/>
              <a:t>risk</a:t>
            </a:r>
            <a:r>
              <a:rPr lang="pt-PT" altLang="pt-PT" dirty="0" smtClean="0"/>
              <a:t> </a:t>
            </a:r>
            <a:r>
              <a:rPr lang="pt-PT" altLang="pt-PT" dirty="0" err="1" smtClean="0"/>
              <a:t>and</a:t>
            </a:r>
            <a:r>
              <a:rPr lang="pt-PT" altLang="pt-PT" dirty="0" smtClean="0"/>
              <a:t> </a:t>
            </a:r>
            <a:r>
              <a:rPr lang="pt-PT" altLang="pt-PT" dirty="0" err="1" smtClean="0"/>
              <a:t>makes</a:t>
            </a:r>
            <a:r>
              <a:rPr lang="pt-PT" altLang="pt-PT" dirty="0" smtClean="0"/>
              <a:t> </a:t>
            </a:r>
            <a:r>
              <a:rPr lang="pt-PT" altLang="pt-PT" dirty="0" err="1" smtClean="0"/>
              <a:t>sense</a:t>
            </a:r>
            <a:r>
              <a:rPr lang="pt-PT" altLang="pt-PT" dirty="0" smtClean="0"/>
              <a:t> to </a:t>
            </a:r>
            <a:r>
              <a:rPr lang="pt-PT" altLang="pt-PT" dirty="0" err="1" smtClean="0"/>
              <a:t>protect</a:t>
            </a:r>
            <a:r>
              <a:rPr lang="pt-PT" altLang="pt-PT" dirty="0" smtClean="0"/>
              <a:t> </a:t>
            </a:r>
            <a:r>
              <a:rPr lang="pt-PT" altLang="pt-PT" dirty="0" err="1" smtClean="0"/>
              <a:t>company</a:t>
            </a:r>
            <a:r>
              <a:rPr lang="pt-PT" altLang="pt-PT" dirty="0" smtClean="0"/>
              <a:t> </a:t>
            </a:r>
            <a:r>
              <a:rPr lang="pt-PT" altLang="pt-PT" dirty="0" err="1" smtClean="0"/>
              <a:t>stability</a:t>
            </a:r>
            <a:r>
              <a:rPr lang="pt-PT" altLang="pt-PT" dirty="0" smtClean="0"/>
              <a:t>.</a:t>
            </a:r>
          </a:p>
          <a:p>
            <a:pPr algn="just" eaLnBrk="1" hangingPunct="1">
              <a:lnSpc>
                <a:spcPct val="80000"/>
              </a:lnSpc>
            </a:pPr>
            <a:r>
              <a:rPr lang="pt-PT" altLang="pt-PT" dirty="0" err="1" smtClean="0"/>
              <a:t>If</a:t>
            </a:r>
            <a:r>
              <a:rPr lang="pt-PT" altLang="pt-PT" dirty="0" smtClean="0"/>
              <a:t> </a:t>
            </a:r>
            <a:r>
              <a:rPr lang="pt-PT" altLang="pt-PT" dirty="0" err="1" smtClean="0"/>
              <a:t>you</a:t>
            </a:r>
            <a:r>
              <a:rPr lang="pt-PT" altLang="pt-PT" dirty="0" smtClean="0"/>
              <a:t> prepare </a:t>
            </a:r>
            <a:r>
              <a:rPr lang="pt-PT" altLang="pt-PT" dirty="0" err="1" smtClean="0"/>
              <a:t>better</a:t>
            </a:r>
            <a:r>
              <a:rPr lang="pt-PT" altLang="pt-PT" dirty="0" smtClean="0"/>
              <a:t> for </a:t>
            </a:r>
            <a:r>
              <a:rPr lang="pt-PT" altLang="pt-PT" dirty="0" err="1" smtClean="0"/>
              <a:t>risks</a:t>
            </a:r>
            <a:r>
              <a:rPr lang="pt-PT" altLang="pt-PT" dirty="0" smtClean="0"/>
              <a:t> </a:t>
            </a:r>
            <a:r>
              <a:rPr lang="pt-PT" altLang="pt-PT" dirty="0" err="1" smtClean="0"/>
              <a:t>than</a:t>
            </a:r>
            <a:r>
              <a:rPr lang="pt-PT" altLang="pt-PT" dirty="0" smtClean="0"/>
              <a:t> </a:t>
            </a:r>
            <a:r>
              <a:rPr lang="pt-PT" altLang="pt-PT" dirty="0" err="1" smtClean="0"/>
              <a:t>your</a:t>
            </a:r>
            <a:r>
              <a:rPr lang="pt-PT" altLang="pt-PT" dirty="0" smtClean="0"/>
              <a:t> </a:t>
            </a:r>
            <a:r>
              <a:rPr lang="pt-PT" altLang="pt-PT" dirty="0" err="1" smtClean="0"/>
              <a:t>competitors</a:t>
            </a:r>
            <a:r>
              <a:rPr lang="pt-PT" altLang="pt-PT" dirty="0" smtClean="0"/>
              <a:t>, </a:t>
            </a:r>
            <a:r>
              <a:rPr lang="pt-PT" altLang="pt-PT" dirty="0" err="1" smtClean="0"/>
              <a:t>who</a:t>
            </a:r>
            <a:r>
              <a:rPr lang="pt-PT" altLang="pt-PT" dirty="0" smtClean="0"/>
              <a:t> </a:t>
            </a:r>
            <a:r>
              <a:rPr lang="pt-PT" altLang="pt-PT" dirty="0" err="1" smtClean="0"/>
              <a:t>simply</a:t>
            </a:r>
            <a:r>
              <a:rPr lang="pt-PT" altLang="pt-PT" dirty="0" smtClean="0"/>
              <a:t> </a:t>
            </a:r>
            <a:r>
              <a:rPr lang="pt-PT" altLang="pt-PT" dirty="0" err="1" smtClean="0"/>
              <a:t>manage</a:t>
            </a:r>
            <a:r>
              <a:rPr lang="pt-PT" altLang="pt-PT" dirty="0" smtClean="0"/>
              <a:t> </a:t>
            </a:r>
            <a:r>
              <a:rPr lang="pt-PT" altLang="pt-PT" dirty="0" err="1" smtClean="0"/>
              <a:t>risks</a:t>
            </a:r>
            <a:r>
              <a:rPr lang="pt-PT" altLang="pt-PT" dirty="0" smtClean="0"/>
              <a:t> in </a:t>
            </a:r>
            <a:r>
              <a:rPr lang="pt-PT" altLang="pt-PT" dirty="0" err="1" smtClean="0"/>
              <a:t>the</a:t>
            </a:r>
            <a:r>
              <a:rPr lang="pt-PT" altLang="pt-PT" dirty="0" smtClean="0"/>
              <a:t> "</a:t>
            </a:r>
            <a:r>
              <a:rPr lang="pt-PT" altLang="pt-PT" dirty="0" err="1" smtClean="0"/>
              <a:t>old</a:t>
            </a:r>
            <a:r>
              <a:rPr lang="pt-PT" altLang="pt-PT" dirty="0" smtClean="0"/>
              <a:t>" </a:t>
            </a:r>
            <a:r>
              <a:rPr lang="pt-PT" altLang="pt-PT" dirty="0" err="1" smtClean="0"/>
              <a:t>way</a:t>
            </a:r>
            <a:r>
              <a:rPr lang="pt-PT" altLang="pt-PT" dirty="0" smtClean="0"/>
              <a:t>, </a:t>
            </a:r>
            <a:r>
              <a:rPr lang="pt-PT" altLang="pt-PT" dirty="0" err="1" smtClean="0"/>
              <a:t>you</a:t>
            </a:r>
            <a:r>
              <a:rPr lang="pt-PT" altLang="pt-PT" dirty="0" smtClean="0"/>
              <a:t> </a:t>
            </a:r>
            <a:r>
              <a:rPr lang="pt-PT" altLang="pt-PT" dirty="0" err="1" smtClean="0"/>
              <a:t>have</a:t>
            </a:r>
            <a:r>
              <a:rPr lang="pt-PT" altLang="pt-PT" dirty="0" smtClean="0"/>
              <a:t> a </a:t>
            </a:r>
            <a:r>
              <a:rPr lang="pt-PT" altLang="pt-PT" dirty="0" err="1" smtClean="0"/>
              <a:t>source</a:t>
            </a:r>
            <a:r>
              <a:rPr lang="pt-PT" altLang="pt-PT" dirty="0" smtClean="0"/>
              <a:t> </a:t>
            </a:r>
            <a:r>
              <a:rPr lang="pt-PT" altLang="pt-PT" dirty="0" err="1" smtClean="0"/>
              <a:t>of</a:t>
            </a:r>
            <a:r>
              <a:rPr lang="pt-PT" altLang="pt-PT" dirty="0" smtClean="0"/>
              <a:t> </a:t>
            </a:r>
            <a:r>
              <a:rPr lang="pt-PT" altLang="pt-PT" dirty="0" err="1" smtClean="0"/>
              <a:t>competitive</a:t>
            </a:r>
            <a:r>
              <a:rPr lang="pt-PT" altLang="pt-PT" dirty="0" smtClean="0"/>
              <a:t> </a:t>
            </a:r>
            <a:r>
              <a:rPr lang="pt-PT" altLang="pt-PT" dirty="0" err="1" smtClean="0"/>
              <a:t>advantage</a:t>
            </a:r>
            <a:r>
              <a:rPr lang="pt-PT" altLang="pt-PT" dirty="0" smtClean="0"/>
              <a:t>.</a:t>
            </a:r>
          </a:p>
          <a:p>
            <a:pPr algn="just" eaLnBrk="1" hangingPunct="1">
              <a:lnSpc>
                <a:spcPct val="80000"/>
              </a:lnSpc>
            </a:pPr>
            <a:r>
              <a:rPr lang="pt-PT" altLang="pt-PT" dirty="0" err="1" smtClean="0"/>
              <a:t>Tool</a:t>
            </a:r>
            <a:r>
              <a:rPr lang="pt-PT" altLang="pt-PT" dirty="0" smtClean="0"/>
              <a:t> for </a:t>
            </a:r>
            <a:r>
              <a:rPr lang="pt-PT" altLang="pt-PT" dirty="0" err="1" smtClean="0"/>
              <a:t>thinking</a:t>
            </a:r>
            <a:r>
              <a:rPr lang="pt-PT" altLang="pt-PT" dirty="0" smtClean="0"/>
              <a:t> </a:t>
            </a:r>
            <a:r>
              <a:rPr lang="pt-PT" altLang="pt-PT" dirty="0" err="1" smtClean="0"/>
              <a:t>systematically</a:t>
            </a:r>
            <a:r>
              <a:rPr lang="pt-PT" altLang="pt-PT" dirty="0" smtClean="0"/>
              <a:t> </a:t>
            </a:r>
            <a:r>
              <a:rPr lang="pt-PT" altLang="pt-PT" dirty="0" err="1" smtClean="0"/>
              <a:t>about</a:t>
            </a:r>
            <a:r>
              <a:rPr lang="pt-PT" altLang="pt-PT" dirty="0" smtClean="0"/>
              <a:t> </a:t>
            </a:r>
            <a:r>
              <a:rPr lang="pt-PT" altLang="pt-PT" dirty="0" err="1" smtClean="0"/>
              <a:t>the</a:t>
            </a:r>
            <a:r>
              <a:rPr lang="pt-PT" altLang="pt-PT" dirty="0" smtClean="0"/>
              <a:t> future </a:t>
            </a:r>
            <a:r>
              <a:rPr lang="pt-PT" altLang="pt-PT" dirty="0" err="1" smtClean="0"/>
              <a:t>and</a:t>
            </a:r>
            <a:r>
              <a:rPr lang="pt-PT" altLang="pt-PT" dirty="0" smtClean="0"/>
              <a:t> </a:t>
            </a:r>
            <a:r>
              <a:rPr lang="pt-PT" altLang="pt-PT" dirty="0" err="1" smtClean="0"/>
              <a:t>identifying</a:t>
            </a:r>
            <a:r>
              <a:rPr lang="pt-PT" altLang="pt-PT" dirty="0" smtClean="0"/>
              <a:t> </a:t>
            </a:r>
            <a:r>
              <a:rPr lang="pt-PT" altLang="pt-PT" dirty="0" err="1" smtClean="0"/>
              <a:t>opportunities</a:t>
            </a:r>
            <a:r>
              <a:rPr lang="pt-PT" altLang="pt-PT" dirty="0" smtClean="0"/>
              <a:t>.</a:t>
            </a:r>
          </a:p>
          <a:p>
            <a:pPr algn="just" eaLnBrk="1" hangingPunct="1">
              <a:lnSpc>
                <a:spcPct val="80000"/>
              </a:lnSpc>
            </a:pPr>
            <a:r>
              <a:rPr lang="pt-PT" altLang="pt-PT" dirty="0" err="1" smtClean="0"/>
              <a:t>You</a:t>
            </a:r>
            <a:r>
              <a:rPr lang="pt-PT" altLang="pt-PT" dirty="0" smtClean="0"/>
              <a:t> can </a:t>
            </a:r>
            <a:r>
              <a:rPr lang="pt-PT" altLang="pt-PT" dirty="0" err="1" smtClean="0"/>
              <a:t>turn</a:t>
            </a:r>
            <a:r>
              <a:rPr lang="pt-PT" altLang="pt-PT" dirty="0" smtClean="0"/>
              <a:t> </a:t>
            </a:r>
            <a:r>
              <a:rPr lang="pt-PT" altLang="pt-PT" dirty="0" err="1" smtClean="0"/>
              <a:t>strategic</a:t>
            </a:r>
            <a:r>
              <a:rPr lang="pt-PT" altLang="pt-PT" dirty="0" smtClean="0"/>
              <a:t> </a:t>
            </a:r>
            <a:r>
              <a:rPr lang="pt-PT" altLang="pt-PT" dirty="0" err="1" smtClean="0"/>
              <a:t>threats</a:t>
            </a:r>
            <a:r>
              <a:rPr lang="pt-PT" altLang="pt-PT" dirty="0" smtClean="0"/>
              <a:t> </a:t>
            </a:r>
            <a:r>
              <a:rPr lang="pt-PT" altLang="pt-PT" dirty="0" err="1" smtClean="0"/>
              <a:t>into</a:t>
            </a:r>
            <a:r>
              <a:rPr lang="pt-PT" altLang="pt-PT" dirty="0" smtClean="0"/>
              <a:t> </a:t>
            </a:r>
            <a:r>
              <a:rPr lang="pt-PT" altLang="pt-PT" dirty="0" err="1" smtClean="0"/>
              <a:t>growth</a:t>
            </a:r>
            <a:r>
              <a:rPr lang="pt-PT" altLang="pt-PT" dirty="0" smtClean="0"/>
              <a:t> </a:t>
            </a:r>
            <a:r>
              <a:rPr lang="pt-PT" altLang="pt-PT" dirty="0" err="1" smtClean="0"/>
              <a:t>opportunities</a:t>
            </a:r>
            <a:r>
              <a:rPr lang="pt-PT" altLang="pt-PT" dirty="0" smtClean="0"/>
              <a:t>. </a:t>
            </a:r>
            <a:r>
              <a:rPr lang="pt-PT" altLang="pt-PT" dirty="0" err="1" smtClean="0"/>
              <a:t>Moving</a:t>
            </a:r>
            <a:r>
              <a:rPr lang="pt-PT" altLang="pt-PT" dirty="0" smtClean="0"/>
              <a:t> </a:t>
            </a:r>
            <a:r>
              <a:rPr lang="pt-PT" altLang="pt-PT" dirty="0" err="1" smtClean="0"/>
              <a:t>from</a:t>
            </a:r>
            <a:r>
              <a:rPr lang="pt-PT" altLang="pt-PT" dirty="0" smtClean="0"/>
              <a:t> </a:t>
            </a:r>
            <a:r>
              <a:rPr lang="pt-PT" altLang="pt-PT" dirty="0" err="1" smtClean="0"/>
              <a:t>the</a:t>
            </a:r>
            <a:r>
              <a:rPr lang="pt-PT" altLang="pt-PT" dirty="0" smtClean="0"/>
              <a:t> defense </a:t>
            </a:r>
            <a:r>
              <a:rPr lang="pt-PT" altLang="pt-PT" dirty="0" err="1" smtClean="0"/>
              <a:t>into</a:t>
            </a:r>
            <a:r>
              <a:rPr lang="pt-PT" altLang="pt-PT" dirty="0" smtClean="0"/>
              <a:t> </a:t>
            </a:r>
            <a:r>
              <a:rPr lang="pt-PT" altLang="pt-PT" dirty="0" err="1" smtClean="0"/>
              <a:t>the</a:t>
            </a:r>
            <a:r>
              <a:rPr lang="pt-PT" altLang="pt-PT" dirty="0" smtClean="0"/>
              <a:t> </a:t>
            </a:r>
            <a:r>
              <a:rPr lang="pt-PT" altLang="pt-PT" dirty="0" err="1" smtClean="0"/>
              <a:t>offense</a:t>
            </a:r>
            <a:r>
              <a:rPr lang="pt-PT" altLang="pt-PT" dirty="0" smtClean="0"/>
              <a:t>.</a:t>
            </a:r>
          </a:p>
          <a:p>
            <a:pPr algn="just" eaLnBrk="1" hangingPunct="1">
              <a:lnSpc>
                <a:spcPct val="80000"/>
              </a:lnSpc>
            </a:pPr>
            <a:r>
              <a:rPr lang="pt-PT" altLang="pt-PT" dirty="0" err="1" smtClean="0"/>
              <a:t>Probably</a:t>
            </a:r>
            <a:r>
              <a:rPr lang="pt-PT" altLang="pt-PT" dirty="0" smtClean="0"/>
              <a:t> </a:t>
            </a:r>
            <a:r>
              <a:rPr lang="pt-PT" altLang="pt-PT" dirty="0" err="1" smtClean="0"/>
              <a:t>the</a:t>
            </a:r>
            <a:r>
              <a:rPr lang="pt-PT" altLang="pt-PT" dirty="0" smtClean="0"/>
              <a:t> </a:t>
            </a:r>
            <a:r>
              <a:rPr lang="pt-PT" altLang="pt-PT" dirty="0" err="1" smtClean="0"/>
              <a:t>benefits</a:t>
            </a:r>
            <a:r>
              <a:rPr lang="pt-PT" altLang="pt-PT" dirty="0" smtClean="0"/>
              <a:t> </a:t>
            </a:r>
            <a:r>
              <a:rPr lang="pt-PT" altLang="pt-PT" dirty="0" err="1" smtClean="0"/>
              <a:t>of</a:t>
            </a:r>
            <a:r>
              <a:rPr lang="pt-PT" altLang="pt-PT" dirty="0" smtClean="0"/>
              <a:t> SRM </a:t>
            </a:r>
            <a:r>
              <a:rPr lang="pt-PT" altLang="pt-PT" dirty="0" err="1" smtClean="0"/>
              <a:t>outweigh</a:t>
            </a:r>
            <a:r>
              <a:rPr lang="pt-PT" altLang="pt-PT" dirty="0" smtClean="0"/>
              <a:t> </a:t>
            </a:r>
            <a:r>
              <a:rPr lang="pt-PT" altLang="pt-PT" dirty="0" err="1" smtClean="0"/>
              <a:t>those</a:t>
            </a:r>
            <a:r>
              <a:rPr lang="pt-PT" altLang="pt-PT" dirty="0" smtClean="0"/>
              <a:t> </a:t>
            </a:r>
            <a:r>
              <a:rPr lang="pt-PT" altLang="pt-PT" dirty="0" err="1" smtClean="0"/>
              <a:t>of</a:t>
            </a:r>
            <a:r>
              <a:rPr lang="pt-PT" altLang="pt-PT" dirty="0" smtClean="0"/>
              <a:t> </a:t>
            </a:r>
            <a:r>
              <a:rPr lang="pt-PT" altLang="pt-PT" dirty="0" err="1" smtClean="0"/>
              <a:t>other</a:t>
            </a:r>
            <a:r>
              <a:rPr lang="pt-PT" altLang="pt-PT" dirty="0" smtClean="0"/>
              <a:t>, </a:t>
            </a:r>
            <a:r>
              <a:rPr lang="pt-PT" altLang="pt-PT" dirty="0" err="1" smtClean="0"/>
              <a:t>less</a:t>
            </a:r>
            <a:r>
              <a:rPr lang="pt-PT" altLang="pt-PT" dirty="0" smtClean="0"/>
              <a:t> </a:t>
            </a:r>
            <a:r>
              <a:rPr lang="pt-PT" altLang="pt-PT" dirty="0" err="1" smtClean="0"/>
              <a:t>strategic</a:t>
            </a:r>
            <a:r>
              <a:rPr lang="pt-PT" altLang="pt-PT" dirty="0" smtClean="0"/>
              <a:t> </a:t>
            </a:r>
            <a:r>
              <a:rPr lang="pt-PT" altLang="pt-PT" dirty="0" err="1" smtClean="0"/>
              <a:t>forms</a:t>
            </a:r>
            <a:r>
              <a:rPr lang="pt-PT" altLang="pt-PT" dirty="0" smtClean="0"/>
              <a:t> </a:t>
            </a:r>
            <a:r>
              <a:rPr lang="pt-PT" altLang="pt-PT" dirty="0" err="1" smtClean="0"/>
              <a:t>of</a:t>
            </a:r>
            <a:r>
              <a:rPr lang="pt-PT" altLang="pt-PT" dirty="0" smtClean="0"/>
              <a:t> </a:t>
            </a:r>
            <a:r>
              <a:rPr lang="pt-PT" altLang="pt-PT" dirty="0" err="1" smtClean="0"/>
              <a:t>managing</a:t>
            </a:r>
            <a:r>
              <a:rPr lang="pt-PT" altLang="pt-PT" dirty="0" smtClean="0"/>
              <a:t> </a:t>
            </a:r>
            <a:r>
              <a:rPr lang="pt-PT" altLang="pt-PT" dirty="0" err="1" smtClean="0"/>
              <a:t>risk</a:t>
            </a:r>
            <a:r>
              <a:rPr lang="pt-PT" altLang="pt-PT" dirty="0" smtClean="0"/>
              <a:t>.</a:t>
            </a:r>
          </a:p>
          <a:p>
            <a:pPr eaLnBrk="1" hangingPunct="1">
              <a:lnSpc>
                <a:spcPct val="80000"/>
              </a:lnSpc>
            </a:pPr>
            <a:endParaRPr lang="pt-PT" altLang="pt-PT" sz="1600" dirty="0" smtClean="0"/>
          </a:p>
        </p:txBody>
      </p:sp>
    </p:spTree>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pt-PT" altLang="ja-JP" sz="5400" b="1" dirty="0" err="1">
                <a:ea typeface="ＭＳ Ｐゴシック" charset="-128"/>
              </a:rPr>
              <a:t>Slywotzky</a:t>
            </a:r>
            <a:r>
              <a:rPr lang="pt-PT" altLang="ja-JP" sz="5400" b="1" dirty="0">
                <a:ea typeface="ＭＳ Ｐゴシック" charset="-128"/>
              </a:rPr>
              <a:t> </a:t>
            </a:r>
            <a:r>
              <a:rPr lang="pt-PT" altLang="ja-JP" sz="5400" b="1" dirty="0" err="1">
                <a:ea typeface="ＭＳ Ｐゴシック" charset="-128"/>
              </a:rPr>
              <a:t>and</a:t>
            </a:r>
            <a:r>
              <a:rPr lang="pt-PT" altLang="ja-JP" sz="5400" b="1" dirty="0">
                <a:ea typeface="ＭＳ Ｐゴシック" charset="-128"/>
              </a:rPr>
              <a:t> </a:t>
            </a:r>
            <a:r>
              <a:rPr lang="pt-PT" altLang="ja-JP" sz="5400" b="1" dirty="0" err="1">
                <a:ea typeface="ＭＳ Ｐゴシック" charset="-128"/>
              </a:rPr>
              <a:t>Drzik’s</a:t>
            </a:r>
            <a:r>
              <a:rPr lang="pt-PT" altLang="ja-JP" sz="5400" b="1" dirty="0">
                <a:ea typeface="ＭＳ Ｐゴシック" charset="-128"/>
              </a:rPr>
              <a:t> </a:t>
            </a:r>
            <a:r>
              <a:rPr lang="pt-PT" altLang="ja-JP" sz="5400" b="1" dirty="0" err="1">
                <a:ea typeface="ＭＳ Ｐゴシック" charset="-128"/>
              </a:rPr>
              <a:t>Strategic</a:t>
            </a:r>
            <a:r>
              <a:rPr lang="pt-PT" altLang="ja-JP" sz="5400" b="1" dirty="0">
                <a:ea typeface="ＭＳ Ｐゴシック" charset="-128"/>
              </a:rPr>
              <a:t> </a:t>
            </a:r>
            <a:r>
              <a:rPr lang="pt-PT" altLang="ja-JP" sz="5400" b="1" dirty="0" err="1">
                <a:ea typeface="ＭＳ Ｐゴシック" charset="-128"/>
              </a:rPr>
              <a:t>Risk</a:t>
            </a:r>
            <a:r>
              <a:rPr lang="pt-PT" altLang="ja-JP" sz="5400" b="1" dirty="0">
                <a:ea typeface="ＭＳ Ｐゴシック" charset="-128"/>
              </a:rPr>
              <a:t> Management</a:t>
            </a:r>
            <a:endParaRPr lang="pt-PT" sz="5400" dirty="0"/>
          </a:p>
        </p:txBody>
      </p:sp>
      <p:sp>
        <p:nvSpPr>
          <p:cNvPr id="3" name="Content Placeholder 2"/>
          <p:cNvSpPr>
            <a:spLocks noGrp="1"/>
          </p:cNvSpPr>
          <p:nvPr>
            <p:ph idx="1"/>
          </p:nvPr>
        </p:nvSpPr>
        <p:spPr/>
        <p:txBody>
          <a:bodyPr/>
          <a:lstStyle/>
          <a:p>
            <a:pPr algn="just">
              <a:lnSpc>
                <a:spcPct val="80000"/>
              </a:lnSpc>
            </a:pPr>
            <a:r>
              <a:rPr lang="pt-PT" altLang="pt-PT" sz="2400" dirty="0" err="1"/>
              <a:t>Avoiding</a:t>
            </a:r>
            <a:r>
              <a:rPr lang="pt-PT" altLang="pt-PT" sz="2400" dirty="0"/>
              <a:t> </a:t>
            </a:r>
            <a:r>
              <a:rPr lang="pt-PT" altLang="pt-PT" sz="2400" dirty="0" err="1"/>
              <a:t>insolvency</a:t>
            </a:r>
            <a:r>
              <a:rPr lang="pt-PT" altLang="pt-PT" sz="2400" dirty="0"/>
              <a:t> </a:t>
            </a:r>
            <a:r>
              <a:rPr lang="pt-PT" altLang="pt-PT" sz="2400" dirty="0" err="1"/>
              <a:t>risks</a:t>
            </a:r>
            <a:r>
              <a:rPr lang="pt-PT" altLang="pt-PT" sz="2400" dirty="0"/>
              <a:t> </a:t>
            </a:r>
            <a:r>
              <a:rPr lang="pt-PT" altLang="pt-PT" sz="2400" dirty="0" err="1"/>
              <a:t>or</a:t>
            </a:r>
            <a:r>
              <a:rPr lang="pt-PT" altLang="pt-PT" sz="2400" dirty="0"/>
              <a:t> </a:t>
            </a:r>
            <a:r>
              <a:rPr lang="pt-PT" altLang="pt-PT" sz="2400" dirty="0" err="1"/>
              <a:t>earnings</a:t>
            </a:r>
            <a:r>
              <a:rPr lang="pt-PT" altLang="pt-PT" sz="2400" dirty="0"/>
              <a:t> </a:t>
            </a:r>
            <a:r>
              <a:rPr lang="pt-PT" altLang="pt-PT" sz="2400" dirty="0" err="1"/>
              <a:t>volatility</a:t>
            </a:r>
            <a:r>
              <a:rPr lang="pt-PT" altLang="pt-PT" sz="2400" dirty="0"/>
              <a:t>.</a:t>
            </a:r>
          </a:p>
          <a:p>
            <a:pPr algn="just">
              <a:lnSpc>
                <a:spcPct val="80000"/>
              </a:lnSpc>
            </a:pPr>
            <a:r>
              <a:rPr lang="pt-PT" altLang="pt-PT" sz="2400" dirty="0" err="1"/>
              <a:t>If</a:t>
            </a:r>
            <a:r>
              <a:rPr lang="pt-PT" altLang="pt-PT" sz="2400" dirty="0"/>
              <a:t> </a:t>
            </a:r>
            <a:r>
              <a:rPr lang="pt-PT" altLang="pt-PT" sz="2400" dirty="0" err="1"/>
              <a:t>you</a:t>
            </a:r>
            <a:r>
              <a:rPr lang="pt-PT" altLang="pt-PT" sz="2400" dirty="0"/>
              <a:t> can </a:t>
            </a:r>
            <a:r>
              <a:rPr lang="pt-PT" altLang="pt-PT" sz="2400" dirty="0" err="1"/>
              <a:t>reduce</a:t>
            </a:r>
            <a:r>
              <a:rPr lang="pt-PT" altLang="pt-PT" sz="2400" dirty="0"/>
              <a:t> </a:t>
            </a:r>
            <a:r>
              <a:rPr lang="pt-PT" altLang="pt-PT" sz="2400" dirty="0" err="1"/>
              <a:t>your</a:t>
            </a:r>
            <a:r>
              <a:rPr lang="pt-PT" altLang="pt-PT" sz="2400" dirty="0"/>
              <a:t> GAAP/IAS </a:t>
            </a:r>
            <a:r>
              <a:rPr lang="pt-PT" altLang="pt-PT" sz="2400" dirty="0" err="1"/>
              <a:t>volatility</a:t>
            </a:r>
            <a:r>
              <a:rPr lang="pt-PT" altLang="pt-PT" sz="2400" dirty="0"/>
              <a:t>, </a:t>
            </a:r>
            <a:r>
              <a:rPr lang="pt-PT" altLang="pt-PT" sz="2400" dirty="0" err="1"/>
              <a:t>this</a:t>
            </a:r>
            <a:r>
              <a:rPr lang="pt-PT" altLang="pt-PT" sz="2400" dirty="0"/>
              <a:t> </a:t>
            </a:r>
            <a:r>
              <a:rPr lang="pt-PT" altLang="pt-PT" sz="2400" dirty="0" err="1"/>
              <a:t>may</a:t>
            </a:r>
            <a:r>
              <a:rPr lang="pt-PT" altLang="pt-PT" sz="2400" dirty="0"/>
              <a:t> </a:t>
            </a:r>
            <a:r>
              <a:rPr lang="pt-PT" altLang="pt-PT" sz="2400" dirty="0" err="1"/>
              <a:t>mean</a:t>
            </a:r>
            <a:r>
              <a:rPr lang="pt-PT" altLang="pt-PT" sz="2400" dirty="0"/>
              <a:t> </a:t>
            </a:r>
            <a:r>
              <a:rPr lang="pt-PT" altLang="pt-PT" sz="2400" dirty="0" err="1"/>
              <a:t>you</a:t>
            </a:r>
            <a:r>
              <a:rPr lang="pt-PT" altLang="pt-PT" sz="2400" dirty="0"/>
              <a:t> </a:t>
            </a:r>
            <a:r>
              <a:rPr lang="pt-PT" altLang="pt-PT" sz="2400" dirty="0" err="1"/>
              <a:t>will</a:t>
            </a:r>
            <a:r>
              <a:rPr lang="pt-PT" altLang="pt-PT" sz="2400" dirty="0"/>
              <a:t> </a:t>
            </a:r>
            <a:r>
              <a:rPr lang="pt-PT" altLang="pt-PT" sz="2400" dirty="0" err="1"/>
              <a:t>have</a:t>
            </a:r>
            <a:r>
              <a:rPr lang="pt-PT" altLang="pt-PT" sz="2400" dirty="0"/>
              <a:t> a </a:t>
            </a:r>
            <a:r>
              <a:rPr lang="pt-PT" altLang="pt-PT" sz="2400" dirty="0" err="1"/>
              <a:t>better</a:t>
            </a:r>
            <a:r>
              <a:rPr lang="pt-PT" altLang="pt-PT" sz="2400" dirty="0"/>
              <a:t> </a:t>
            </a:r>
            <a:r>
              <a:rPr lang="pt-PT" altLang="pt-PT" sz="2400" dirty="0" err="1"/>
              <a:t>standing</a:t>
            </a:r>
            <a:r>
              <a:rPr lang="pt-PT" altLang="pt-PT" sz="2400" dirty="0"/>
              <a:t> in </a:t>
            </a:r>
            <a:r>
              <a:rPr lang="pt-PT" altLang="pt-PT" sz="2400" dirty="0" err="1"/>
              <a:t>the</a:t>
            </a:r>
            <a:r>
              <a:rPr lang="pt-PT" altLang="pt-PT" sz="2400" dirty="0"/>
              <a:t> </a:t>
            </a:r>
            <a:r>
              <a:rPr lang="pt-PT" altLang="pt-PT" sz="2400" dirty="0" err="1"/>
              <a:t>analyst</a:t>
            </a:r>
            <a:r>
              <a:rPr lang="pt-PT" altLang="pt-PT" sz="2400" dirty="0"/>
              <a:t> </a:t>
            </a:r>
            <a:r>
              <a:rPr lang="pt-PT" altLang="pt-PT" sz="2400" dirty="0" err="1"/>
              <a:t>community</a:t>
            </a:r>
            <a:r>
              <a:rPr lang="pt-PT" altLang="pt-PT" sz="2400" dirty="0"/>
              <a:t>.</a:t>
            </a:r>
          </a:p>
          <a:p>
            <a:pPr algn="just">
              <a:lnSpc>
                <a:spcPct val="80000"/>
              </a:lnSpc>
            </a:pPr>
            <a:r>
              <a:rPr lang="pt-PT" altLang="pt-PT" sz="2400" dirty="0" err="1"/>
              <a:t>You</a:t>
            </a:r>
            <a:r>
              <a:rPr lang="pt-PT" altLang="pt-PT" sz="2400" dirty="0"/>
              <a:t> can </a:t>
            </a:r>
            <a:r>
              <a:rPr lang="pt-PT" altLang="pt-PT" sz="2400" dirty="0" err="1"/>
              <a:t>better</a:t>
            </a:r>
            <a:r>
              <a:rPr lang="pt-PT" altLang="pt-PT" sz="2400" dirty="0"/>
              <a:t> utilize capital </a:t>
            </a:r>
            <a:r>
              <a:rPr lang="pt-PT" altLang="pt-PT" sz="2400" dirty="0" err="1"/>
              <a:t>and</a:t>
            </a:r>
            <a:r>
              <a:rPr lang="pt-PT" altLang="pt-PT" sz="2400" dirty="0"/>
              <a:t> </a:t>
            </a:r>
            <a:r>
              <a:rPr lang="pt-PT" altLang="pt-PT" sz="2400" dirty="0" err="1"/>
              <a:t>reduce</a:t>
            </a:r>
            <a:r>
              <a:rPr lang="pt-PT" altLang="pt-PT" sz="2400" dirty="0"/>
              <a:t> </a:t>
            </a:r>
            <a:r>
              <a:rPr lang="pt-PT" altLang="pt-PT" sz="2400" dirty="0" err="1"/>
              <a:t>its</a:t>
            </a:r>
            <a:r>
              <a:rPr lang="pt-PT" altLang="pt-PT" sz="2400" dirty="0"/>
              <a:t> </a:t>
            </a:r>
            <a:r>
              <a:rPr lang="pt-PT" altLang="pt-PT" sz="2400" dirty="0" err="1"/>
              <a:t>costs</a:t>
            </a:r>
            <a:r>
              <a:rPr lang="pt-PT" altLang="pt-PT" sz="2400" dirty="0"/>
              <a:t>.</a:t>
            </a:r>
          </a:p>
          <a:p>
            <a:pPr algn="just">
              <a:lnSpc>
                <a:spcPct val="80000"/>
              </a:lnSpc>
            </a:pPr>
            <a:r>
              <a:rPr lang="pt-PT" altLang="pt-PT" sz="2400" dirty="0"/>
              <a:t>Organize </a:t>
            </a:r>
            <a:r>
              <a:rPr lang="pt-PT" altLang="pt-PT" sz="2400" dirty="0" err="1"/>
              <a:t>systems</a:t>
            </a:r>
            <a:r>
              <a:rPr lang="pt-PT" altLang="pt-PT" sz="2400" dirty="0"/>
              <a:t> </a:t>
            </a:r>
            <a:r>
              <a:rPr lang="pt-PT" altLang="pt-PT" sz="2400" dirty="0" err="1"/>
              <a:t>and</a:t>
            </a:r>
            <a:r>
              <a:rPr lang="pt-PT" altLang="pt-PT" sz="2400" dirty="0"/>
              <a:t> processes </a:t>
            </a:r>
            <a:r>
              <a:rPr lang="pt-PT" altLang="pt-PT" sz="2400" dirty="0" err="1"/>
              <a:t>that</a:t>
            </a:r>
            <a:r>
              <a:rPr lang="pt-PT" altLang="pt-PT" sz="2400" dirty="0"/>
              <a:t> </a:t>
            </a:r>
            <a:r>
              <a:rPr lang="pt-PT" altLang="pt-PT" sz="2400" dirty="0" err="1"/>
              <a:t>increase</a:t>
            </a:r>
            <a:r>
              <a:rPr lang="pt-PT" altLang="pt-PT" sz="2400" dirty="0"/>
              <a:t> </a:t>
            </a:r>
            <a:r>
              <a:rPr lang="pt-PT" altLang="pt-PT" sz="2400" dirty="0" err="1"/>
              <a:t>the</a:t>
            </a:r>
            <a:r>
              <a:rPr lang="pt-PT" altLang="pt-PT" sz="2400" dirty="0"/>
              <a:t> </a:t>
            </a:r>
            <a:r>
              <a:rPr lang="pt-PT" altLang="pt-PT" sz="2400" dirty="0" err="1"/>
              <a:t>Risk-Adjusted</a:t>
            </a:r>
            <a:r>
              <a:rPr lang="pt-PT" altLang="pt-PT" sz="2400" dirty="0"/>
              <a:t> </a:t>
            </a:r>
            <a:r>
              <a:rPr lang="pt-PT" altLang="pt-PT" sz="2400" dirty="0" err="1"/>
              <a:t>Return</a:t>
            </a:r>
            <a:r>
              <a:rPr lang="pt-PT" altLang="pt-PT" sz="2400" dirty="0"/>
              <a:t> </a:t>
            </a:r>
            <a:r>
              <a:rPr lang="pt-PT" altLang="pt-PT" sz="2400" dirty="0" err="1"/>
              <a:t>on</a:t>
            </a:r>
            <a:r>
              <a:rPr lang="pt-PT" altLang="pt-PT" sz="2400" dirty="0"/>
              <a:t> Capital </a:t>
            </a:r>
            <a:r>
              <a:rPr lang="pt-PT" altLang="pt-PT" sz="2400" dirty="0" err="1"/>
              <a:t>of</a:t>
            </a:r>
            <a:r>
              <a:rPr lang="pt-PT" altLang="pt-PT" sz="2400" dirty="0"/>
              <a:t> </a:t>
            </a:r>
            <a:r>
              <a:rPr lang="pt-PT" altLang="pt-PT" sz="2400" dirty="0" err="1"/>
              <a:t>the</a:t>
            </a:r>
            <a:r>
              <a:rPr lang="pt-PT" altLang="pt-PT" sz="2400" dirty="0"/>
              <a:t> </a:t>
            </a:r>
            <a:r>
              <a:rPr lang="pt-PT" altLang="pt-PT" sz="2400" dirty="0" err="1"/>
              <a:t>firm</a:t>
            </a:r>
            <a:r>
              <a:rPr lang="pt-PT" altLang="pt-PT" sz="2400" dirty="0"/>
              <a:t>.</a:t>
            </a:r>
          </a:p>
          <a:p>
            <a:pPr algn="just">
              <a:lnSpc>
                <a:spcPct val="80000"/>
              </a:lnSpc>
            </a:pPr>
            <a:r>
              <a:rPr lang="pt-PT" altLang="pt-PT" sz="2400" dirty="0" err="1"/>
              <a:t>Protect</a:t>
            </a:r>
            <a:r>
              <a:rPr lang="pt-PT" altLang="pt-PT" sz="2400" dirty="0"/>
              <a:t> </a:t>
            </a:r>
            <a:r>
              <a:rPr lang="pt-PT" altLang="pt-PT" sz="2400" dirty="0" err="1"/>
              <a:t>corporate</a:t>
            </a:r>
            <a:r>
              <a:rPr lang="pt-PT" altLang="pt-PT" sz="2400" dirty="0"/>
              <a:t> </a:t>
            </a:r>
            <a:r>
              <a:rPr lang="pt-PT" altLang="pt-PT" sz="2400" dirty="0" err="1"/>
              <a:t>reputation</a:t>
            </a:r>
            <a:r>
              <a:rPr lang="pt-PT" altLang="pt-PT" sz="2400" dirty="0"/>
              <a:t>.</a:t>
            </a:r>
          </a:p>
          <a:p>
            <a:endParaRPr lang="pt-PT" dirty="0"/>
          </a:p>
        </p:txBody>
      </p:sp>
    </p:spTree>
    <p:extLst>
      <p:ext uri="{BB962C8B-B14F-4D97-AF65-F5344CB8AC3E}">
        <p14:creationId xmlns:p14="http://schemas.microsoft.com/office/powerpoint/2010/main" val="3816606709"/>
      </p:ext>
    </p:extLst>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2"/>
          <p:cNvSpPr>
            <a:spLocks noGrp="1" noChangeArrowheads="1"/>
          </p:cNvSpPr>
          <p:nvPr>
            <p:ph type="title"/>
          </p:nvPr>
        </p:nvSpPr>
        <p:spPr/>
        <p:txBody>
          <a:bodyPr>
            <a:noAutofit/>
          </a:bodyPr>
          <a:lstStyle/>
          <a:p>
            <a:pPr algn="ctr" eaLnBrk="1" hangingPunct="1">
              <a:defRPr/>
            </a:pPr>
            <a:r>
              <a:rPr lang="pt-PT" altLang="ja-JP" sz="5400" b="1" dirty="0" err="1" smtClean="0">
                <a:ea typeface="ＭＳ Ｐゴシック" charset="-128"/>
              </a:rPr>
              <a:t>Slywotzky</a:t>
            </a:r>
            <a:r>
              <a:rPr lang="pt-PT" altLang="ja-JP" sz="5400" b="1" dirty="0" smtClean="0">
                <a:ea typeface="ＭＳ Ｐゴシック" charset="-128"/>
              </a:rPr>
              <a:t> </a:t>
            </a:r>
            <a:r>
              <a:rPr lang="pt-PT" altLang="ja-JP" sz="5400" b="1" dirty="0" err="1" smtClean="0">
                <a:ea typeface="ＭＳ Ｐゴシック" charset="-128"/>
              </a:rPr>
              <a:t>and</a:t>
            </a:r>
            <a:r>
              <a:rPr lang="pt-PT" altLang="ja-JP" sz="5400" b="1" dirty="0" smtClean="0">
                <a:ea typeface="ＭＳ Ｐゴシック" charset="-128"/>
              </a:rPr>
              <a:t> </a:t>
            </a:r>
            <a:r>
              <a:rPr lang="pt-PT" altLang="ja-JP" sz="5400" b="1" dirty="0" err="1" smtClean="0">
                <a:ea typeface="ＭＳ Ｐゴシック" charset="-128"/>
              </a:rPr>
              <a:t>Drzik’s</a:t>
            </a:r>
            <a:r>
              <a:rPr lang="pt-PT" altLang="ja-JP" sz="5400" b="1" dirty="0" smtClean="0">
                <a:ea typeface="ＭＳ Ｐゴシック" charset="-128"/>
              </a:rPr>
              <a:t> </a:t>
            </a:r>
            <a:r>
              <a:rPr lang="pt-PT" altLang="ja-JP" sz="5400" b="1" dirty="0" err="1" smtClean="0">
                <a:ea typeface="ＭＳ Ｐゴシック" charset="-128"/>
              </a:rPr>
              <a:t>Strategic</a:t>
            </a:r>
            <a:r>
              <a:rPr lang="pt-PT" altLang="ja-JP" sz="5400" b="1" dirty="0" smtClean="0">
                <a:ea typeface="ＭＳ Ｐゴシック" charset="-128"/>
              </a:rPr>
              <a:t> </a:t>
            </a:r>
            <a:r>
              <a:rPr lang="pt-PT" altLang="ja-JP" sz="5400" b="1" dirty="0" err="1" smtClean="0">
                <a:ea typeface="ＭＳ Ｐゴシック" charset="-128"/>
              </a:rPr>
              <a:t>Risk</a:t>
            </a:r>
            <a:r>
              <a:rPr lang="pt-PT" altLang="ja-JP" sz="5400" b="1" dirty="0" smtClean="0">
                <a:ea typeface="ＭＳ Ｐゴシック" charset="-128"/>
              </a:rPr>
              <a:t> Management</a:t>
            </a:r>
            <a:endParaRPr lang="pt-PT" sz="5400" b="1" dirty="0" smtClean="0">
              <a:ea typeface="ＭＳ Ｐゴシック" charset="-128"/>
            </a:endParaRPr>
          </a:p>
        </p:txBody>
      </p:sp>
      <p:sp>
        <p:nvSpPr>
          <p:cNvPr id="118787" name="Rectangle 3"/>
          <p:cNvSpPr>
            <a:spLocks noGrp="1" noChangeArrowheads="1"/>
          </p:cNvSpPr>
          <p:nvPr>
            <p:ph idx="1"/>
          </p:nvPr>
        </p:nvSpPr>
        <p:spPr>
          <a:xfrm>
            <a:off x="467544" y="1916832"/>
            <a:ext cx="8208911" cy="4320480"/>
          </a:xfrm>
        </p:spPr>
        <p:txBody>
          <a:bodyPr>
            <a:normAutofit/>
          </a:bodyPr>
          <a:lstStyle/>
          <a:p>
            <a:pPr algn="just" eaLnBrk="1" hangingPunct="1">
              <a:lnSpc>
                <a:spcPct val="80000"/>
              </a:lnSpc>
            </a:pPr>
            <a:r>
              <a:rPr lang="pt-PT" altLang="pt-PT" dirty="0" err="1" smtClean="0"/>
              <a:t>Helps</a:t>
            </a:r>
            <a:r>
              <a:rPr lang="pt-PT" altLang="pt-PT" dirty="0" smtClean="0"/>
              <a:t> </a:t>
            </a:r>
            <a:r>
              <a:rPr lang="pt-PT" altLang="pt-PT" dirty="0" err="1" smtClean="0"/>
              <a:t>companies</a:t>
            </a:r>
            <a:r>
              <a:rPr lang="pt-PT" altLang="pt-PT" dirty="0" smtClean="0"/>
              <a:t> to </a:t>
            </a:r>
            <a:r>
              <a:rPr lang="pt-PT" altLang="pt-PT" dirty="0" err="1" smtClean="0"/>
              <a:t>fend</a:t>
            </a:r>
            <a:r>
              <a:rPr lang="pt-PT" altLang="pt-PT" dirty="0" smtClean="0"/>
              <a:t> </a:t>
            </a:r>
            <a:r>
              <a:rPr lang="pt-PT" altLang="pt-PT" dirty="0" err="1" smtClean="0"/>
              <a:t>off</a:t>
            </a:r>
            <a:r>
              <a:rPr lang="pt-PT" altLang="pt-PT" dirty="0" smtClean="0"/>
              <a:t> </a:t>
            </a:r>
            <a:r>
              <a:rPr lang="pt-PT" altLang="pt-PT" dirty="0" err="1" smtClean="0"/>
              <a:t>additional</a:t>
            </a:r>
            <a:r>
              <a:rPr lang="pt-PT" altLang="pt-PT" dirty="0" smtClean="0"/>
              <a:t> </a:t>
            </a:r>
            <a:r>
              <a:rPr lang="pt-PT" altLang="pt-PT" dirty="0" err="1" smtClean="0"/>
              <a:t>regulatory</a:t>
            </a:r>
            <a:r>
              <a:rPr lang="pt-PT" altLang="pt-PT" dirty="0" smtClean="0"/>
              <a:t> </a:t>
            </a:r>
            <a:r>
              <a:rPr lang="pt-PT" altLang="pt-PT" dirty="0" err="1" smtClean="0"/>
              <a:t>and</a:t>
            </a:r>
            <a:r>
              <a:rPr lang="pt-PT" altLang="pt-PT" dirty="0" smtClean="0"/>
              <a:t> </a:t>
            </a:r>
            <a:r>
              <a:rPr lang="pt-PT" altLang="pt-PT" dirty="0" err="1" smtClean="0"/>
              <a:t>legislative</a:t>
            </a:r>
            <a:r>
              <a:rPr lang="pt-PT" altLang="pt-PT" dirty="0" smtClean="0"/>
              <a:t> </a:t>
            </a:r>
            <a:r>
              <a:rPr lang="pt-PT" altLang="pt-PT" dirty="0" err="1" smtClean="0"/>
              <a:t>assaults</a:t>
            </a:r>
            <a:r>
              <a:rPr lang="pt-PT" altLang="pt-PT" dirty="0" smtClean="0"/>
              <a:t> </a:t>
            </a:r>
            <a:r>
              <a:rPr lang="pt-PT" altLang="pt-PT" dirty="0" err="1" smtClean="0"/>
              <a:t>on</a:t>
            </a:r>
            <a:r>
              <a:rPr lang="pt-PT" altLang="pt-PT" dirty="0" smtClean="0"/>
              <a:t> </a:t>
            </a:r>
            <a:r>
              <a:rPr lang="pt-PT" altLang="pt-PT" dirty="0" err="1" smtClean="0"/>
              <a:t>how</a:t>
            </a:r>
            <a:r>
              <a:rPr lang="pt-PT" altLang="pt-PT" dirty="0" smtClean="0"/>
              <a:t> </a:t>
            </a:r>
            <a:r>
              <a:rPr lang="pt-PT" altLang="pt-PT" dirty="0" err="1" smtClean="0"/>
              <a:t>they</a:t>
            </a:r>
            <a:r>
              <a:rPr lang="pt-PT" altLang="pt-PT" dirty="0" smtClean="0"/>
              <a:t> </a:t>
            </a:r>
            <a:r>
              <a:rPr lang="pt-PT" altLang="pt-PT" dirty="0" err="1" smtClean="0"/>
              <a:t>run</a:t>
            </a:r>
            <a:r>
              <a:rPr lang="pt-PT" altLang="pt-PT" dirty="0" smtClean="0"/>
              <a:t> </a:t>
            </a:r>
            <a:r>
              <a:rPr lang="pt-PT" altLang="pt-PT" dirty="0" err="1" smtClean="0"/>
              <a:t>their</a:t>
            </a:r>
            <a:r>
              <a:rPr lang="pt-PT" altLang="pt-PT" dirty="0" smtClean="0"/>
              <a:t> businesses.</a:t>
            </a:r>
          </a:p>
          <a:p>
            <a:pPr algn="just" eaLnBrk="1" hangingPunct="1">
              <a:lnSpc>
                <a:spcPct val="80000"/>
              </a:lnSpc>
            </a:pPr>
            <a:r>
              <a:rPr lang="pt-PT" altLang="pt-PT" dirty="0" err="1" smtClean="0"/>
              <a:t>Helps</a:t>
            </a:r>
            <a:r>
              <a:rPr lang="pt-PT" altLang="pt-PT" dirty="0" smtClean="0"/>
              <a:t> </a:t>
            </a:r>
            <a:r>
              <a:rPr lang="pt-PT" altLang="pt-PT" dirty="0" err="1" smtClean="0"/>
              <a:t>corporate</a:t>
            </a:r>
            <a:r>
              <a:rPr lang="pt-PT" altLang="pt-PT" dirty="0" smtClean="0"/>
              <a:t> </a:t>
            </a:r>
            <a:r>
              <a:rPr lang="pt-PT" altLang="pt-PT" dirty="0" err="1" smtClean="0"/>
              <a:t>executives</a:t>
            </a:r>
            <a:r>
              <a:rPr lang="pt-PT" altLang="pt-PT" dirty="0" smtClean="0"/>
              <a:t> to </a:t>
            </a:r>
            <a:r>
              <a:rPr lang="pt-PT" altLang="pt-PT" dirty="0" err="1" smtClean="0"/>
              <a:t>defend</a:t>
            </a:r>
            <a:r>
              <a:rPr lang="pt-PT" altLang="pt-PT" dirty="0" smtClean="0"/>
              <a:t> </a:t>
            </a:r>
            <a:r>
              <a:rPr lang="pt-PT" altLang="pt-PT" dirty="0" err="1" smtClean="0"/>
              <a:t>themselves</a:t>
            </a:r>
            <a:r>
              <a:rPr lang="pt-PT" altLang="pt-PT" dirty="0" smtClean="0"/>
              <a:t> </a:t>
            </a:r>
            <a:r>
              <a:rPr lang="pt-PT" altLang="pt-PT" dirty="0" err="1" smtClean="0"/>
              <a:t>against</a:t>
            </a:r>
            <a:r>
              <a:rPr lang="pt-PT" altLang="pt-PT" dirty="0" smtClean="0"/>
              <a:t> legal </a:t>
            </a:r>
            <a:r>
              <a:rPr lang="pt-PT" altLang="pt-PT" dirty="0" err="1" smtClean="0"/>
              <a:t>lawsuits</a:t>
            </a:r>
            <a:r>
              <a:rPr lang="pt-PT" altLang="pt-PT" dirty="0" smtClean="0"/>
              <a:t> </a:t>
            </a:r>
            <a:r>
              <a:rPr lang="pt-PT" altLang="pt-PT" dirty="0" err="1" smtClean="0"/>
              <a:t>of</a:t>
            </a:r>
            <a:r>
              <a:rPr lang="pt-PT" altLang="pt-PT" dirty="0" smtClean="0"/>
              <a:t> </a:t>
            </a:r>
            <a:r>
              <a:rPr lang="pt-PT" altLang="pt-PT" dirty="0" err="1" smtClean="0"/>
              <a:t>the</a:t>
            </a:r>
            <a:r>
              <a:rPr lang="pt-PT" altLang="pt-PT" dirty="0" smtClean="0"/>
              <a:t> </a:t>
            </a:r>
            <a:r>
              <a:rPr lang="pt-PT" altLang="pt-PT" dirty="0" err="1" smtClean="0"/>
              <a:t>sort</a:t>
            </a:r>
            <a:r>
              <a:rPr lang="pt-PT" altLang="pt-PT" dirty="0" smtClean="0"/>
              <a:t> </a:t>
            </a:r>
            <a:r>
              <a:rPr lang="pt-PT" altLang="pt-PT" dirty="0" err="1" smtClean="0"/>
              <a:t>that</a:t>
            </a:r>
            <a:r>
              <a:rPr lang="pt-PT" altLang="pt-PT" dirty="0" smtClean="0"/>
              <a:t> </a:t>
            </a:r>
            <a:r>
              <a:rPr lang="pt-PT" altLang="pt-PT" dirty="0" err="1" smtClean="0"/>
              <a:t>have</a:t>
            </a:r>
            <a:r>
              <a:rPr lang="pt-PT" altLang="pt-PT" dirty="0" smtClean="0"/>
              <a:t> </a:t>
            </a:r>
            <a:r>
              <a:rPr lang="pt-PT" altLang="pt-PT" dirty="0" err="1" smtClean="0"/>
              <a:t>been</a:t>
            </a:r>
            <a:r>
              <a:rPr lang="pt-PT" altLang="pt-PT" dirty="0" smtClean="0"/>
              <a:t> </a:t>
            </a:r>
            <a:r>
              <a:rPr lang="pt-PT" altLang="pt-PT" dirty="0" err="1" smtClean="0"/>
              <a:t>filed</a:t>
            </a:r>
            <a:r>
              <a:rPr lang="pt-PT" altLang="pt-PT" dirty="0" smtClean="0"/>
              <a:t> </a:t>
            </a:r>
            <a:r>
              <a:rPr lang="pt-PT" altLang="pt-PT" dirty="0" err="1" smtClean="0"/>
              <a:t>against</a:t>
            </a:r>
            <a:r>
              <a:rPr lang="pt-PT" altLang="pt-PT" dirty="0" smtClean="0"/>
              <a:t> </a:t>
            </a:r>
            <a:r>
              <a:rPr lang="pt-PT" altLang="pt-PT" dirty="0" err="1" smtClean="0"/>
              <a:t>former</a:t>
            </a:r>
            <a:r>
              <a:rPr lang="pt-PT" altLang="pt-PT" dirty="0" smtClean="0"/>
              <a:t> Enron, </a:t>
            </a:r>
            <a:r>
              <a:rPr lang="pt-PT" altLang="pt-PT" dirty="0" err="1" smtClean="0"/>
              <a:t>Tyco</a:t>
            </a:r>
            <a:r>
              <a:rPr lang="pt-PT" altLang="pt-PT" dirty="0" smtClean="0"/>
              <a:t> </a:t>
            </a:r>
            <a:r>
              <a:rPr lang="pt-PT" altLang="pt-PT" dirty="0" err="1" smtClean="0"/>
              <a:t>and</a:t>
            </a:r>
            <a:r>
              <a:rPr lang="pt-PT" altLang="pt-PT" dirty="0" smtClean="0"/>
              <a:t> WorldCom </a:t>
            </a:r>
            <a:r>
              <a:rPr lang="pt-PT" altLang="pt-PT" dirty="0" err="1" smtClean="0"/>
              <a:t>executives</a:t>
            </a:r>
            <a:r>
              <a:rPr lang="pt-PT" altLang="pt-PT" dirty="0" smtClean="0"/>
              <a:t>.</a:t>
            </a:r>
            <a:endParaRPr lang="pt-PT" altLang="pt-PT" b="1" dirty="0" smtClean="0"/>
          </a:p>
          <a:p>
            <a:pPr algn="just" eaLnBrk="1" hangingPunct="1">
              <a:lnSpc>
                <a:spcPct val="80000"/>
              </a:lnSpc>
            </a:pPr>
            <a:r>
              <a:rPr lang="pt-PT" altLang="pt-PT" b="1" dirty="0" err="1" smtClean="0"/>
              <a:t>Limitations</a:t>
            </a:r>
            <a:r>
              <a:rPr lang="pt-PT" altLang="pt-PT" b="1" dirty="0" smtClean="0"/>
              <a:t> </a:t>
            </a:r>
            <a:r>
              <a:rPr lang="pt-PT" altLang="pt-PT" b="1" dirty="0" err="1" smtClean="0"/>
              <a:t>of</a:t>
            </a:r>
            <a:r>
              <a:rPr lang="pt-PT" altLang="pt-PT" b="1" dirty="0" smtClean="0"/>
              <a:t> </a:t>
            </a:r>
            <a:r>
              <a:rPr lang="pt-PT" altLang="pt-PT" b="1" dirty="0" err="1" smtClean="0"/>
              <a:t>Strategic</a:t>
            </a:r>
            <a:r>
              <a:rPr lang="pt-PT" altLang="pt-PT" b="1" dirty="0" smtClean="0"/>
              <a:t> </a:t>
            </a:r>
            <a:r>
              <a:rPr lang="pt-PT" altLang="pt-PT" b="1" dirty="0" err="1" smtClean="0"/>
              <a:t>Risk</a:t>
            </a:r>
            <a:r>
              <a:rPr lang="pt-PT" altLang="pt-PT" b="1" dirty="0" smtClean="0"/>
              <a:t> Management. </a:t>
            </a:r>
            <a:r>
              <a:rPr lang="pt-PT" altLang="pt-PT" b="1" dirty="0" err="1" smtClean="0"/>
              <a:t>Disadvantages</a:t>
            </a:r>
            <a:endParaRPr lang="pt-PT" altLang="pt-PT" b="1" dirty="0" smtClean="0"/>
          </a:p>
          <a:p>
            <a:pPr algn="just" eaLnBrk="1" hangingPunct="1">
              <a:lnSpc>
                <a:spcPct val="80000"/>
              </a:lnSpc>
            </a:pPr>
            <a:r>
              <a:rPr lang="pt-PT" altLang="pt-PT" dirty="0" err="1" smtClean="0"/>
              <a:t>Strategic</a:t>
            </a:r>
            <a:r>
              <a:rPr lang="pt-PT" altLang="pt-PT" dirty="0" smtClean="0"/>
              <a:t> </a:t>
            </a:r>
            <a:r>
              <a:rPr lang="pt-PT" altLang="pt-PT" dirty="0" err="1" smtClean="0"/>
              <a:t>risks</a:t>
            </a:r>
            <a:r>
              <a:rPr lang="pt-PT" altLang="pt-PT" dirty="0" smtClean="0"/>
              <a:t> are </a:t>
            </a:r>
            <a:r>
              <a:rPr lang="pt-PT" altLang="pt-PT" dirty="0" err="1" smtClean="0"/>
              <a:t>just</a:t>
            </a:r>
            <a:r>
              <a:rPr lang="pt-PT" altLang="pt-PT" dirty="0" smtClean="0"/>
              <a:t> </a:t>
            </a:r>
            <a:r>
              <a:rPr lang="pt-PT" altLang="pt-PT" dirty="0" err="1" smtClean="0"/>
              <a:t>one</a:t>
            </a:r>
            <a:r>
              <a:rPr lang="pt-PT" altLang="pt-PT" dirty="0" smtClean="0"/>
              <a:t> </a:t>
            </a:r>
            <a:r>
              <a:rPr lang="pt-PT" altLang="pt-PT" dirty="0" err="1" smtClean="0"/>
              <a:t>of</a:t>
            </a:r>
            <a:r>
              <a:rPr lang="pt-PT" altLang="pt-PT" dirty="0" smtClean="0"/>
              <a:t> </a:t>
            </a:r>
            <a:r>
              <a:rPr lang="pt-PT" altLang="pt-PT" dirty="0" err="1" smtClean="0"/>
              <a:t>four</a:t>
            </a:r>
            <a:r>
              <a:rPr lang="pt-PT" altLang="pt-PT" dirty="0" smtClean="0"/>
              <a:t> </a:t>
            </a:r>
            <a:r>
              <a:rPr lang="pt-PT" altLang="pt-PT" dirty="0" err="1" smtClean="0"/>
              <a:t>categories</a:t>
            </a:r>
            <a:r>
              <a:rPr lang="pt-PT" altLang="pt-PT" dirty="0" smtClean="0"/>
              <a:t> </a:t>
            </a:r>
            <a:r>
              <a:rPr lang="pt-PT" altLang="pt-PT" dirty="0" err="1" smtClean="0"/>
              <a:t>of</a:t>
            </a:r>
            <a:r>
              <a:rPr lang="pt-PT" altLang="pt-PT" dirty="0" smtClean="0"/>
              <a:t> </a:t>
            </a:r>
            <a:r>
              <a:rPr lang="pt-PT" altLang="pt-PT" dirty="0" err="1" smtClean="0"/>
              <a:t>risks</a:t>
            </a:r>
            <a:r>
              <a:rPr lang="pt-PT" altLang="pt-PT" dirty="0" smtClean="0"/>
              <a:t> (</a:t>
            </a:r>
            <a:r>
              <a:rPr lang="pt-PT" altLang="pt-PT" dirty="0" err="1" smtClean="0"/>
              <a:t>Others</a:t>
            </a:r>
            <a:r>
              <a:rPr lang="pt-PT" altLang="pt-PT" dirty="0" smtClean="0"/>
              <a:t> are: financial-, </a:t>
            </a:r>
            <a:r>
              <a:rPr lang="pt-PT" altLang="pt-PT" dirty="0" err="1" smtClean="0"/>
              <a:t>hazard</a:t>
            </a:r>
            <a:r>
              <a:rPr lang="pt-PT" altLang="pt-PT" dirty="0" smtClean="0"/>
              <a:t>, </a:t>
            </a:r>
            <a:r>
              <a:rPr lang="pt-PT" altLang="pt-PT" dirty="0" err="1" smtClean="0"/>
              <a:t>and</a:t>
            </a:r>
            <a:r>
              <a:rPr lang="pt-PT" altLang="pt-PT" dirty="0" smtClean="0"/>
              <a:t> </a:t>
            </a:r>
            <a:r>
              <a:rPr lang="pt-PT" altLang="pt-PT" dirty="0" err="1" smtClean="0"/>
              <a:t>operational</a:t>
            </a:r>
            <a:r>
              <a:rPr lang="pt-PT" altLang="pt-PT" dirty="0" smtClean="0"/>
              <a:t> </a:t>
            </a:r>
            <a:r>
              <a:rPr lang="pt-PT" altLang="pt-PT" dirty="0" err="1" smtClean="0"/>
              <a:t>risk</a:t>
            </a:r>
            <a:r>
              <a:rPr lang="pt-PT" altLang="pt-PT" dirty="0" smtClean="0"/>
              <a:t>).</a:t>
            </a:r>
          </a:p>
          <a:p>
            <a:pPr algn="just" eaLnBrk="1" hangingPunct="1">
              <a:lnSpc>
                <a:spcPct val="80000"/>
              </a:lnSpc>
            </a:pPr>
            <a:r>
              <a:rPr lang="pt-PT" altLang="pt-PT" dirty="0" err="1" smtClean="0"/>
              <a:t>Certain</a:t>
            </a:r>
            <a:r>
              <a:rPr lang="pt-PT" altLang="pt-PT" dirty="0" smtClean="0"/>
              <a:t> </a:t>
            </a:r>
            <a:r>
              <a:rPr lang="pt-PT" altLang="pt-PT" dirty="0" err="1" smtClean="0"/>
              <a:t>risks</a:t>
            </a:r>
            <a:r>
              <a:rPr lang="pt-PT" altLang="pt-PT" dirty="0" smtClean="0"/>
              <a:t> </a:t>
            </a:r>
            <a:r>
              <a:rPr lang="pt-PT" altLang="pt-PT" dirty="0" err="1" smtClean="0"/>
              <a:t>may</a:t>
            </a:r>
            <a:r>
              <a:rPr lang="pt-PT" altLang="pt-PT" dirty="0" smtClean="0"/>
              <a:t> </a:t>
            </a:r>
            <a:r>
              <a:rPr lang="pt-PT" altLang="pt-PT" dirty="0" err="1" smtClean="0"/>
              <a:t>occur</a:t>
            </a:r>
            <a:r>
              <a:rPr lang="pt-PT" altLang="pt-PT" dirty="0" smtClean="0"/>
              <a:t> </a:t>
            </a:r>
            <a:r>
              <a:rPr lang="pt-PT" altLang="pt-PT" dirty="0" err="1" smtClean="0"/>
              <a:t>and</a:t>
            </a:r>
            <a:r>
              <a:rPr lang="pt-PT" altLang="pt-PT" dirty="0" smtClean="0"/>
              <a:t> cause </a:t>
            </a:r>
            <a:r>
              <a:rPr lang="pt-PT" altLang="pt-PT" dirty="0" err="1" smtClean="0"/>
              <a:t>irreparable</a:t>
            </a:r>
            <a:r>
              <a:rPr lang="pt-PT" altLang="pt-PT" dirty="0" smtClean="0"/>
              <a:t> </a:t>
            </a:r>
            <a:r>
              <a:rPr lang="pt-PT" altLang="pt-PT" dirty="0" err="1" smtClean="0"/>
              <a:t>damage</a:t>
            </a:r>
            <a:r>
              <a:rPr lang="pt-PT" altLang="pt-PT" dirty="0" smtClean="0"/>
              <a:t> </a:t>
            </a:r>
            <a:r>
              <a:rPr lang="pt-PT" altLang="pt-PT" dirty="0" err="1" smtClean="0"/>
              <a:t>despite</a:t>
            </a:r>
            <a:r>
              <a:rPr lang="pt-PT" altLang="pt-PT" dirty="0" smtClean="0"/>
              <a:t> </a:t>
            </a:r>
            <a:r>
              <a:rPr lang="pt-PT" altLang="pt-PT" dirty="0" err="1" smtClean="0"/>
              <a:t>anticipation</a:t>
            </a:r>
            <a:r>
              <a:rPr lang="pt-PT" altLang="pt-PT" dirty="0" smtClean="0"/>
              <a:t> </a:t>
            </a:r>
            <a:r>
              <a:rPr lang="pt-PT" altLang="pt-PT" dirty="0" err="1" smtClean="0"/>
              <a:t>and</a:t>
            </a:r>
            <a:r>
              <a:rPr lang="pt-PT" altLang="pt-PT" dirty="0" smtClean="0"/>
              <a:t> </a:t>
            </a:r>
            <a:r>
              <a:rPr lang="pt-PT" altLang="pt-PT" dirty="0" err="1" smtClean="0"/>
              <a:t>preparation</a:t>
            </a:r>
            <a:r>
              <a:rPr lang="pt-PT" altLang="pt-PT" dirty="0" smtClean="0"/>
              <a:t> ("</a:t>
            </a:r>
            <a:r>
              <a:rPr lang="pt-PT" altLang="pt-PT" dirty="0" err="1" smtClean="0"/>
              <a:t>Acts</a:t>
            </a:r>
            <a:r>
              <a:rPr lang="pt-PT" altLang="pt-PT" dirty="0" smtClean="0"/>
              <a:t> </a:t>
            </a:r>
            <a:r>
              <a:rPr lang="pt-PT" altLang="pt-PT" dirty="0" err="1" smtClean="0"/>
              <a:t>of</a:t>
            </a:r>
            <a:r>
              <a:rPr lang="pt-PT" altLang="pt-PT" dirty="0" smtClean="0"/>
              <a:t> </a:t>
            </a:r>
            <a:r>
              <a:rPr lang="pt-PT" altLang="pt-PT" dirty="0" err="1" smtClean="0"/>
              <a:t>God</a:t>
            </a:r>
            <a:r>
              <a:rPr lang="pt-PT" altLang="pt-PT" dirty="0" smtClean="0"/>
              <a:t>").</a:t>
            </a:r>
          </a:p>
          <a:p>
            <a:pPr algn="just" eaLnBrk="1" hangingPunct="1">
              <a:lnSpc>
                <a:spcPct val="80000"/>
              </a:lnSpc>
            </a:pPr>
            <a:r>
              <a:rPr lang="pt-PT" altLang="pt-PT" dirty="0" smtClean="0"/>
              <a:t>No </a:t>
            </a:r>
            <a:r>
              <a:rPr lang="pt-PT" altLang="pt-PT" dirty="0" err="1" smtClean="0"/>
              <a:t>company</a:t>
            </a:r>
            <a:r>
              <a:rPr lang="pt-PT" altLang="pt-PT" dirty="0" smtClean="0"/>
              <a:t> can </a:t>
            </a:r>
            <a:r>
              <a:rPr lang="pt-PT" altLang="pt-PT" dirty="0" err="1" smtClean="0"/>
              <a:t>anticipate</a:t>
            </a:r>
            <a:r>
              <a:rPr lang="pt-PT" altLang="pt-PT" dirty="0" smtClean="0"/>
              <a:t> </a:t>
            </a:r>
            <a:r>
              <a:rPr lang="pt-PT" altLang="pt-PT" dirty="0" err="1" smtClean="0"/>
              <a:t>all</a:t>
            </a:r>
            <a:r>
              <a:rPr lang="pt-PT" altLang="pt-PT" dirty="0" smtClean="0"/>
              <a:t> </a:t>
            </a:r>
            <a:r>
              <a:rPr lang="pt-PT" altLang="pt-PT" dirty="0" err="1" smtClean="0"/>
              <a:t>risk</a:t>
            </a:r>
            <a:r>
              <a:rPr lang="pt-PT" altLang="pt-PT" dirty="0" smtClean="0"/>
              <a:t> </a:t>
            </a:r>
            <a:r>
              <a:rPr lang="pt-PT" altLang="pt-PT" dirty="0" err="1" smtClean="0"/>
              <a:t>events</a:t>
            </a:r>
            <a:r>
              <a:rPr lang="pt-PT" altLang="pt-PT" dirty="0" smtClean="0"/>
              <a:t>.</a:t>
            </a:r>
          </a:p>
          <a:p>
            <a:pPr eaLnBrk="1" hangingPunct="1">
              <a:lnSpc>
                <a:spcPct val="80000"/>
              </a:lnSpc>
            </a:pPr>
            <a:endParaRPr lang="pt-PT" altLang="pt-PT" sz="1600" dirty="0" smtClean="0"/>
          </a:p>
        </p:txBody>
      </p:sp>
    </p:spTree>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pt-PT" altLang="ja-JP" sz="5400" b="1" dirty="0" err="1">
                <a:ea typeface="ＭＳ Ｐゴシック" charset="-128"/>
              </a:rPr>
              <a:t>Slywotzky</a:t>
            </a:r>
            <a:r>
              <a:rPr lang="pt-PT" altLang="ja-JP" sz="5400" b="1" dirty="0">
                <a:ea typeface="ＭＳ Ｐゴシック" charset="-128"/>
              </a:rPr>
              <a:t> </a:t>
            </a:r>
            <a:r>
              <a:rPr lang="pt-PT" altLang="ja-JP" sz="5400" b="1" dirty="0" err="1">
                <a:ea typeface="ＭＳ Ｐゴシック" charset="-128"/>
              </a:rPr>
              <a:t>and</a:t>
            </a:r>
            <a:r>
              <a:rPr lang="pt-PT" altLang="ja-JP" sz="5400" b="1" dirty="0">
                <a:ea typeface="ＭＳ Ｐゴシック" charset="-128"/>
              </a:rPr>
              <a:t> </a:t>
            </a:r>
            <a:r>
              <a:rPr lang="pt-PT" altLang="ja-JP" sz="5400" b="1" dirty="0" err="1">
                <a:ea typeface="ＭＳ Ｐゴシック" charset="-128"/>
              </a:rPr>
              <a:t>Drzik’s</a:t>
            </a:r>
            <a:r>
              <a:rPr lang="pt-PT" altLang="ja-JP" sz="5400" b="1" dirty="0">
                <a:ea typeface="ＭＳ Ｐゴシック" charset="-128"/>
              </a:rPr>
              <a:t> </a:t>
            </a:r>
            <a:r>
              <a:rPr lang="pt-PT" altLang="ja-JP" sz="5400" b="1" dirty="0" err="1">
                <a:ea typeface="ＭＳ Ｐゴシック" charset="-128"/>
              </a:rPr>
              <a:t>Strategic</a:t>
            </a:r>
            <a:r>
              <a:rPr lang="pt-PT" altLang="ja-JP" sz="5400" b="1" dirty="0">
                <a:ea typeface="ＭＳ Ｐゴシック" charset="-128"/>
              </a:rPr>
              <a:t> </a:t>
            </a:r>
            <a:r>
              <a:rPr lang="pt-PT" altLang="ja-JP" sz="5400" b="1" dirty="0" err="1">
                <a:ea typeface="ＭＳ Ｐゴシック" charset="-128"/>
              </a:rPr>
              <a:t>Risk</a:t>
            </a:r>
            <a:r>
              <a:rPr lang="pt-PT" altLang="ja-JP" sz="5400" b="1" dirty="0">
                <a:ea typeface="ＭＳ Ｐゴシック" charset="-128"/>
              </a:rPr>
              <a:t> Management</a:t>
            </a:r>
            <a:endParaRPr lang="pt-PT" sz="5400" dirty="0"/>
          </a:p>
        </p:txBody>
      </p:sp>
      <p:sp>
        <p:nvSpPr>
          <p:cNvPr id="3" name="Content Placeholder 2"/>
          <p:cNvSpPr>
            <a:spLocks noGrp="1"/>
          </p:cNvSpPr>
          <p:nvPr>
            <p:ph idx="1"/>
          </p:nvPr>
        </p:nvSpPr>
        <p:spPr/>
        <p:txBody>
          <a:bodyPr>
            <a:normAutofit lnSpcReduction="10000"/>
          </a:bodyPr>
          <a:lstStyle/>
          <a:p>
            <a:pPr algn="just">
              <a:lnSpc>
                <a:spcPct val="80000"/>
              </a:lnSpc>
            </a:pPr>
            <a:r>
              <a:rPr lang="pt-PT" altLang="pt-PT" sz="2200" dirty="0"/>
              <a:t>SRM </a:t>
            </a:r>
            <a:r>
              <a:rPr lang="pt-PT" altLang="pt-PT" sz="2200" dirty="0" err="1"/>
              <a:t>is</a:t>
            </a:r>
            <a:r>
              <a:rPr lang="pt-PT" altLang="pt-PT" sz="2200" dirty="0"/>
              <a:t> </a:t>
            </a:r>
            <a:r>
              <a:rPr lang="pt-PT" altLang="pt-PT" sz="2200" dirty="0" err="1"/>
              <a:t>not</a:t>
            </a:r>
            <a:r>
              <a:rPr lang="pt-PT" altLang="pt-PT" sz="2200" dirty="0"/>
              <a:t> a box-</a:t>
            </a:r>
            <a:r>
              <a:rPr lang="pt-PT" altLang="pt-PT" sz="2200" dirty="0" err="1"/>
              <a:t>checking</a:t>
            </a:r>
            <a:r>
              <a:rPr lang="pt-PT" altLang="pt-PT" sz="2200" dirty="0"/>
              <a:t> </a:t>
            </a:r>
            <a:r>
              <a:rPr lang="pt-PT" altLang="pt-PT" sz="2200" dirty="0" err="1"/>
              <a:t>exercise</a:t>
            </a:r>
            <a:r>
              <a:rPr lang="pt-PT" altLang="pt-PT" sz="2200" dirty="0"/>
              <a:t>: </a:t>
            </a:r>
            <a:r>
              <a:rPr lang="pt-PT" altLang="pt-PT" sz="2200" dirty="0" err="1"/>
              <a:t>there</a:t>
            </a:r>
            <a:r>
              <a:rPr lang="pt-PT" altLang="pt-PT" sz="2200" dirty="0"/>
              <a:t> are </a:t>
            </a:r>
            <a:r>
              <a:rPr lang="pt-PT" altLang="pt-PT" sz="2200" dirty="0" err="1"/>
              <a:t>substantial</a:t>
            </a:r>
            <a:r>
              <a:rPr lang="pt-PT" altLang="pt-PT" sz="2200" dirty="0"/>
              <a:t> </a:t>
            </a:r>
            <a:r>
              <a:rPr lang="pt-PT" altLang="pt-PT" sz="2200" dirty="0" err="1"/>
              <a:t>costs</a:t>
            </a:r>
            <a:r>
              <a:rPr lang="pt-PT" altLang="pt-PT" sz="2200" dirty="0"/>
              <a:t> </a:t>
            </a:r>
            <a:r>
              <a:rPr lang="pt-PT" altLang="pt-PT" sz="2200" dirty="0" err="1"/>
              <a:t>and</a:t>
            </a:r>
            <a:r>
              <a:rPr lang="pt-PT" altLang="pt-PT" sz="2200" dirty="0"/>
              <a:t> </a:t>
            </a:r>
            <a:r>
              <a:rPr lang="pt-PT" altLang="pt-PT" sz="2200" dirty="0" err="1"/>
              <a:t>efforts</a:t>
            </a:r>
            <a:r>
              <a:rPr lang="pt-PT" altLang="pt-PT" sz="2200" dirty="0"/>
              <a:t> </a:t>
            </a:r>
            <a:r>
              <a:rPr lang="pt-PT" altLang="pt-PT" sz="2200" dirty="0" err="1"/>
              <a:t>involved</a:t>
            </a:r>
            <a:r>
              <a:rPr lang="pt-PT" altLang="pt-PT" sz="2200" dirty="0"/>
              <a:t> to SRM.</a:t>
            </a:r>
          </a:p>
          <a:p>
            <a:pPr algn="just">
              <a:lnSpc>
                <a:spcPct val="80000"/>
              </a:lnSpc>
            </a:pPr>
            <a:r>
              <a:rPr lang="pt-PT" altLang="pt-PT" sz="2200" dirty="0"/>
              <a:t>A major </a:t>
            </a:r>
            <a:r>
              <a:rPr lang="pt-PT" altLang="pt-PT" sz="2200" dirty="0" err="1"/>
              <a:t>potential</a:t>
            </a:r>
            <a:r>
              <a:rPr lang="pt-PT" altLang="pt-PT" sz="2200" dirty="0"/>
              <a:t> </a:t>
            </a:r>
            <a:r>
              <a:rPr lang="pt-PT" altLang="pt-PT" sz="2200" dirty="0" err="1"/>
              <a:t>issue</a:t>
            </a:r>
            <a:r>
              <a:rPr lang="pt-PT" altLang="pt-PT" sz="2200" dirty="0"/>
              <a:t> in </a:t>
            </a:r>
            <a:r>
              <a:rPr lang="pt-PT" altLang="pt-PT" sz="2200" dirty="0" err="1"/>
              <a:t>accomplishing</a:t>
            </a:r>
            <a:r>
              <a:rPr lang="pt-PT" altLang="pt-PT" sz="2200" dirty="0"/>
              <a:t> </a:t>
            </a:r>
            <a:r>
              <a:rPr lang="pt-PT" altLang="pt-PT" sz="2200" dirty="0" err="1"/>
              <a:t>progress</a:t>
            </a:r>
            <a:r>
              <a:rPr lang="pt-PT" altLang="pt-PT" sz="2200" dirty="0"/>
              <a:t> </a:t>
            </a:r>
            <a:r>
              <a:rPr lang="pt-PT" altLang="pt-PT" sz="2200" dirty="0" err="1"/>
              <a:t>with</a:t>
            </a:r>
            <a:r>
              <a:rPr lang="pt-PT" altLang="pt-PT" sz="2200" dirty="0"/>
              <a:t> </a:t>
            </a:r>
            <a:r>
              <a:rPr lang="pt-PT" altLang="pt-PT" sz="2200" dirty="0" err="1"/>
              <a:t>regards</a:t>
            </a:r>
            <a:r>
              <a:rPr lang="pt-PT" altLang="pt-PT" sz="2200" dirty="0"/>
              <a:t> to SRM </a:t>
            </a:r>
            <a:r>
              <a:rPr lang="pt-PT" altLang="pt-PT" sz="2200" dirty="0" err="1"/>
              <a:t>is</a:t>
            </a:r>
            <a:r>
              <a:rPr lang="pt-PT" altLang="pt-PT" sz="2200" dirty="0"/>
              <a:t> </a:t>
            </a:r>
            <a:r>
              <a:rPr lang="pt-PT" altLang="pt-PT" sz="2200" dirty="0" err="1"/>
              <a:t>that</a:t>
            </a:r>
            <a:r>
              <a:rPr lang="pt-PT" altLang="pt-PT" sz="2200" dirty="0"/>
              <a:t> in light </a:t>
            </a:r>
            <a:r>
              <a:rPr lang="pt-PT" altLang="pt-PT" sz="2200" dirty="0" err="1"/>
              <a:t>of</a:t>
            </a:r>
            <a:r>
              <a:rPr lang="pt-PT" altLang="pt-PT" sz="2200" dirty="0"/>
              <a:t> </a:t>
            </a:r>
            <a:r>
              <a:rPr lang="pt-PT" altLang="pt-PT" sz="2200" dirty="0" err="1"/>
              <a:t>Sarbanes-Oxley</a:t>
            </a:r>
            <a:r>
              <a:rPr lang="pt-PT" altLang="pt-PT" sz="2200" dirty="0"/>
              <a:t> </a:t>
            </a:r>
            <a:r>
              <a:rPr lang="pt-PT" altLang="pt-PT" sz="2200" dirty="0" err="1"/>
              <a:t>and</a:t>
            </a:r>
            <a:r>
              <a:rPr lang="pt-PT" altLang="pt-PT" sz="2200" dirty="0"/>
              <a:t> </a:t>
            </a:r>
            <a:r>
              <a:rPr lang="pt-PT" altLang="pt-PT" sz="2200" dirty="0" err="1"/>
              <a:t>other</a:t>
            </a:r>
            <a:r>
              <a:rPr lang="pt-PT" altLang="pt-PT" sz="2200" dirty="0"/>
              <a:t> </a:t>
            </a:r>
            <a:r>
              <a:rPr lang="pt-PT" altLang="pt-PT" sz="2200" dirty="0" err="1"/>
              <a:t>post</a:t>
            </a:r>
            <a:r>
              <a:rPr lang="pt-PT" altLang="pt-PT" sz="2200" dirty="0"/>
              <a:t>-Enron </a:t>
            </a:r>
            <a:r>
              <a:rPr lang="pt-PT" altLang="pt-PT" sz="2200" dirty="0" err="1"/>
              <a:t>developments</a:t>
            </a:r>
            <a:r>
              <a:rPr lang="pt-PT" altLang="pt-PT" sz="2200" dirty="0"/>
              <a:t>, </a:t>
            </a:r>
            <a:r>
              <a:rPr lang="pt-PT" altLang="pt-PT" sz="2200" dirty="0" err="1"/>
              <a:t>companies</a:t>
            </a:r>
            <a:r>
              <a:rPr lang="pt-PT" altLang="pt-PT" sz="2200" dirty="0"/>
              <a:t> </a:t>
            </a:r>
            <a:r>
              <a:rPr lang="pt-PT" altLang="pt-PT" sz="2200" dirty="0" err="1"/>
              <a:t>may</a:t>
            </a:r>
            <a:r>
              <a:rPr lang="pt-PT" altLang="pt-PT" sz="2200" dirty="0"/>
              <a:t> </a:t>
            </a:r>
            <a:r>
              <a:rPr lang="pt-PT" altLang="pt-PT" sz="2200" dirty="0" err="1"/>
              <a:t>likely</a:t>
            </a:r>
            <a:r>
              <a:rPr lang="pt-PT" altLang="pt-PT" sz="2200" dirty="0"/>
              <a:t> </a:t>
            </a:r>
            <a:r>
              <a:rPr lang="pt-PT" altLang="pt-PT" sz="2200" dirty="0" err="1"/>
              <a:t>view</a:t>
            </a:r>
            <a:r>
              <a:rPr lang="pt-PT" altLang="pt-PT" sz="2200" dirty="0"/>
              <a:t> SRM as </a:t>
            </a:r>
            <a:r>
              <a:rPr lang="pt-PT" altLang="pt-PT" sz="2200" dirty="0" err="1"/>
              <a:t>simply</a:t>
            </a:r>
            <a:r>
              <a:rPr lang="pt-PT" altLang="pt-PT" sz="2200" dirty="0"/>
              <a:t> </a:t>
            </a:r>
            <a:r>
              <a:rPr lang="pt-PT" altLang="pt-PT" sz="2200" dirty="0" err="1"/>
              <a:t>another</a:t>
            </a:r>
            <a:r>
              <a:rPr lang="pt-PT" altLang="pt-PT" sz="2200" dirty="0"/>
              <a:t> </a:t>
            </a:r>
            <a:r>
              <a:rPr lang="pt-PT" altLang="pt-PT" sz="2200" dirty="0" err="1"/>
              <a:t>regulation</a:t>
            </a:r>
            <a:r>
              <a:rPr lang="pt-PT" altLang="pt-PT" sz="2200" dirty="0"/>
              <a:t> </a:t>
            </a:r>
            <a:r>
              <a:rPr lang="pt-PT" altLang="pt-PT" sz="2200" dirty="0" err="1"/>
              <a:t>being</a:t>
            </a:r>
            <a:r>
              <a:rPr lang="pt-PT" altLang="pt-PT" sz="2200" dirty="0"/>
              <a:t> </a:t>
            </a:r>
            <a:r>
              <a:rPr lang="pt-PT" altLang="pt-PT" sz="2200" dirty="0" err="1"/>
              <a:t>imposed</a:t>
            </a:r>
            <a:r>
              <a:rPr lang="pt-PT" altLang="pt-PT" sz="2200" dirty="0"/>
              <a:t> </a:t>
            </a:r>
            <a:r>
              <a:rPr lang="pt-PT" altLang="pt-PT" sz="2200" dirty="0" err="1"/>
              <a:t>on</a:t>
            </a:r>
            <a:r>
              <a:rPr lang="pt-PT" altLang="pt-PT" sz="2200" dirty="0"/>
              <a:t> </a:t>
            </a:r>
            <a:r>
              <a:rPr lang="pt-PT" altLang="pt-PT" sz="2200" dirty="0" err="1"/>
              <a:t>them</a:t>
            </a:r>
            <a:r>
              <a:rPr lang="pt-PT" altLang="pt-PT" sz="2200" dirty="0"/>
              <a:t> </a:t>
            </a:r>
            <a:r>
              <a:rPr lang="pt-PT" altLang="pt-PT" sz="2200" dirty="0" err="1"/>
              <a:t>rather</a:t>
            </a:r>
            <a:r>
              <a:rPr lang="pt-PT" altLang="pt-PT" sz="2200" dirty="0"/>
              <a:t> </a:t>
            </a:r>
            <a:r>
              <a:rPr lang="pt-PT" altLang="pt-PT" sz="2200" dirty="0" err="1"/>
              <a:t>than</a:t>
            </a:r>
            <a:r>
              <a:rPr lang="pt-PT" altLang="pt-PT" sz="2200" dirty="0"/>
              <a:t> </a:t>
            </a:r>
            <a:r>
              <a:rPr lang="pt-PT" altLang="pt-PT" sz="2200" dirty="0" err="1"/>
              <a:t>new</a:t>
            </a:r>
            <a:r>
              <a:rPr lang="pt-PT" altLang="pt-PT" sz="2200" dirty="0"/>
              <a:t> "</a:t>
            </a:r>
            <a:r>
              <a:rPr lang="pt-PT" altLang="pt-PT" sz="2200" dirty="0" err="1"/>
              <a:t>ground</a:t>
            </a:r>
            <a:r>
              <a:rPr lang="pt-PT" altLang="pt-PT" sz="2200" dirty="0"/>
              <a:t> rules" </a:t>
            </a:r>
            <a:r>
              <a:rPr lang="pt-PT" altLang="pt-PT" sz="2200" dirty="0" err="1"/>
              <a:t>that</a:t>
            </a:r>
            <a:r>
              <a:rPr lang="pt-PT" altLang="pt-PT" sz="2200" dirty="0"/>
              <a:t>, </a:t>
            </a:r>
            <a:r>
              <a:rPr lang="pt-PT" altLang="pt-PT" sz="2200" dirty="0" err="1"/>
              <a:t>if</a:t>
            </a:r>
            <a:r>
              <a:rPr lang="pt-PT" altLang="pt-PT" sz="2200" dirty="0"/>
              <a:t> </a:t>
            </a:r>
            <a:r>
              <a:rPr lang="pt-PT" altLang="pt-PT" sz="2200" dirty="0" err="1"/>
              <a:t>followed</a:t>
            </a:r>
            <a:r>
              <a:rPr lang="pt-PT" altLang="pt-PT" sz="2200" dirty="0"/>
              <a:t> </a:t>
            </a:r>
            <a:r>
              <a:rPr lang="pt-PT" altLang="pt-PT" sz="2200" dirty="0" err="1"/>
              <a:t>enthusiastically</a:t>
            </a:r>
            <a:r>
              <a:rPr lang="pt-PT" altLang="pt-PT" sz="2200" dirty="0"/>
              <a:t>, </a:t>
            </a:r>
            <a:r>
              <a:rPr lang="pt-PT" altLang="pt-PT" sz="2200" dirty="0" err="1"/>
              <a:t>have</a:t>
            </a:r>
            <a:r>
              <a:rPr lang="pt-PT" altLang="pt-PT" sz="2200" dirty="0"/>
              <a:t> </a:t>
            </a:r>
            <a:r>
              <a:rPr lang="pt-PT" altLang="pt-PT" sz="2200" dirty="0" err="1"/>
              <a:t>the</a:t>
            </a:r>
            <a:r>
              <a:rPr lang="pt-PT" altLang="pt-PT" sz="2200" dirty="0"/>
              <a:t> </a:t>
            </a:r>
            <a:r>
              <a:rPr lang="pt-PT" altLang="pt-PT" sz="2200" dirty="0" err="1"/>
              <a:t>potential</a:t>
            </a:r>
            <a:r>
              <a:rPr lang="pt-PT" altLang="pt-PT" sz="2200" dirty="0"/>
              <a:t> to </a:t>
            </a:r>
            <a:r>
              <a:rPr lang="pt-PT" altLang="pt-PT" sz="2200" dirty="0" err="1"/>
              <a:t>provide</a:t>
            </a:r>
            <a:r>
              <a:rPr lang="pt-PT" altLang="pt-PT" sz="2200" dirty="0"/>
              <a:t> global </a:t>
            </a:r>
            <a:r>
              <a:rPr lang="pt-PT" altLang="pt-PT" sz="2200" dirty="0" err="1"/>
              <a:t>competitive</a:t>
            </a:r>
            <a:r>
              <a:rPr lang="pt-PT" altLang="pt-PT" sz="2200" dirty="0"/>
              <a:t> </a:t>
            </a:r>
            <a:r>
              <a:rPr lang="pt-PT" altLang="pt-PT" sz="2200" dirty="0" err="1"/>
              <a:t>advantage</a:t>
            </a:r>
            <a:r>
              <a:rPr lang="pt-PT" altLang="pt-PT" sz="2200" dirty="0"/>
              <a:t> </a:t>
            </a:r>
            <a:r>
              <a:rPr lang="pt-PT" altLang="pt-PT" sz="2200" dirty="0" err="1"/>
              <a:t>and</a:t>
            </a:r>
            <a:r>
              <a:rPr lang="pt-PT" altLang="pt-PT" sz="2200" dirty="0"/>
              <a:t> </a:t>
            </a:r>
            <a:r>
              <a:rPr lang="pt-PT" altLang="pt-PT" sz="2200" dirty="0" err="1"/>
              <a:t>enhance</a:t>
            </a:r>
            <a:r>
              <a:rPr lang="pt-PT" altLang="pt-PT" sz="2200" dirty="0"/>
              <a:t> </a:t>
            </a:r>
            <a:r>
              <a:rPr lang="pt-PT" altLang="pt-PT" sz="2200" dirty="0" err="1"/>
              <a:t>shareholder</a:t>
            </a:r>
            <a:r>
              <a:rPr lang="pt-PT" altLang="pt-PT" sz="2200" dirty="0"/>
              <a:t> </a:t>
            </a:r>
            <a:r>
              <a:rPr lang="pt-PT" altLang="pt-PT" sz="2200" dirty="0" err="1"/>
              <a:t>value</a:t>
            </a:r>
            <a:r>
              <a:rPr lang="pt-PT" altLang="pt-PT" sz="2200" dirty="0"/>
              <a:t>.</a:t>
            </a:r>
            <a:endParaRPr lang="pt-PT" altLang="pt-PT" sz="2200" b="1" dirty="0"/>
          </a:p>
          <a:p>
            <a:pPr algn="just">
              <a:lnSpc>
                <a:spcPct val="80000"/>
              </a:lnSpc>
            </a:pPr>
            <a:r>
              <a:rPr lang="pt-PT" altLang="pt-PT" sz="2200" b="1" dirty="0" err="1"/>
              <a:t>Assumptions</a:t>
            </a:r>
            <a:r>
              <a:rPr lang="pt-PT" altLang="pt-PT" sz="2200" b="1" dirty="0"/>
              <a:t> </a:t>
            </a:r>
            <a:r>
              <a:rPr lang="pt-PT" altLang="pt-PT" sz="2200" b="1" dirty="0" err="1"/>
              <a:t>of</a:t>
            </a:r>
            <a:r>
              <a:rPr lang="pt-PT" altLang="pt-PT" sz="2200" b="1" dirty="0"/>
              <a:t> </a:t>
            </a:r>
            <a:r>
              <a:rPr lang="pt-PT" altLang="pt-PT" sz="2200" b="1" dirty="0" err="1"/>
              <a:t>Strategic</a:t>
            </a:r>
            <a:r>
              <a:rPr lang="pt-PT" altLang="pt-PT" sz="2200" b="1" dirty="0"/>
              <a:t> </a:t>
            </a:r>
            <a:r>
              <a:rPr lang="pt-PT" altLang="pt-PT" sz="2200" b="1" dirty="0" err="1"/>
              <a:t>Risk</a:t>
            </a:r>
            <a:r>
              <a:rPr lang="pt-PT" altLang="pt-PT" sz="2200" b="1" dirty="0"/>
              <a:t> Management. </a:t>
            </a:r>
            <a:r>
              <a:rPr lang="pt-PT" altLang="pt-PT" sz="2200" b="1" dirty="0" err="1"/>
              <a:t>Conditions</a:t>
            </a:r>
            <a:endParaRPr lang="pt-PT" altLang="pt-PT" sz="2200" b="1" dirty="0"/>
          </a:p>
          <a:p>
            <a:pPr algn="just">
              <a:lnSpc>
                <a:spcPct val="80000"/>
              </a:lnSpc>
            </a:pPr>
            <a:r>
              <a:rPr lang="pt-PT" altLang="pt-PT" sz="2200" dirty="0" err="1"/>
              <a:t>It</a:t>
            </a:r>
            <a:r>
              <a:rPr lang="pt-PT" altLang="pt-PT" sz="2200" dirty="0"/>
              <a:t> </a:t>
            </a:r>
            <a:r>
              <a:rPr lang="pt-PT" altLang="pt-PT" sz="2200" dirty="0" err="1"/>
              <a:t>is</a:t>
            </a:r>
            <a:r>
              <a:rPr lang="pt-PT" altLang="pt-PT" sz="2200" dirty="0"/>
              <a:t> </a:t>
            </a:r>
            <a:r>
              <a:rPr lang="pt-PT" altLang="pt-PT" sz="2200" dirty="0" err="1"/>
              <a:t>possible</a:t>
            </a:r>
            <a:r>
              <a:rPr lang="pt-PT" altLang="pt-PT" sz="2200" dirty="0"/>
              <a:t> to prepare for major future </a:t>
            </a:r>
            <a:r>
              <a:rPr lang="pt-PT" altLang="pt-PT" sz="2200" dirty="0" err="1"/>
              <a:t>risks</a:t>
            </a:r>
            <a:r>
              <a:rPr lang="pt-PT" altLang="pt-PT" sz="2200" dirty="0"/>
              <a:t>.</a:t>
            </a:r>
          </a:p>
          <a:p>
            <a:pPr algn="just">
              <a:lnSpc>
                <a:spcPct val="80000"/>
              </a:lnSpc>
            </a:pPr>
            <a:r>
              <a:rPr lang="pt-PT" altLang="pt-PT" sz="2200" dirty="0" err="1"/>
              <a:t>Preparing</a:t>
            </a:r>
            <a:r>
              <a:rPr lang="pt-PT" altLang="pt-PT" sz="2200" dirty="0"/>
              <a:t> </a:t>
            </a:r>
            <a:r>
              <a:rPr lang="pt-PT" altLang="pt-PT" sz="2200" dirty="0" err="1"/>
              <a:t>is</a:t>
            </a:r>
            <a:r>
              <a:rPr lang="pt-PT" altLang="pt-PT" sz="2200" dirty="0"/>
              <a:t> </a:t>
            </a:r>
            <a:r>
              <a:rPr lang="pt-PT" altLang="pt-PT" sz="2200" dirty="0" err="1"/>
              <a:t>useful</a:t>
            </a:r>
            <a:r>
              <a:rPr lang="pt-PT" altLang="pt-PT" sz="2200" dirty="0"/>
              <a:t>.</a:t>
            </a:r>
          </a:p>
          <a:p>
            <a:endParaRPr lang="pt-PT" dirty="0"/>
          </a:p>
        </p:txBody>
      </p:sp>
    </p:spTree>
    <p:extLst>
      <p:ext uri="{BB962C8B-B14F-4D97-AF65-F5344CB8AC3E}">
        <p14:creationId xmlns:p14="http://schemas.microsoft.com/office/powerpoint/2010/main" val="1422106804"/>
      </p:ext>
    </p:extLst>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p:txBody>
          <a:bodyPr>
            <a:normAutofit/>
          </a:bodyPr>
          <a:lstStyle/>
          <a:p>
            <a:pPr algn="ctr" eaLnBrk="1" hangingPunct="1">
              <a:defRPr/>
            </a:pPr>
            <a:r>
              <a:rPr lang="pt-PT" altLang="ja-JP" sz="5400" b="1" dirty="0" smtClean="0">
                <a:ea typeface="ＭＳ Ｐゴシック" charset="-128"/>
              </a:rPr>
              <a:t>Crisis Management </a:t>
            </a:r>
            <a:endParaRPr lang="pt-PT" sz="5400" b="1" dirty="0" smtClean="0"/>
          </a:p>
        </p:txBody>
      </p:sp>
      <p:sp>
        <p:nvSpPr>
          <p:cNvPr id="119811" name="Rectangle 3"/>
          <p:cNvSpPr>
            <a:spLocks noGrp="1" noChangeArrowheads="1"/>
          </p:cNvSpPr>
          <p:nvPr>
            <p:ph idx="1"/>
          </p:nvPr>
        </p:nvSpPr>
        <p:spPr/>
        <p:txBody>
          <a:bodyPr>
            <a:normAutofit/>
          </a:bodyPr>
          <a:lstStyle/>
          <a:p>
            <a:pPr algn="just" eaLnBrk="1" hangingPunct="1">
              <a:lnSpc>
                <a:spcPct val="80000"/>
              </a:lnSpc>
            </a:pPr>
            <a:r>
              <a:rPr lang="pt-PT" altLang="pt-PT" sz="2000" dirty="0" err="1" smtClean="0"/>
              <a:t>Obviously</a:t>
            </a:r>
            <a:r>
              <a:rPr lang="pt-PT" altLang="pt-PT" sz="2000" dirty="0" smtClean="0"/>
              <a:t>, </a:t>
            </a:r>
            <a:r>
              <a:rPr lang="pt-PT" altLang="pt-PT" sz="2000" dirty="0" err="1" smtClean="0"/>
              <a:t>any</a:t>
            </a:r>
            <a:r>
              <a:rPr lang="pt-PT" altLang="pt-PT" sz="2000" dirty="0" smtClean="0"/>
              <a:t> </a:t>
            </a:r>
            <a:r>
              <a:rPr lang="pt-PT" altLang="pt-PT" sz="2000" dirty="0" err="1" smtClean="0"/>
              <a:t>corporation</a:t>
            </a:r>
            <a:r>
              <a:rPr lang="pt-PT" altLang="pt-PT" sz="2000" dirty="0" smtClean="0"/>
              <a:t> </a:t>
            </a:r>
            <a:r>
              <a:rPr lang="pt-PT" altLang="pt-PT" sz="2000" dirty="0" err="1" smtClean="0"/>
              <a:t>hopes</a:t>
            </a:r>
            <a:r>
              <a:rPr lang="pt-PT" altLang="pt-PT" sz="2000" dirty="0" smtClean="0"/>
              <a:t> </a:t>
            </a:r>
            <a:r>
              <a:rPr lang="pt-PT" altLang="pt-PT" sz="2000" dirty="0" err="1" smtClean="0"/>
              <a:t>not</a:t>
            </a:r>
            <a:r>
              <a:rPr lang="pt-PT" altLang="pt-PT" sz="2000" dirty="0" smtClean="0"/>
              <a:t> to face "</a:t>
            </a:r>
            <a:r>
              <a:rPr lang="pt-PT" altLang="pt-PT" sz="2000" dirty="0" err="1" smtClean="0"/>
              <a:t>situations</a:t>
            </a:r>
            <a:r>
              <a:rPr lang="pt-PT" altLang="pt-PT" sz="2000" dirty="0" smtClean="0"/>
              <a:t> </a:t>
            </a:r>
            <a:r>
              <a:rPr lang="pt-PT" altLang="pt-PT" sz="2000" dirty="0" err="1" smtClean="0"/>
              <a:t>causing</a:t>
            </a:r>
            <a:r>
              <a:rPr lang="pt-PT" altLang="pt-PT" sz="2000" dirty="0" smtClean="0"/>
              <a:t> a </a:t>
            </a:r>
            <a:r>
              <a:rPr lang="pt-PT" altLang="pt-PT" sz="2000" dirty="0" err="1" smtClean="0"/>
              <a:t>significant</a:t>
            </a:r>
            <a:r>
              <a:rPr lang="pt-PT" altLang="pt-PT" sz="2000" dirty="0" smtClean="0"/>
              <a:t> business </a:t>
            </a:r>
            <a:r>
              <a:rPr lang="pt-PT" altLang="pt-PT" sz="2000" dirty="0" err="1" smtClean="0"/>
              <a:t>disruption</a:t>
            </a:r>
            <a:r>
              <a:rPr lang="pt-PT" altLang="pt-PT" sz="2000" dirty="0" smtClean="0"/>
              <a:t> </a:t>
            </a:r>
            <a:r>
              <a:rPr lang="pt-PT" altLang="pt-PT" sz="2000" dirty="0" err="1" smtClean="0"/>
              <a:t>which</a:t>
            </a:r>
            <a:r>
              <a:rPr lang="pt-PT" altLang="pt-PT" sz="2000" dirty="0" smtClean="0"/>
              <a:t> </a:t>
            </a:r>
            <a:r>
              <a:rPr lang="pt-PT" altLang="pt-PT" sz="2000" dirty="0" err="1" smtClean="0"/>
              <a:t>stimulates</a:t>
            </a:r>
            <a:r>
              <a:rPr lang="pt-PT" altLang="pt-PT" sz="2000" dirty="0" smtClean="0"/>
              <a:t> </a:t>
            </a:r>
            <a:r>
              <a:rPr lang="pt-PT" altLang="pt-PT" sz="2000" dirty="0" err="1" smtClean="0"/>
              <a:t>extensive</a:t>
            </a:r>
            <a:r>
              <a:rPr lang="pt-PT" altLang="pt-PT" sz="2000" dirty="0" smtClean="0"/>
              <a:t> media </a:t>
            </a:r>
            <a:r>
              <a:rPr lang="pt-PT" altLang="pt-PT" sz="2000" dirty="0" err="1" smtClean="0"/>
              <a:t>coverage</a:t>
            </a:r>
            <a:r>
              <a:rPr lang="pt-PT" altLang="pt-PT" sz="2000" dirty="0" smtClean="0"/>
              <a:t>" (</a:t>
            </a:r>
            <a:r>
              <a:rPr lang="pt-PT" altLang="pt-PT" sz="2000" b="1" dirty="0" err="1" smtClean="0"/>
              <a:t>crisis</a:t>
            </a:r>
            <a:r>
              <a:rPr lang="pt-PT" altLang="pt-PT" sz="2000" dirty="0" smtClean="0"/>
              <a:t>). </a:t>
            </a:r>
            <a:r>
              <a:rPr lang="pt-PT" altLang="pt-PT" sz="2000" dirty="0" err="1" smtClean="0"/>
              <a:t>The</a:t>
            </a:r>
            <a:r>
              <a:rPr lang="pt-PT" altLang="pt-PT" sz="2000" dirty="0" smtClean="0"/>
              <a:t> </a:t>
            </a:r>
            <a:r>
              <a:rPr lang="pt-PT" altLang="pt-PT" sz="2000" dirty="0" err="1" smtClean="0"/>
              <a:t>public</a:t>
            </a:r>
            <a:r>
              <a:rPr lang="pt-PT" altLang="pt-PT" sz="2000" dirty="0" smtClean="0"/>
              <a:t> </a:t>
            </a:r>
            <a:r>
              <a:rPr lang="pt-PT" altLang="pt-PT" sz="2000" dirty="0" err="1" smtClean="0"/>
              <a:t>scrutiny</a:t>
            </a:r>
            <a:r>
              <a:rPr lang="pt-PT" altLang="pt-PT" sz="2000" dirty="0" smtClean="0"/>
              <a:t> </a:t>
            </a:r>
            <a:r>
              <a:rPr lang="pt-PT" altLang="pt-PT" sz="2000" dirty="0" err="1" smtClean="0"/>
              <a:t>that</a:t>
            </a:r>
            <a:r>
              <a:rPr lang="pt-PT" altLang="pt-PT" sz="2000" dirty="0" smtClean="0"/>
              <a:t> </a:t>
            </a:r>
            <a:r>
              <a:rPr lang="pt-PT" altLang="pt-PT" sz="2000" dirty="0" err="1" smtClean="0"/>
              <a:t>is</a:t>
            </a:r>
            <a:r>
              <a:rPr lang="pt-PT" altLang="pt-PT" sz="2000" dirty="0" smtClean="0"/>
              <a:t> a </a:t>
            </a:r>
            <a:r>
              <a:rPr lang="pt-PT" altLang="pt-PT" sz="2000" dirty="0" err="1" smtClean="0"/>
              <a:t>result</a:t>
            </a:r>
            <a:r>
              <a:rPr lang="pt-PT" altLang="pt-PT" sz="2000" dirty="0" smtClean="0"/>
              <a:t> </a:t>
            </a:r>
            <a:r>
              <a:rPr lang="pt-PT" altLang="pt-PT" sz="2000" dirty="0" err="1" smtClean="0"/>
              <a:t>from</a:t>
            </a:r>
            <a:r>
              <a:rPr lang="pt-PT" altLang="pt-PT" sz="2000" dirty="0" smtClean="0"/>
              <a:t> </a:t>
            </a:r>
            <a:r>
              <a:rPr lang="pt-PT" altLang="pt-PT" sz="2000" dirty="0" err="1" smtClean="0"/>
              <a:t>this</a:t>
            </a:r>
            <a:r>
              <a:rPr lang="pt-PT" altLang="pt-PT" sz="2000" dirty="0" smtClean="0"/>
              <a:t> media </a:t>
            </a:r>
            <a:r>
              <a:rPr lang="pt-PT" altLang="pt-PT" sz="2000" dirty="0" err="1" smtClean="0"/>
              <a:t>coverage</a:t>
            </a:r>
            <a:r>
              <a:rPr lang="pt-PT" altLang="pt-PT" sz="2000" dirty="0" smtClean="0"/>
              <a:t> </a:t>
            </a:r>
            <a:r>
              <a:rPr lang="pt-PT" altLang="pt-PT" sz="2000" dirty="0" err="1" smtClean="0"/>
              <a:t>often</a:t>
            </a:r>
            <a:r>
              <a:rPr lang="pt-PT" altLang="pt-PT" sz="2000" dirty="0" smtClean="0"/>
              <a:t> </a:t>
            </a:r>
            <a:r>
              <a:rPr lang="pt-PT" altLang="pt-PT" sz="2000" dirty="0" err="1" smtClean="0"/>
              <a:t>affects</a:t>
            </a:r>
            <a:r>
              <a:rPr lang="pt-PT" altLang="pt-PT" sz="2000" dirty="0" smtClean="0"/>
              <a:t> </a:t>
            </a:r>
            <a:r>
              <a:rPr lang="pt-PT" altLang="pt-PT" sz="2000" dirty="0" err="1" smtClean="0"/>
              <a:t>the</a:t>
            </a:r>
            <a:r>
              <a:rPr lang="pt-PT" altLang="pt-PT" sz="2000" dirty="0" smtClean="0"/>
              <a:t> normal </a:t>
            </a:r>
            <a:r>
              <a:rPr lang="pt-PT" altLang="pt-PT" sz="2000" dirty="0" err="1" smtClean="0"/>
              <a:t>operations</a:t>
            </a:r>
            <a:r>
              <a:rPr lang="pt-PT" altLang="pt-PT" sz="2000" dirty="0" smtClean="0"/>
              <a:t> </a:t>
            </a:r>
            <a:r>
              <a:rPr lang="pt-PT" altLang="pt-PT" sz="2000" dirty="0" err="1" smtClean="0"/>
              <a:t>of</a:t>
            </a:r>
            <a:r>
              <a:rPr lang="pt-PT" altLang="pt-PT" sz="2000" dirty="0" smtClean="0"/>
              <a:t> </a:t>
            </a:r>
            <a:r>
              <a:rPr lang="pt-PT" altLang="pt-PT" sz="2000" dirty="0" err="1" smtClean="0"/>
              <a:t>the</a:t>
            </a:r>
            <a:r>
              <a:rPr lang="pt-PT" altLang="pt-PT" sz="2000" dirty="0" smtClean="0"/>
              <a:t> </a:t>
            </a:r>
            <a:r>
              <a:rPr lang="pt-PT" altLang="pt-PT" sz="2000" dirty="0" err="1" smtClean="0"/>
              <a:t>company</a:t>
            </a:r>
            <a:r>
              <a:rPr lang="pt-PT" altLang="pt-PT" sz="2000" dirty="0" smtClean="0"/>
              <a:t> </a:t>
            </a:r>
            <a:r>
              <a:rPr lang="pt-PT" altLang="pt-PT" sz="2000" dirty="0" err="1" smtClean="0"/>
              <a:t>and</a:t>
            </a:r>
            <a:r>
              <a:rPr lang="pt-PT" altLang="pt-PT" sz="2000" dirty="0" smtClean="0"/>
              <a:t> can </a:t>
            </a:r>
            <a:r>
              <a:rPr lang="pt-PT" altLang="pt-PT" sz="2000" dirty="0" err="1" smtClean="0"/>
              <a:t>have</a:t>
            </a:r>
            <a:r>
              <a:rPr lang="pt-PT" altLang="pt-PT" sz="2000" dirty="0" smtClean="0"/>
              <a:t> a (negative) financial, </a:t>
            </a:r>
            <a:r>
              <a:rPr lang="pt-PT" altLang="pt-PT" sz="2000" dirty="0" err="1" smtClean="0"/>
              <a:t>political</a:t>
            </a:r>
            <a:r>
              <a:rPr lang="pt-PT" altLang="pt-PT" sz="2000" dirty="0" smtClean="0"/>
              <a:t>, legal </a:t>
            </a:r>
            <a:r>
              <a:rPr lang="pt-PT" altLang="pt-PT" sz="2000" dirty="0" err="1" smtClean="0"/>
              <a:t>and</a:t>
            </a:r>
            <a:r>
              <a:rPr lang="pt-PT" altLang="pt-PT" sz="2000" dirty="0" smtClean="0"/>
              <a:t> </a:t>
            </a:r>
            <a:r>
              <a:rPr lang="pt-PT" altLang="pt-PT" sz="2000" dirty="0" err="1" smtClean="0"/>
              <a:t>governmental</a:t>
            </a:r>
            <a:r>
              <a:rPr lang="pt-PT" altLang="pt-PT" sz="2000" dirty="0" smtClean="0"/>
              <a:t> </a:t>
            </a:r>
            <a:r>
              <a:rPr lang="pt-PT" altLang="pt-PT" sz="2000" dirty="0" err="1" smtClean="0"/>
              <a:t>impact</a:t>
            </a:r>
            <a:r>
              <a:rPr lang="pt-PT" altLang="pt-PT" sz="2000" dirty="0" smtClean="0"/>
              <a:t>. </a:t>
            </a:r>
            <a:r>
              <a:rPr lang="pt-PT" altLang="pt-PT" sz="2000" dirty="0" err="1" smtClean="0"/>
              <a:t>Substantial</a:t>
            </a:r>
            <a:r>
              <a:rPr lang="pt-PT" altLang="pt-PT" sz="2000" dirty="0" smtClean="0"/>
              <a:t> </a:t>
            </a:r>
            <a:r>
              <a:rPr lang="pt-PT" altLang="pt-PT" sz="2000" dirty="0" err="1" smtClean="0"/>
              <a:t>value</a:t>
            </a:r>
            <a:r>
              <a:rPr lang="pt-PT" altLang="pt-PT" sz="2000" dirty="0" smtClean="0"/>
              <a:t> </a:t>
            </a:r>
            <a:r>
              <a:rPr lang="pt-PT" altLang="pt-PT" sz="2000" dirty="0" err="1" smtClean="0"/>
              <a:t>destruction</a:t>
            </a:r>
            <a:r>
              <a:rPr lang="pt-PT" altLang="pt-PT" sz="2000" dirty="0" smtClean="0"/>
              <a:t> </a:t>
            </a:r>
            <a:r>
              <a:rPr lang="pt-PT" altLang="pt-PT" sz="2000" dirty="0" err="1" smtClean="0"/>
              <a:t>is</a:t>
            </a:r>
            <a:r>
              <a:rPr lang="pt-PT" altLang="pt-PT" sz="2000" dirty="0" smtClean="0"/>
              <a:t> to </a:t>
            </a:r>
            <a:r>
              <a:rPr lang="pt-PT" altLang="pt-PT" sz="2000" dirty="0" err="1" smtClean="0"/>
              <a:t>be</a:t>
            </a:r>
            <a:r>
              <a:rPr lang="pt-PT" altLang="pt-PT" sz="2000" dirty="0" smtClean="0"/>
              <a:t> </a:t>
            </a:r>
            <a:r>
              <a:rPr lang="pt-PT" altLang="pt-PT" sz="2000" dirty="0" err="1" smtClean="0"/>
              <a:t>feared</a:t>
            </a:r>
            <a:r>
              <a:rPr lang="pt-PT" altLang="pt-PT" sz="2000" dirty="0" smtClean="0"/>
              <a:t> </a:t>
            </a:r>
            <a:r>
              <a:rPr lang="pt-PT" altLang="pt-PT" sz="2000" dirty="0" err="1" smtClean="0"/>
              <a:t>of</a:t>
            </a:r>
            <a:r>
              <a:rPr lang="pt-PT" altLang="pt-PT" sz="2000" dirty="0" smtClean="0"/>
              <a:t>, </a:t>
            </a:r>
            <a:r>
              <a:rPr lang="pt-PT" altLang="pt-PT" sz="2000" dirty="0" err="1" smtClean="0"/>
              <a:t>especially</a:t>
            </a:r>
            <a:r>
              <a:rPr lang="pt-PT" altLang="pt-PT" sz="2000" dirty="0" smtClean="0"/>
              <a:t> </a:t>
            </a:r>
            <a:r>
              <a:rPr lang="pt-PT" altLang="pt-PT" sz="2000" dirty="0" err="1" smtClean="0"/>
              <a:t>when</a:t>
            </a:r>
            <a:r>
              <a:rPr lang="pt-PT" altLang="pt-PT" sz="2000" dirty="0" smtClean="0"/>
              <a:t> </a:t>
            </a:r>
            <a:r>
              <a:rPr lang="pt-PT" altLang="pt-PT" sz="2000" dirty="0" err="1" smtClean="0"/>
              <a:t>the</a:t>
            </a:r>
            <a:r>
              <a:rPr lang="pt-PT" altLang="pt-PT" sz="2000" dirty="0" smtClean="0"/>
              <a:t> </a:t>
            </a:r>
            <a:r>
              <a:rPr lang="pt-PT" altLang="pt-PT" sz="2000" dirty="0" err="1" smtClean="0"/>
              <a:t>crisis</a:t>
            </a:r>
            <a:r>
              <a:rPr lang="pt-PT" altLang="pt-PT" sz="2000" dirty="0" smtClean="0"/>
              <a:t> </a:t>
            </a:r>
            <a:r>
              <a:rPr lang="pt-PT" altLang="pt-PT" sz="2000" dirty="0" err="1" smtClean="0"/>
              <a:t>is</a:t>
            </a:r>
            <a:r>
              <a:rPr lang="pt-PT" altLang="pt-PT" sz="2000" dirty="0" smtClean="0"/>
              <a:t> </a:t>
            </a:r>
            <a:r>
              <a:rPr lang="pt-PT" altLang="pt-PT" sz="2000" dirty="0" err="1" smtClean="0"/>
              <a:t>not</a:t>
            </a:r>
            <a:r>
              <a:rPr lang="pt-PT" altLang="pt-PT" sz="2000" dirty="0" smtClean="0"/>
              <a:t> </a:t>
            </a:r>
            <a:r>
              <a:rPr lang="pt-PT" altLang="pt-PT" sz="2000" dirty="0" err="1" smtClean="0"/>
              <a:t>handled</a:t>
            </a:r>
            <a:r>
              <a:rPr lang="pt-PT" altLang="pt-PT" sz="2000" dirty="0" smtClean="0"/>
              <a:t> </a:t>
            </a:r>
            <a:r>
              <a:rPr lang="pt-PT" altLang="pt-PT" sz="2000" dirty="0" err="1" smtClean="0"/>
              <a:t>well</a:t>
            </a:r>
            <a:r>
              <a:rPr lang="pt-PT" altLang="pt-PT" sz="2000" dirty="0" smtClean="0"/>
              <a:t> in </a:t>
            </a:r>
            <a:r>
              <a:rPr lang="pt-PT" altLang="pt-PT" sz="2000" dirty="0" err="1" smtClean="0"/>
              <a:t>the</a:t>
            </a:r>
            <a:r>
              <a:rPr lang="pt-PT" altLang="pt-PT" sz="2000" dirty="0" smtClean="0"/>
              <a:t> </a:t>
            </a:r>
            <a:r>
              <a:rPr lang="pt-PT" altLang="pt-PT" sz="2000" dirty="0" err="1" smtClean="0"/>
              <a:t>perception</a:t>
            </a:r>
            <a:r>
              <a:rPr lang="pt-PT" altLang="pt-PT" sz="2000" dirty="0" smtClean="0"/>
              <a:t> </a:t>
            </a:r>
            <a:r>
              <a:rPr lang="pt-PT" altLang="pt-PT" sz="2000" dirty="0" err="1" smtClean="0"/>
              <a:t>of</a:t>
            </a:r>
            <a:r>
              <a:rPr lang="pt-PT" altLang="pt-PT" sz="2000" dirty="0" smtClean="0"/>
              <a:t> </a:t>
            </a:r>
            <a:r>
              <a:rPr lang="pt-PT" altLang="pt-PT" sz="2000" dirty="0" err="1" smtClean="0"/>
              <a:t>the</a:t>
            </a:r>
            <a:r>
              <a:rPr lang="pt-PT" altLang="pt-PT" sz="2000" dirty="0" smtClean="0"/>
              <a:t> media / </a:t>
            </a:r>
            <a:r>
              <a:rPr lang="pt-PT" altLang="pt-PT" sz="2000" dirty="0" err="1" smtClean="0"/>
              <a:t>public</a:t>
            </a:r>
            <a:r>
              <a:rPr lang="pt-PT" altLang="pt-PT" sz="2000" dirty="0" smtClean="0"/>
              <a:t> </a:t>
            </a:r>
            <a:r>
              <a:rPr lang="pt-PT" altLang="pt-PT" sz="2000" dirty="0" err="1" smtClean="0"/>
              <a:t>opinion</a:t>
            </a:r>
            <a:r>
              <a:rPr lang="pt-PT" altLang="pt-PT" sz="2000" dirty="0" smtClean="0"/>
              <a:t>. Crisis management </a:t>
            </a:r>
            <a:r>
              <a:rPr lang="pt-PT" altLang="pt-PT" sz="2000" dirty="0" err="1" smtClean="0"/>
              <a:t>deals</a:t>
            </a:r>
            <a:r>
              <a:rPr lang="pt-PT" altLang="pt-PT" sz="2000" dirty="0" smtClean="0"/>
              <a:t> </a:t>
            </a:r>
            <a:r>
              <a:rPr lang="pt-PT" altLang="pt-PT" sz="2000" dirty="0" err="1" smtClean="0"/>
              <a:t>with</a:t>
            </a:r>
            <a:r>
              <a:rPr lang="pt-PT" altLang="pt-PT" sz="2000" dirty="0" smtClean="0"/>
              <a:t> </a:t>
            </a:r>
            <a:r>
              <a:rPr lang="pt-PT" altLang="pt-PT" sz="2000" dirty="0" err="1" smtClean="0"/>
              <a:t>giving</a:t>
            </a:r>
            <a:r>
              <a:rPr lang="pt-PT" altLang="pt-PT" sz="2000" dirty="0" smtClean="0"/>
              <a:t> </a:t>
            </a:r>
            <a:r>
              <a:rPr lang="pt-PT" altLang="pt-PT" sz="2000" dirty="0" err="1" smtClean="0"/>
              <a:t>the</a:t>
            </a:r>
            <a:r>
              <a:rPr lang="pt-PT" altLang="pt-PT" sz="2000" dirty="0" smtClean="0"/>
              <a:t> </a:t>
            </a:r>
            <a:r>
              <a:rPr lang="pt-PT" altLang="pt-PT" sz="2000" b="1" dirty="0" err="1" smtClean="0"/>
              <a:t>right</a:t>
            </a:r>
            <a:r>
              <a:rPr lang="pt-PT" altLang="pt-PT" sz="2000" b="1" dirty="0" smtClean="0"/>
              <a:t> </a:t>
            </a:r>
            <a:r>
              <a:rPr lang="pt-PT" altLang="pt-PT" sz="2000" b="1" dirty="0" err="1" smtClean="0"/>
              <a:t>crisis</a:t>
            </a:r>
            <a:r>
              <a:rPr lang="pt-PT" altLang="pt-PT" sz="2000" b="1" dirty="0" smtClean="0"/>
              <a:t> response</a:t>
            </a:r>
            <a:r>
              <a:rPr lang="pt-PT" altLang="pt-PT" sz="2000" dirty="0" smtClean="0"/>
              <a:t> (</a:t>
            </a:r>
            <a:r>
              <a:rPr lang="pt-PT" altLang="pt-PT" sz="2000" dirty="0" err="1" smtClean="0"/>
              <a:t>precautionary</a:t>
            </a:r>
            <a:r>
              <a:rPr lang="pt-PT" altLang="pt-PT" sz="2000" dirty="0" smtClean="0"/>
              <a:t>, </a:t>
            </a:r>
            <a:r>
              <a:rPr lang="pt-PT" altLang="pt-PT" sz="2000" dirty="0" err="1" smtClean="0"/>
              <a:t>structural</a:t>
            </a:r>
            <a:r>
              <a:rPr lang="pt-PT" altLang="pt-PT" sz="2000" dirty="0" smtClean="0"/>
              <a:t> </a:t>
            </a:r>
            <a:r>
              <a:rPr lang="pt-PT" altLang="pt-PT" sz="2000" dirty="0" err="1" smtClean="0"/>
              <a:t>and</a:t>
            </a:r>
            <a:r>
              <a:rPr lang="pt-PT" altLang="pt-PT" sz="2000" dirty="0" smtClean="0"/>
              <a:t> </a:t>
            </a:r>
            <a:r>
              <a:rPr lang="pt-PT" altLang="pt-PT" sz="2000" dirty="0" err="1" smtClean="0"/>
              <a:t>ad-hoc</a:t>
            </a:r>
            <a:r>
              <a:rPr lang="pt-PT" altLang="pt-PT" sz="2000" dirty="0" smtClean="0"/>
              <a:t>).</a:t>
            </a:r>
          </a:p>
          <a:p>
            <a:pPr algn="just" eaLnBrk="1" hangingPunct="1">
              <a:lnSpc>
                <a:spcPct val="80000"/>
              </a:lnSpc>
            </a:pPr>
            <a:r>
              <a:rPr lang="pt-PT" altLang="pt-PT" sz="2000" b="1" dirty="0" smtClean="0"/>
              <a:t>Some </a:t>
            </a:r>
            <a:r>
              <a:rPr lang="pt-PT" altLang="pt-PT" sz="2000" b="1" dirty="0" err="1" smtClean="0"/>
              <a:t>generic</a:t>
            </a:r>
            <a:r>
              <a:rPr lang="pt-PT" altLang="pt-PT" sz="2000" b="1" dirty="0" smtClean="0"/>
              <a:t> </a:t>
            </a:r>
            <a:r>
              <a:rPr lang="pt-PT" altLang="pt-PT" sz="2000" b="1" dirty="0" err="1" smtClean="0"/>
              <a:t>help</a:t>
            </a:r>
            <a:r>
              <a:rPr lang="pt-PT" altLang="pt-PT" sz="2000" b="1" dirty="0" smtClean="0"/>
              <a:t> </a:t>
            </a:r>
            <a:r>
              <a:rPr lang="pt-PT" altLang="pt-PT" sz="2000" b="1" dirty="0" err="1" smtClean="0"/>
              <a:t>and</a:t>
            </a:r>
            <a:r>
              <a:rPr lang="pt-PT" altLang="pt-PT" sz="2000" b="1" dirty="0" smtClean="0"/>
              <a:t> </a:t>
            </a:r>
            <a:r>
              <a:rPr lang="pt-PT" altLang="pt-PT" sz="2000" b="1" dirty="0" err="1" smtClean="0"/>
              <a:t>hints</a:t>
            </a:r>
            <a:r>
              <a:rPr lang="pt-PT" altLang="pt-PT" sz="2000" b="1" dirty="0" smtClean="0"/>
              <a:t> </a:t>
            </a:r>
            <a:r>
              <a:rPr lang="pt-PT" altLang="pt-PT" sz="2000" b="1" dirty="0" err="1" smtClean="0"/>
              <a:t>on</a:t>
            </a:r>
            <a:r>
              <a:rPr lang="pt-PT" altLang="pt-PT" sz="2000" b="1" dirty="0" smtClean="0"/>
              <a:t> </a:t>
            </a:r>
            <a:r>
              <a:rPr lang="pt-PT" altLang="pt-PT" sz="2000" b="1" dirty="0" err="1" smtClean="0"/>
              <a:t>crisis</a:t>
            </a:r>
            <a:r>
              <a:rPr lang="pt-PT" altLang="pt-PT" sz="2000" b="1" dirty="0" smtClean="0"/>
              <a:t> management</a:t>
            </a:r>
          </a:p>
          <a:p>
            <a:pPr algn="just" eaLnBrk="1" hangingPunct="1">
              <a:lnSpc>
                <a:spcPct val="80000"/>
              </a:lnSpc>
            </a:pPr>
            <a:r>
              <a:rPr lang="pt-PT" altLang="pt-PT" sz="2000" dirty="0" smtClean="0"/>
              <a:t>Prepare </a:t>
            </a:r>
            <a:r>
              <a:rPr lang="pt-PT" altLang="pt-PT" sz="2000" b="1" dirty="0" err="1" smtClean="0"/>
              <a:t>contingency</a:t>
            </a:r>
            <a:r>
              <a:rPr lang="pt-PT" altLang="pt-PT" sz="2000" b="1" dirty="0" smtClean="0"/>
              <a:t> </a:t>
            </a:r>
            <a:r>
              <a:rPr lang="pt-PT" altLang="pt-PT" sz="2000" b="1" dirty="0" err="1" smtClean="0"/>
              <a:t>plans</a:t>
            </a:r>
            <a:r>
              <a:rPr lang="pt-PT" altLang="pt-PT" sz="2000" dirty="0" smtClean="0"/>
              <a:t> in </a:t>
            </a:r>
            <a:r>
              <a:rPr lang="pt-PT" altLang="pt-PT" sz="2000" dirty="0" err="1" smtClean="0"/>
              <a:t>advance</a:t>
            </a:r>
            <a:r>
              <a:rPr lang="pt-PT" altLang="pt-PT" sz="2000" dirty="0" smtClean="0"/>
              <a:t> (</a:t>
            </a:r>
            <a:r>
              <a:rPr lang="pt-PT" altLang="pt-PT" sz="2000" dirty="0" err="1" smtClean="0"/>
              <a:t>crisis</a:t>
            </a:r>
            <a:r>
              <a:rPr lang="pt-PT" altLang="pt-PT" sz="2000" dirty="0" smtClean="0"/>
              <a:t> management team </a:t>
            </a:r>
            <a:r>
              <a:rPr lang="pt-PT" altLang="pt-PT" sz="2000" dirty="0" err="1" smtClean="0"/>
              <a:t>and</a:t>
            </a:r>
            <a:r>
              <a:rPr lang="pt-PT" altLang="pt-PT" sz="2000" dirty="0" smtClean="0"/>
              <a:t> </a:t>
            </a:r>
            <a:r>
              <a:rPr lang="pt-PT" altLang="pt-PT" sz="2000" dirty="0" err="1" smtClean="0"/>
              <a:t>members</a:t>
            </a:r>
            <a:r>
              <a:rPr lang="pt-PT" altLang="pt-PT" sz="2000" dirty="0" smtClean="0"/>
              <a:t> can </a:t>
            </a:r>
            <a:r>
              <a:rPr lang="pt-PT" altLang="pt-PT" sz="2000" dirty="0" err="1" smtClean="0"/>
              <a:t>be</a:t>
            </a:r>
            <a:r>
              <a:rPr lang="pt-PT" altLang="pt-PT" sz="2000" dirty="0" smtClean="0"/>
              <a:t> </a:t>
            </a:r>
            <a:r>
              <a:rPr lang="pt-PT" altLang="pt-PT" sz="2000" dirty="0" err="1" smtClean="0"/>
              <a:t>formed</a:t>
            </a:r>
            <a:r>
              <a:rPr lang="pt-PT" altLang="pt-PT" sz="2000" dirty="0" smtClean="0"/>
              <a:t> </a:t>
            </a:r>
            <a:r>
              <a:rPr lang="pt-PT" altLang="pt-PT" sz="2000" dirty="0" err="1" smtClean="0"/>
              <a:t>at</a:t>
            </a:r>
            <a:r>
              <a:rPr lang="pt-PT" altLang="pt-PT" sz="2000" dirty="0" smtClean="0"/>
              <a:t> </a:t>
            </a:r>
            <a:r>
              <a:rPr lang="pt-PT" altLang="pt-PT" sz="2000" dirty="0" err="1" smtClean="0"/>
              <a:t>very</a:t>
            </a:r>
            <a:r>
              <a:rPr lang="pt-PT" altLang="pt-PT" sz="2000" dirty="0" smtClean="0"/>
              <a:t> short </a:t>
            </a:r>
            <a:r>
              <a:rPr lang="pt-PT" altLang="pt-PT" sz="2000" dirty="0" err="1" smtClean="0"/>
              <a:t>notice</a:t>
            </a:r>
            <a:r>
              <a:rPr lang="pt-PT" altLang="pt-PT" sz="2000" dirty="0" smtClean="0"/>
              <a:t>, </a:t>
            </a:r>
            <a:r>
              <a:rPr lang="pt-PT" altLang="pt-PT" sz="2000" dirty="0" err="1" smtClean="0"/>
              <a:t>rehearsing</a:t>
            </a:r>
            <a:r>
              <a:rPr lang="pt-PT" altLang="pt-PT" sz="2000" dirty="0" smtClean="0"/>
              <a:t> </a:t>
            </a:r>
            <a:r>
              <a:rPr lang="pt-PT" altLang="pt-PT" sz="2000" dirty="0" err="1" smtClean="0"/>
              <a:t>of</a:t>
            </a:r>
            <a:r>
              <a:rPr lang="pt-PT" altLang="pt-PT" sz="2000" dirty="0" smtClean="0"/>
              <a:t> crises </a:t>
            </a:r>
            <a:r>
              <a:rPr lang="pt-PT" altLang="pt-PT" sz="2000" dirty="0" err="1" smtClean="0"/>
              <a:t>of</a:t>
            </a:r>
            <a:r>
              <a:rPr lang="pt-PT" altLang="pt-PT" sz="2000" dirty="0" smtClean="0"/>
              <a:t> </a:t>
            </a:r>
            <a:r>
              <a:rPr lang="pt-PT" altLang="pt-PT" sz="2000" dirty="0" err="1" smtClean="0"/>
              <a:t>various</a:t>
            </a:r>
            <a:r>
              <a:rPr lang="pt-PT" altLang="pt-PT" sz="2000" dirty="0" smtClean="0"/>
              <a:t> </a:t>
            </a:r>
            <a:r>
              <a:rPr lang="pt-PT" altLang="pt-PT" sz="2000" dirty="0" err="1" smtClean="0"/>
              <a:t>kinds</a:t>
            </a:r>
            <a:r>
              <a:rPr lang="pt-PT" altLang="pt-PT" sz="2000" dirty="0" smtClean="0"/>
              <a:t>)</a:t>
            </a:r>
          </a:p>
        </p:txBody>
      </p:sp>
    </p:spTree>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Rectangle 2"/>
          <p:cNvSpPr>
            <a:spLocks noGrp="1" noChangeArrowheads="1"/>
          </p:cNvSpPr>
          <p:nvPr>
            <p:ph type="title"/>
          </p:nvPr>
        </p:nvSpPr>
        <p:spPr/>
        <p:txBody>
          <a:bodyPr>
            <a:normAutofit/>
          </a:bodyPr>
          <a:lstStyle/>
          <a:p>
            <a:pPr algn="ctr" eaLnBrk="1" hangingPunct="1">
              <a:defRPr/>
            </a:pPr>
            <a:r>
              <a:rPr lang="pt-PT" altLang="ja-JP" sz="5400" b="1" dirty="0" smtClean="0">
                <a:ea typeface="ＭＳ Ｐゴシック" charset="-128"/>
              </a:rPr>
              <a:t>Crisis Management</a:t>
            </a:r>
            <a:endParaRPr lang="pt-PT" sz="5400" b="1" dirty="0" smtClean="0">
              <a:ea typeface="ＭＳ Ｐゴシック" charset="-128"/>
            </a:endParaRPr>
          </a:p>
        </p:txBody>
      </p:sp>
      <p:sp>
        <p:nvSpPr>
          <p:cNvPr id="120835" name="Rectangle 3"/>
          <p:cNvSpPr>
            <a:spLocks noGrp="1" noChangeArrowheads="1"/>
          </p:cNvSpPr>
          <p:nvPr>
            <p:ph idx="1"/>
          </p:nvPr>
        </p:nvSpPr>
        <p:spPr>
          <a:xfrm>
            <a:off x="822959" y="1845734"/>
            <a:ext cx="7543801" cy="4247562"/>
          </a:xfrm>
        </p:spPr>
        <p:txBody>
          <a:bodyPr>
            <a:noAutofit/>
          </a:bodyPr>
          <a:lstStyle/>
          <a:p>
            <a:pPr algn="just" eaLnBrk="1" hangingPunct="1">
              <a:lnSpc>
                <a:spcPct val="80000"/>
              </a:lnSpc>
            </a:pPr>
            <a:r>
              <a:rPr lang="pt-PT" altLang="pt-PT" dirty="0" err="1" smtClean="0"/>
              <a:t>Immediately</a:t>
            </a:r>
            <a:r>
              <a:rPr lang="pt-PT" altLang="pt-PT" dirty="0" smtClean="0"/>
              <a:t> </a:t>
            </a:r>
            <a:r>
              <a:rPr lang="pt-PT" altLang="pt-PT" dirty="0" err="1" smtClean="0"/>
              <a:t>and</a:t>
            </a:r>
            <a:r>
              <a:rPr lang="pt-PT" altLang="pt-PT" dirty="0" smtClean="0"/>
              <a:t> </a:t>
            </a:r>
            <a:r>
              <a:rPr lang="pt-PT" altLang="pt-PT" dirty="0" err="1" smtClean="0"/>
              <a:t>clearly</a:t>
            </a:r>
            <a:r>
              <a:rPr lang="pt-PT" altLang="pt-PT" dirty="0" smtClean="0"/>
              <a:t> </a:t>
            </a:r>
            <a:r>
              <a:rPr lang="pt-PT" altLang="pt-PT" dirty="0" err="1" smtClean="0"/>
              <a:t>announce</a:t>
            </a:r>
            <a:r>
              <a:rPr lang="pt-PT" altLang="pt-PT" dirty="0" smtClean="0"/>
              <a:t> </a:t>
            </a:r>
            <a:r>
              <a:rPr lang="pt-PT" altLang="pt-PT" dirty="0" err="1" smtClean="0"/>
              <a:t>internally</a:t>
            </a:r>
            <a:r>
              <a:rPr lang="pt-PT" altLang="pt-PT" dirty="0" smtClean="0"/>
              <a:t> </a:t>
            </a:r>
            <a:r>
              <a:rPr lang="pt-PT" altLang="pt-PT" dirty="0" err="1" smtClean="0"/>
              <a:t>that</a:t>
            </a:r>
            <a:r>
              <a:rPr lang="pt-PT" altLang="pt-PT" dirty="0" smtClean="0"/>
              <a:t> </a:t>
            </a:r>
            <a:r>
              <a:rPr lang="pt-PT" altLang="pt-PT" dirty="0" err="1" smtClean="0"/>
              <a:t>the</a:t>
            </a:r>
            <a:r>
              <a:rPr lang="pt-PT" altLang="pt-PT" dirty="0" smtClean="0"/>
              <a:t> </a:t>
            </a:r>
            <a:r>
              <a:rPr lang="pt-PT" altLang="pt-PT" dirty="0" err="1" smtClean="0"/>
              <a:t>only</a:t>
            </a:r>
            <a:r>
              <a:rPr lang="pt-PT" altLang="pt-PT" dirty="0" smtClean="0"/>
              <a:t> </a:t>
            </a:r>
            <a:r>
              <a:rPr lang="pt-PT" altLang="pt-PT" dirty="0" err="1" smtClean="0"/>
              <a:t>persons</a:t>
            </a:r>
            <a:r>
              <a:rPr lang="pt-PT" altLang="pt-PT" dirty="0" smtClean="0"/>
              <a:t> to </a:t>
            </a:r>
            <a:r>
              <a:rPr lang="pt-PT" altLang="pt-PT" dirty="0" err="1" smtClean="0"/>
              <a:t>speak</a:t>
            </a:r>
            <a:r>
              <a:rPr lang="pt-PT" altLang="pt-PT" dirty="0" smtClean="0"/>
              <a:t> </a:t>
            </a:r>
            <a:r>
              <a:rPr lang="pt-PT" altLang="pt-PT" dirty="0" err="1" smtClean="0"/>
              <a:t>about</a:t>
            </a:r>
            <a:r>
              <a:rPr lang="pt-PT" altLang="pt-PT" dirty="0" smtClean="0"/>
              <a:t> </a:t>
            </a:r>
            <a:r>
              <a:rPr lang="pt-PT" altLang="pt-PT" dirty="0" err="1" smtClean="0"/>
              <a:t>the</a:t>
            </a:r>
            <a:r>
              <a:rPr lang="pt-PT" altLang="pt-PT" dirty="0" smtClean="0"/>
              <a:t> </a:t>
            </a:r>
            <a:r>
              <a:rPr lang="pt-PT" altLang="pt-PT" dirty="0" err="1" smtClean="0"/>
              <a:t>crisis</a:t>
            </a:r>
            <a:r>
              <a:rPr lang="pt-PT" altLang="pt-PT" dirty="0" smtClean="0"/>
              <a:t> to </a:t>
            </a:r>
            <a:r>
              <a:rPr lang="pt-PT" altLang="pt-PT" dirty="0" err="1" smtClean="0"/>
              <a:t>the</a:t>
            </a:r>
            <a:r>
              <a:rPr lang="pt-PT" altLang="pt-PT" dirty="0" smtClean="0"/>
              <a:t> </a:t>
            </a:r>
            <a:r>
              <a:rPr lang="pt-PT" altLang="pt-PT" dirty="0" err="1" smtClean="0"/>
              <a:t>outside</a:t>
            </a:r>
            <a:r>
              <a:rPr lang="pt-PT" altLang="pt-PT" dirty="0" smtClean="0"/>
              <a:t> </a:t>
            </a:r>
            <a:r>
              <a:rPr lang="pt-PT" altLang="pt-PT" dirty="0" err="1" smtClean="0"/>
              <a:t>world</a:t>
            </a:r>
            <a:r>
              <a:rPr lang="pt-PT" altLang="pt-PT" dirty="0" smtClean="0"/>
              <a:t> are </a:t>
            </a:r>
            <a:r>
              <a:rPr lang="pt-PT" altLang="pt-PT" dirty="0" err="1" smtClean="0"/>
              <a:t>the</a:t>
            </a:r>
            <a:r>
              <a:rPr lang="pt-PT" altLang="pt-PT" dirty="0" smtClean="0"/>
              <a:t> </a:t>
            </a:r>
            <a:r>
              <a:rPr lang="pt-PT" altLang="pt-PT" b="1" dirty="0" err="1" smtClean="0"/>
              <a:t>crisis</a:t>
            </a:r>
            <a:r>
              <a:rPr lang="pt-PT" altLang="pt-PT" b="1" dirty="0" smtClean="0"/>
              <a:t> team</a:t>
            </a:r>
            <a:r>
              <a:rPr lang="pt-PT" altLang="pt-PT" dirty="0" smtClean="0"/>
              <a:t> </a:t>
            </a:r>
            <a:r>
              <a:rPr lang="pt-PT" altLang="pt-PT" dirty="0" err="1" smtClean="0"/>
              <a:t>members</a:t>
            </a:r>
            <a:r>
              <a:rPr lang="pt-PT" altLang="pt-PT" dirty="0" smtClean="0"/>
              <a:t>)</a:t>
            </a:r>
            <a:endParaRPr lang="pt-PT" altLang="pt-PT" b="1" dirty="0" smtClean="0"/>
          </a:p>
          <a:p>
            <a:pPr algn="just" eaLnBrk="1" hangingPunct="1">
              <a:lnSpc>
                <a:spcPct val="80000"/>
              </a:lnSpc>
            </a:pPr>
            <a:r>
              <a:rPr lang="pt-PT" altLang="pt-PT" b="1" dirty="0" smtClean="0"/>
              <a:t>Move </a:t>
            </a:r>
            <a:r>
              <a:rPr lang="pt-PT" altLang="pt-PT" b="1" dirty="0" err="1" smtClean="0"/>
              <a:t>quickly</a:t>
            </a:r>
            <a:r>
              <a:rPr lang="pt-PT" altLang="pt-PT" dirty="0" smtClean="0"/>
              <a:t> (</a:t>
            </a:r>
            <a:r>
              <a:rPr lang="pt-PT" altLang="pt-PT" dirty="0" err="1" smtClean="0"/>
              <a:t>the</a:t>
            </a:r>
            <a:r>
              <a:rPr lang="pt-PT" altLang="pt-PT" dirty="0" smtClean="0"/>
              <a:t> </a:t>
            </a:r>
            <a:r>
              <a:rPr lang="pt-PT" altLang="pt-PT" dirty="0" err="1" smtClean="0"/>
              <a:t>first</a:t>
            </a:r>
            <a:r>
              <a:rPr lang="pt-PT" altLang="pt-PT" dirty="0" smtClean="0"/>
              <a:t> </a:t>
            </a:r>
            <a:r>
              <a:rPr lang="pt-PT" altLang="pt-PT" dirty="0" err="1" smtClean="0"/>
              <a:t>hours</a:t>
            </a:r>
            <a:r>
              <a:rPr lang="pt-PT" altLang="pt-PT" dirty="0" smtClean="0"/>
              <a:t> </a:t>
            </a:r>
            <a:r>
              <a:rPr lang="pt-PT" altLang="pt-PT" dirty="0" err="1" smtClean="0"/>
              <a:t>after</a:t>
            </a:r>
            <a:r>
              <a:rPr lang="pt-PT" altLang="pt-PT" dirty="0" smtClean="0"/>
              <a:t> </a:t>
            </a:r>
            <a:r>
              <a:rPr lang="pt-PT" altLang="pt-PT" dirty="0" err="1" smtClean="0"/>
              <a:t>the</a:t>
            </a:r>
            <a:r>
              <a:rPr lang="pt-PT" altLang="pt-PT" dirty="0" smtClean="0"/>
              <a:t> </a:t>
            </a:r>
            <a:r>
              <a:rPr lang="pt-PT" altLang="pt-PT" dirty="0" err="1" smtClean="0"/>
              <a:t>crisis</a:t>
            </a:r>
            <a:r>
              <a:rPr lang="pt-PT" altLang="pt-PT" dirty="0" smtClean="0"/>
              <a:t> </a:t>
            </a:r>
            <a:r>
              <a:rPr lang="pt-PT" altLang="pt-PT" dirty="0" err="1" smtClean="0"/>
              <a:t>first</a:t>
            </a:r>
            <a:r>
              <a:rPr lang="pt-PT" altLang="pt-PT" dirty="0" smtClean="0"/>
              <a:t> breaks are </a:t>
            </a:r>
            <a:r>
              <a:rPr lang="pt-PT" altLang="pt-PT" dirty="0" err="1" smtClean="0"/>
              <a:t>extremely</a:t>
            </a:r>
            <a:r>
              <a:rPr lang="pt-PT" altLang="pt-PT" dirty="0" smtClean="0"/>
              <a:t> </a:t>
            </a:r>
            <a:r>
              <a:rPr lang="pt-PT" altLang="pt-PT" dirty="0" err="1" smtClean="0"/>
              <a:t>important</a:t>
            </a:r>
            <a:r>
              <a:rPr lang="pt-PT" altLang="pt-PT" dirty="0" smtClean="0"/>
              <a:t>, </a:t>
            </a:r>
            <a:r>
              <a:rPr lang="pt-PT" altLang="pt-PT" dirty="0" err="1" smtClean="0"/>
              <a:t>because</a:t>
            </a:r>
            <a:r>
              <a:rPr lang="pt-PT" altLang="pt-PT" dirty="0" smtClean="0"/>
              <a:t> </a:t>
            </a:r>
            <a:r>
              <a:rPr lang="pt-PT" altLang="pt-PT" dirty="0" err="1" smtClean="0"/>
              <a:t>the</a:t>
            </a:r>
            <a:r>
              <a:rPr lang="pt-PT" altLang="pt-PT" dirty="0" smtClean="0"/>
              <a:t> media </a:t>
            </a:r>
            <a:r>
              <a:rPr lang="pt-PT" altLang="pt-PT" dirty="0" err="1" smtClean="0"/>
              <a:t>often</a:t>
            </a:r>
            <a:r>
              <a:rPr lang="pt-PT" altLang="pt-PT" dirty="0" smtClean="0"/>
              <a:t> </a:t>
            </a:r>
            <a:r>
              <a:rPr lang="pt-PT" altLang="pt-PT" dirty="0" err="1" smtClean="0"/>
              <a:t>build</a:t>
            </a:r>
            <a:r>
              <a:rPr lang="pt-PT" altLang="pt-PT" dirty="0" smtClean="0"/>
              <a:t> </a:t>
            </a:r>
            <a:r>
              <a:rPr lang="pt-PT" altLang="pt-PT" dirty="0" err="1" smtClean="0"/>
              <a:t>upon</a:t>
            </a:r>
            <a:r>
              <a:rPr lang="pt-PT" altLang="pt-PT" dirty="0" smtClean="0"/>
              <a:t> </a:t>
            </a:r>
            <a:r>
              <a:rPr lang="pt-PT" altLang="pt-PT" dirty="0" err="1" smtClean="0"/>
              <a:t>the</a:t>
            </a:r>
            <a:r>
              <a:rPr lang="pt-PT" altLang="pt-PT" dirty="0" smtClean="0"/>
              <a:t> </a:t>
            </a:r>
            <a:r>
              <a:rPr lang="pt-PT" altLang="pt-PT" dirty="0" err="1" smtClean="0"/>
              <a:t>information</a:t>
            </a:r>
            <a:r>
              <a:rPr lang="pt-PT" altLang="pt-PT" dirty="0" smtClean="0"/>
              <a:t> in </a:t>
            </a:r>
            <a:r>
              <a:rPr lang="pt-PT" altLang="pt-PT" dirty="0" err="1" smtClean="0"/>
              <a:t>the</a:t>
            </a:r>
            <a:r>
              <a:rPr lang="pt-PT" altLang="pt-PT" dirty="0" smtClean="0"/>
              <a:t> </a:t>
            </a:r>
            <a:r>
              <a:rPr lang="pt-PT" altLang="pt-PT" dirty="0" err="1" smtClean="0"/>
              <a:t>first</a:t>
            </a:r>
            <a:r>
              <a:rPr lang="pt-PT" altLang="pt-PT" dirty="0" smtClean="0"/>
              <a:t> </a:t>
            </a:r>
            <a:r>
              <a:rPr lang="pt-PT" altLang="pt-PT" dirty="0" err="1" smtClean="0"/>
              <a:t>hours</a:t>
            </a:r>
            <a:r>
              <a:rPr lang="pt-PT" altLang="pt-PT" dirty="0" smtClean="0"/>
              <a:t>)</a:t>
            </a:r>
          </a:p>
          <a:p>
            <a:pPr algn="just" eaLnBrk="1" hangingPunct="1">
              <a:lnSpc>
                <a:spcPct val="80000"/>
              </a:lnSpc>
            </a:pPr>
            <a:r>
              <a:rPr lang="pt-PT" altLang="pt-PT" dirty="0" smtClean="0"/>
              <a:t>Use </a:t>
            </a:r>
            <a:r>
              <a:rPr lang="pt-PT" altLang="pt-PT" b="1" dirty="0" err="1" smtClean="0"/>
              <a:t>crisis</a:t>
            </a:r>
            <a:r>
              <a:rPr lang="pt-PT" altLang="pt-PT" b="1" dirty="0" smtClean="0"/>
              <a:t> management </a:t>
            </a:r>
            <a:r>
              <a:rPr lang="pt-PT" altLang="pt-PT" b="1" dirty="0" err="1" smtClean="0"/>
              <a:t>consultants</a:t>
            </a:r>
            <a:r>
              <a:rPr lang="pt-PT" altLang="pt-PT" dirty="0" smtClean="0"/>
              <a:t> (</a:t>
            </a:r>
            <a:r>
              <a:rPr lang="pt-PT" altLang="pt-PT" dirty="0" err="1" smtClean="0"/>
              <a:t>advice</a:t>
            </a:r>
            <a:r>
              <a:rPr lang="pt-PT" altLang="pt-PT" dirty="0" smtClean="0"/>
              <a:t> </a:t>
            </a:r>
            <a:r>
              <a:rPr lang="pt-PT" altLang="pt-PT" dirty="0" err="1" smtClean="0"/>
              <a:t>by</a:t>
            </a:r>
            <a:r>
              <a:rPr lang="pt-PT" altLang="pt-PT" dirty="0" smtClean="0"/>
              <a:t> </a:t>
            </a:r>
            <a:r>
              <a:rPr lang="pt-PT" altLang="pt-PT" dirty="0" err="1" smtClean="0"/>
              <a:t>objectivity</a:t>
            </a:r>
            <a:r>
              <a:rPr lang="pt-PT" altLang="pt-PT" dirty="0" smtClean="0"/>
              <a:t> </a:t>
            </a:r>
            <a:r>
              <a:rPr lang="pt-PT" altLang="pt-PT" dirty="0" err="1" smtClean="0"/>
              <a:t>of</a:t>
            </a:r>
            <a:r>
              <a:rPr lang="pt-PT" altLang="pt-PT" dirty="0" smtClean="0"/>
              <a:t> PR </a:t>
            </a:r>
            <a:r>
              <a:rPr lang="pt-PT" altLang="pt-PT" dirty="0" err="1" smtClean="0"/>
              <a:t>consultants</a:t>
            </a:r>
            <a:r>
              <a:rPr lang="pt-PT" altLang="pt-PT" dirty="0" smtClean="0"/>
              <a:t> </a:t>
            </a:r>
            <a:r>
              <a:rPr lang="pt-PT" altLang="pt-PT" dirty="0" err="1" smtClean="0"/>
              <a:t>is</a:t>
            </a:r>
            <a:r>
              <a:rPr lang="pt-PT" altLang="pt-PT" dirty="0" smtClean="0"/>
              <a:t> </a:t>
            </a:r>
            <a:r>
              <a:rPr lang="pt-PT" altLang="pt-PT" dirty="0" err="1" smtClean="0"/>
              <a:t>important</a:t>
            </a:r>
            <a:r>
              <a:rPr lang="pt-PT" altLang="pt-PT" dirty="0" smtClean="0"/>
              <a:t>, use </a:t>
            </a:r>
            <a:r>
              <a:rPr lang="pt-PT" altLang="pt-PT" dirty="0" err="1" smtClean="0"/>
              <a:t>the</a:t>
            </a:r>
            <a:r>
              <a:rPr lang="pt-PT" altLang="pt-PT" dirty="0" smtClean="0"/>
              <a:t> </a:t>
            </a:r>
            <a:r>
              <a:rPr lang="pt-PT" altLang="pt-PT" dirty="0" err="1" smtClean="0"/>
              <a:t>corporate</a:t>
            </a:r>
            <a:r>
              <a:rPr lang="pt-PT" altLang="pt-PT" dirty="0" smtClean="0"/>
              <a:t> </a:t>
            </a:r>
            <a:r>
              <a:rPr lang="pt-PT" altLang="pt-PT" dirty="0" err="1" smtClean="0"/>
              <a:t>image</a:t>
            </a:r>
            <a:r>
              <a:rPr lang="pt-PT" altLang="pt-PT" dirty="0" smtClean="0"/>
              <a:t> expertise </a:t>
            </a:r>
            <a:r>
              <a:rPr lang="pt-PT" altLang="pt-PT" dirty="0" err="1" smtClean="0"/>
              <a:t>of</a:t>
            </a:r>
            <a:r>
              <a:rPr lang="pt-PT" altLang="pt-PT" dirty="0" smtClean="0"/>
              <a:t> </a:t>
            </a:r>
            <a:r>
              <a:rPr lang="pt-PT" altLang="pt-PT" dirty="0" err="1" smtClean="0"/>
              <a:t>specialists</a:t>
            </a:r>
            <a:r>
              <a:rPr lang="pt-PT" altLang="pt-PT" dirty="0" smtClean="0"/>
              <a:t>)</a:t>
            </a:r>
          </a:p>
          <a:p>
            <a:pPr algn="just" eaLnBrk="1" hangingPunct="1">
              <a:lnSpc>
                <a:spcPct val="80000"/>
              </a:lnSpc>
            </a:pPr>
            <a:r>
              <a:rPr lang="pt-PT" altLang="pt-PT" dirty="0" err="1" smtClean="0"/>
              <a:t>Give</a:t>
            </a:r>
            <a:r>
              <a:rPr lang="pt-PT" altLang="pt-PT" dirty="0" smtClean="0"/>
              <a:t> </a:t>
            </a:r>
            <a:r>
              <a:rPr lang="pt-PT" altLang="pt-PT" b="1" dirty="0" err="1" smtClean="0"/>
              <a:t>accurate</a:t>
            </a:r>
            <a:r>
              <a:rPr lang="pt-PT" altLang="pt-PT" b="1" dirty="0" smtClean="0"/>
              <a:t> </a:t>
            </a:r>
            <a:r>
              <a:rPr lang="pt-PT" altLang="pt-PT" b="1" dirty="0" err="1" smtClean="0"/>
              <a:t>and</a:t>
            </a:r>
            <a:r>
              <a:rPr lang="pt-PT" altLang="pt-PT" b="1" dirty="0" smtClean="0"/>
              <a:t> </a:t>
            </a:r>
            <a:r>
              <a:rPr lang="pt-PT" altLang="pt-PT" b="1" dirty="0" err="1" smtClean="0"/>
              <a:t>correct</a:t>
            </a:r>
            <a:r>
              <a:rPr lang="pt-PT" altLang="pt-PT" b="1" dirty="0" smtClean="0"/>
              <a:t> </a:t>
            </a:r>
            <a:r>
              <a:rPr lang="pt-PT" altLang="pt-PT" b="1" dirty="0" err="1" smtClean="0"/>
              <a:t>information</a:t>
            </a:r>
            <a:r>
              <a:rPr lang="pt-PT" altLang="pt-PT" dirty="0" smtClean="0"/>
              <a:t> (</a:t>
            </a:r>
            <a:r>
              <a:rPr lang="pt-PT" altLang="pt-PT" dirty="0" err="1" smtClean="0"/>
              <a:t>remember</a:t>
            </a:r>
            <a:r>
              <a:rPr lang="pt-PT" altLang="pt-PT" dirty="0" smtClean="0"/>
              <a:t> </a:t>
            </a:r>
            <a:r>
              <a:rPr lang="pt-PT" altLang="pt-PT" dirty="0" err="1" smtClean="0"/>
              <a:t>that</a:t>
            </a:r>
            <a:r>
              <a:rPr lang="pt-PT" altLang="pt-PT" dirty="0" smtClean="0"/>
              <a:t> </a:t>
            </a:r>
            <a:r>
              <a:rPr lang="pt-PT" altLang="pt-PT" dirty="0" err="1" smtClean="0"/>
              <a:t>trying</a:t>
            </a:r>
            <a:r>
              <a:rPr lang="pt-PT" altLang="pt-PT" dirty="0" smtClean="0"/>
              <a:t> to </a:t>
            </a:r>
            <a:r>
              <a:rPr lang="pt-PT" altLang="pt-PT" dirty="0" err="1" smtClean="0"/>
              <a:t>manipulate</a:t>
            </a:r>
            <a:r>
              <a:rPr lang="pt-PT" altLang="pt-PT" dirty="0" smtClean="0"/>
              <a:t> </a:t>
            </a:r>
            <a:r>
              <a:rPr lang="pt-PT" altLang="pt-PT" dirty="0" err="1" smtClean="0"/>
              <a:t>information</a:t>
            </a:r>
            <a:r>
              <a:rPr lang="pt-PT" altLang="pt-PT" dirty="0" smtClean="0"/>
              <a:t> </a:t>
            </a:r>
            <a:r>
              <a:rPr lang="pt-PT" altLang="pt-PT" dirty="0" err="1" smtClean="0"/>
              <a:t>will</a:t>
            </a:r>
            <a:r>
              <a:rPr lang="pt-PT" altLang="pt-PT" dirty="0" smtClean="0"/>
              <a:t> </a:t>
            </a:r>
            <a:r>
              <a:rPr lang="pt-PT" altLang="pt-PT" dirty="0" err="1" smtClean="0"/>
              <a:t>seriously</a:t>
            </a:r>
            <a:r>
              <a:rPr lang="pt-PT" altLang="pt-PT" dirty="0" smtClean="0"/>
              <a:t> </a:t>
            </a:r>
            <a:r>
              <a:rPr lang="pt-PT" altLang="pt-PT" dirty="0" err="1" smtClean="0"/>
              <a:t>backfire</a:t>
            </a:r>
            <a:r>
              <a:rPr lang="pt-PT" altLang="pt-PT" dirty="0" smtClean="0"/>
              <a:t> </a:t>
            </a:r>
            <a:r>
              <a:rPr lang="pt-PT" altLang="pt-PT" dirty="0" err="1" smtClean="0"/>
              <a:t>if</a:t>
            </a:r>
            <a:r>
              <a:rPr lang="pt-PT" altLang="pt-PT" dirty="0" smtClean="0"/>
              <a:t> </a:t>
            </a:r>
            <a:r>
              <a:rPr lang="pt-PT" altLang="pt-PT" dirty="0" err="1" smtClean="0"/>
              <a:t>it</a:t>
            </a:r>
            <a:r>
              <a:rPr lang="pt-PT" altLang="pt-PT" dirty="0" smtClean="0"/>
              <a:t> </a:t>
            </a:r>
            <a:r>
              <a:rPr lang="pt-PT" altLang="pt-PT" dirty="0" err="1" smtClean="0"/>
              <a:t>is</a:t>
            </a:r>
            <a:r>
              <a:rPr lang="pt-PT" altLang="pt-PT" dirty="0" smtClean="0"/>
              <a:t> </a:t>
            </a:r>
            <a:r>
              <a:rPr lang="pt-PT" altLang="pt-PT" dirty="0" err="1" smtClean="0"/>
              <a:t>discovered</a:t>
            </a:r>
            <a:r>
              <a:rPr lang="pt-PT" altLang="pt-PT" dirty="0" smtClean="0"/>
              <a:t>, </a:t>
            </a:r>
            <a:r>
              <a:rPr lang="pt-PT" altLang="pt-PT" dirty="0" err="1" smtClean="0"/>
              <a:t>also</a:t>
            </a:r>
            <a:r>
              <a:rPr lang="pt-PT" altLang="pt-PT" dirty="0" smtClean="0"/>
              <a:t> </a:t>
            </a:r>
            <a:r>
              <a:rPr lang="pt-PT" altLang="pt-PT" dirty="0" err="1" smtClean="0"/>
              <a:t>internally</a:t>
            </a:r>
            <a:r>
              <a:rPr lang="pt-PT" altLang="pt-PT" dirty="0" smtClean="0"/>
              <a:t>!)</a:t>
            </a:r>
          </a:p>
          <a:p>
            <a:pPr algn="just" eaLnBrk="1" hangingPunct="1">
              <a:lnSpc>
                <a:spcPct val="80000"/>
              </a:lnSpc>
            </a:pPr>
            <a:r>
              <a:rPr lang="pt-PT" altLang="pt-PT" dirty="0" err="1" smtClean="0"/>
              <a:t>When</a:t>
            </a:r>
            <a:r>
              <a:rPr lang="pt-PT" altLang="pt-PT" dirty="0" smtClean="0"/>
              <a:t> </a:t>
            </a:r>
            <a:r>
              <a:rPr lang="pt-PT" altLang="pt-PT" dirty="0" err="1" smtClean="0"/>
              <a:t>deciding</a:t>
            </a:r>
            <a:r>
              <a:rPr lang="pt-PT" altLang="pt-PT" dirty="0" smtClean="0"/>
              <a:t> </a:t>
            </a:r>
            <a:r>
              <a:rPr lang="pt-PT" altLang="pt-PT" dirty="0" err="1" smtClean="0"/>
              <a:t>upon</a:t>
            </a:r>
            <a:r>
              <a:rPr lang="pt-PT" altLang="pt-PT" dirty="0" smtClean="0"/>
              <a:t> </a:t>
            </a:r>
            <a:r>
              <a:rPr lang="pt-PT" altLang="pt-PT" dirty="0" err="1" smtClean="0"/>
              <a:t>actions</a:t>
            </a:r>
            <a:r>
              <a:rPr lang="pt-PT" altLang="pt-PT" dirty="0" smtClean="0"/>
              <a:t>, </a:t>
            </a:r>
            <a:r>
              <a:rPr lang="pt-PT" altLang="pt-PT" dirty="0" err="1" smtClean="0"/>
              <a:t>consider</a:t>
            </a:r>
            <a:r>
              <a:rPr lang="pt-PT" altLang="pt-PT" dirty="0" smtClean="0"/>
              <a:t> </a:t>
            </a:r>
            <a:r>
              <a:rPr lang="pt-PT" altLang="pt-PT" dirty="0" err="1" smtClean="0"/>
              <a:t>not</a:t>
            </a:r>
            <a:r>
              <a:rPr lang="pt-PT" altLang="pt-PT" dirty="0" smtClean="0"/>
              <a:t> </a:t>
            </a:r>
            <a:r>
              <a:rPr lang="pt-PT" altLang="pt-PT" dirty="0" err="1" smtClean="0"/>
              <a:t>only</a:t>
            </a:r>
            <a:r>
              <a:rPr lang="pt-PT" altLang="pt-PT" dirty="0" smtClean="0"/>
              <a:t> </a:t>
            </a:r>
            <a:r>
              <a:rPr lang="pt-PT" altLang="pt-PT" dirty="0" err="1" smtClean="0"/>
              <a:t>the</a:t>
            </a:r>
            <a:r>
              <a:rPr lang="pt-PT" altLang="pt-PT" dirty="0" smtClean="0"/>
              <a:t> </a:t>
            </a:r>
            <a:r>
              <a:rPr lang="pt-PT" altLang="pt-PT" b="1" dirty="0" smtClean="0"/>
              <a:t>short-</a:t>
            </a:r>
            <a:r>
              <a:rPr lang="pt-PT" altLang="pt-PT" b="1" dirty="0" err="1" smtClean="0"/>
              <a:t>term</a:t>
            </a:r>
            <a:r>
              <a:rPr lang="pt-PT" altLang="pt-PT" dirty="0" smtClean="0"/>
              <a:t> </a:t>
            </a:r>
            <a:r>
              <a:rPr lang="pt-PT" altLang="pt-PT" dirty="0" err="1" smtClean="0"/>
              <a:t>losses</a:t>
            </a:r>
            <a:r>
              <a:rPr lang="pt-PT" altLang="pt-PT" dirty="0" smtClean="0"/>
              <a:t>, </a:t>
            </a:r>
            <a:r>
              <a:rPr lang="pt-PT" altLang="pt-PT" dirty="0" err="1" smtClean="0"/>
              <a:t>but</a:t>
            </a:r>
            <a:r>
              <a:rPr lang="pt-PT" altLang="pt-PT" dirty="0" smtClean="0"/>
              <a:t> </a:t>
            </a:r>
            <a:r>
              <a:rPr lang="pt-PT" altLang="pt-PT" dirty="0" err="1" smtClean="0"/>
              <a:t>focus</a:t>
            </a:r>
            <a:r>
              <a:rPr lang="pt-PT" altLang="pt-PT" dirty="0" smtClean="0"/>
              <a:t> </a:t>
            </a:r>
            <a:r>
              <a:rPr lang="pt-PT" altLang="pt-PT" dirty="0" err="1" smtClean="0"/>
              <a:t>also</a:t>
            </a:r>
            <a:r>
              <a:rPr lang="pt-PT" altLang="pt-PT" dirty="0" smtClean="0"/>
              <a:t> </a:t>
            </a:r>
            <a:r>
              <a:rPr lang="pt-PT" altLang="pt-PT" dirty="0" err="1" smtClean="0"/>
              <a:t>on</a:t>
            </a:r>
            <a:r>
              <a:rPr lang="pt-PT" altLang="pt-PT" dirty="0" smtClean="0"/>
              <a:t> </a:t>
            </a:r>
            <a:r>
              <a:rPr lang="pt-PT" altLang="pt-PT" dirty="0" err="1" smtClean="0"/>
              <a:t>the</a:t>
            </a:r>
            <a:r>
              <a:rPr lang="pt-PT" altLang="pt-PT" dirty="0" smtClean="0"/>
              <a:t> </a:t>
            </a:r>
            <a:r>
              <a:rPr lang="pt-PT" altLang="pt-PT" b="1" dirty="0" err="1" smtClean="0"/>
              <a:t>long</a:t>
            </a:r>
            <a:r>
              <a:rPr lang="pt-PT" altLang="pt-PT" b="1" dirty="0" smtClean="0"/>
              <a:t> </a:t>
            </a:r>
            <a:r>
              <a:rPr lang="pt-PT" altLang="pt-PT" b="1" dirty="0" err="1" smtClean="0"/>
              <a:t>term</a:t>
            </a:r>
            <a:r>
              <a:rPr lang="pt-PT" altLang="pt-PT" b="1" dirty="0" smtClean="0"/>
              <a:t> </a:t>
            </a:r>
            <a:r>
              <a:rPr lang="pt-PT" altLang="pt-PT" b="1" dirty="0" err="1" smtClean="0"/>
              <a:t>effects</a:t>
            </a:r>
            <a:r>
              <a:rPr lang="pt-PT" altLang="pt-PT" dirty="0" smtClean="0"/>
              <a:t>.</a:t>
            </a:r>
          </a:p>
        </p:txBody>
      </p:sp>
    </p:spTree>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pt-PT" altLang="ja-JP" sz="5400" b="1" dirty="0">
                <a:ea typeface="ＭＳ Ｐゴシック" charset="-128"/>
              </a:rPr>
              <a:t>Crisis Management</a:t>
            </a:r>
            <a:endParaRPr lang="pt-PT" sz="5400" dirty="0"/>
          </a:p>
        </p:txBody>
      </p:sp>
      <p:sp>
        <p:nvSpPr>
          <p:cNvPr id="3" name="Content Placeholder 2"/>
          <p:cNvSpPr>
            <a:spLocks noGrp="1"/>
          </p:cNvSpPr>
          <p:nvPr>
            <p:ph idx="1"/>
          </p:nvPr>
        </p:nvSpPr>
        <p:spPr/>
        <p:txBody>
          <a:bodyPr>
            <a:normAutofit lnSpcReduction="10000"/>
          </a:bodyPr>
          <a:lstStyle/>
          <a:p>
            <a:pPr algn="just">
              <a:lnSpc>
                <a:spcPct val="80000"/>
              </a:lnSpc>
            </a:pPr>
            <a:r>
              <a:rPr lang="pt-PT" altLang="pt-PT" sz="2400" dirty="0" err="1"/>
              <a:t>Executives</a:t>
            </a:r>
            <a:r>
              <a:rPr lang="pt-PT" altLang="pt-PT" sz="2400" dirty="0"/>
              <a:t> </a:t>
            </a:r>
            <a:r>
              <a:rPr lang="pt-PT" altLang="pt-PT" sz="2400" dirty="0" err="1"/>
              <a:t>at</a:t>
            </a:r>
            <a:r>
              <a:rPr lang="pt-PT" altLang="pt-PT" sz="2400" dirty="0"/>
              <a:t> </a:t>
            </a:r>
            <a:r>
              <a:rPr lang="pt-PT" altLang="pt-PT" sz="2400" dirty="0" err="1"/>
              <a:t>all</a:t>
            </a:r>
            <a:r>
              <a:rPr lang="pt-PT" altLang="pt-PT" sz="2400" dirty="0"/>
              <a:t> </a:t>
            </a:r>
            <a:r>
              <a:rPr lang="pt-PT" altLang="pt-PT" sz="2400" dirty="0" err="1"/>
              <a:t>levels</a:t>
            </a:r>
            <a:r>
              <a:rPr lang="pt-PT" altLang="pt-PT" sz="2400" dirty="0"/>
              <a:t> </a:t>
            </a:r>
            <a:r>
              <a:rPr lang="pt-PT" altLang="pt-PT" sz="2400" dirty="0" err="1"/>
              <a:t>of</a:t>
            </a:r>
            <a:r>
              <a:rPr lang="pt-PT" altLang="pt-PT" sz="2400" dirty="0"/>
              <a:t> </a:t>
            </a:r>
            <a:r>
              <a:rPr lang="pt-PT" altLang="pt-PT" sz="2400" dirty="0" err="1"/>
              <a:t>the</a:t>
            </a:r>
            <a:r>
              <a:rPr lang="pt-PT" altLang="pt-PT" sz="2400" dirty="0"/>
              <a:t> </a:t>
            </a:r>
            <a:r>
              <a:rPr lang="pt-PT" altLang="pt-PT" sz="2400" dirty="0" err="1"/>
              <a:t>organization</a:t>
            </a:r>
            <a:r>
              <a:rPr lang="pt-PT" altLang="pt-PT" sz="2400" dirty="0"/>
              <a:t> are </a:t>
            </a:r>
            <a:r>
              <a:rPr lang="pt-PT" altLang="pt-PT" sz="2400" dirty="0" err="1"/>
              <a:t>employed</a:t>
            </a:r>
            <a:r>
              <a:rPr lang="pt-PT" altLang="pt-PT" sz="2400" dirty="0"/>
              <a:t> to </a:t>
            </a:r>
            <a:r>
              <a:rPr lang="pt-PT" altLang="pt-PT" sz="2400" dirty="0" err="1"/>
              <a:t>manage</a:t>
            </a:r>
            <a:r>
              <a:rPr lang="pt-PT" altLang="pt-PT" sz="2400" dirty="0"/>
              <a:t> crises </a:t>
            </a:r>
            <a:r>
              <a:rPr lang="pt-PT" altLang="pt-PT" sz="2400" dirty="0" err="1"/>
              <a:t>and</a:t>
            </a:r>
            <a:r>
              <a:rPr lang="pt-PT" altLang="pt-PT" sz="2400" dirty="0"/>
              <a:t> </a:t>
            </a:r>
            <a:r>
              <a:rPr lang="pt-PT" altLang="pt-PT" sz="2400" dirty="0" err="1"/>
              <a:t>often</a:t>
            </a:r>
            <a:r>
              <a:rPr lang="pt-PT" altLang="pt-PT" sz="2400" dirty="0"/>
              <a:t> do </a:t>
            </a:r>
            <a:r>
              <a:rPr lang="pt-PT" altLang="pt-PT" sz="2400" dirty="0" err="1"/>
              <a:t>so</a:t>
            </a:r>
            <a:r>
              <a:rPr lang="pt-PT" altLang="pt-PT" sz="2400" dirty="0"/>
              <a:t> </a:t>
            </a:r>
            <a:r>
              <a:rPr lang="pt-PT" altLang="pt-PT" sz="2400" dirty="0" err="1"/>
              <a:t>on</a:t>
            </a:r>
            <a:r>
              <a:rPr lang="pt-PT" altLang="pt-PT" sz="2400" dirty="0"/>
              <a:t> a </a:t>
            </a:r>
            <a:r>
              <a:rPr lang="pt-PT" altLang="pt-PT" sz="2400" dirty="0" err="1"/>
              <a:t>daily</a:t>
            </a:r>
            <a:r>
              <a:rPr lang="pt-PT" altLang="pt-PT" sz="2400" dirty="0"/>
              <a:t> </a:t>
            </a:r>
            <a:r>
              <a:rPr lang="pt-PT" altLang="pt-PT" sz="2400" dirty="0" err="1"/>
              <a:t>basis</a:t>
            </a:r>
            <a:r>
              <a:rPr lang="pt-PT" altLang="pt-PT" sz="2400" dirty="0"/>
              <a:t>. </a:t>
            </a:r>
            <a:r>
              <a:rPr lang="pt-PT" altLang="pt-PT" sz="2400" dirty="0" err="1"/>
              <a:t>Their</a:t>
            </a:r>
            <a:r>
              <a:rPr lang="pt-PT" altLang="pt-PT" sz="2400" dirty="0"/>
              <a:t> </a:t>
            </a:r>
            <a:r>
              <a:rPr lang="pt-PT" altLang="pt-PT" sz="2400" dirty="0" err="1"/>
              <a:t>skills</a:t>
            </a:r>
            <a:r>
              <a:rPr lang="pt-PT" altLang="pt-PT" sz="2400" dirty="0"/>
              <a:t> are </a:t>
            </a:r>
            <a:r>
              <a:rPr lang="pt-PT" altLang="pt-PT" sz="2400" dirty="0" err="1"/>
              <a:t>really</a:t>
            </a:r>
            <a:r>
              <a:rPr lang="pt-PT" altLang="pt-PT" sz="2400" dirty="0"/>
              <a:t> </a:t>
            </a:r>
            <a:r>
              <a:rPr lang="pt-PT" altLang="pt-PT" sz="2400" dirty="0" err="1"/>
              <a:t>tested</a:t>
            </a:r>
            <a:r>
              <a:rPr lang="pt-PT" altLang="pt-PT" sz="2400" dirty="0"/>
              <a:t> </a:t>
            </a:r>
            <a:r>
              <a:rPr lang="pt-PT" altLang="pt-PT" sz="2400" dirty="0" err="1"/>
              <a:t>when</a:t>
            </a:r>
            <a:r>
              <a:rPr lang="pt-PT" altLang="pt-PT" sz="2400" dirty="0"/>
              <a:t> </a:t>
            </a:r>
            <a:r>
              <a:rPr lang="pt-PT" altLang="pt-PT" sz="2400" dirty="0" err="1"/>
              <a:t>they</a:t>
            </a:r>
            <a:r>
              <a:rPr lang="pt-PT" altLang="pt-PT" sz="2400" dirty="0"/>
              <a:t> </a:t>
            </a:r>
            <a:r>
              <a:rPr lang="pt-PT" altLang="pt-PT" sz="2400" dirty="0" err="1"/>
              <a:t>have</a:t>
            </a:r>
            <a:r>
              <a:rPr lang="pt-PT" altLang="pt-PT" sz="2400" dirty="0"/>
              <a:t> to </a:t>
            </a:r>
            <a:r>
              <a:rPr lang="pt-PT" altLang="pt-PT" sz="2400" dirty="0" err="1"/>
              <a:t>manage</a:t>
            </a:r>
            <a:r>
              <a:rPr lang="pt-PT" altLang="pt-PT" sz="2400" dirty="0"/>
              <a:t> </a:t>
            </a:r>
            <a:r>
              <a:rPr lang="pt-PT" altLang="pt-PT" sz="2400" dirty="0" err="1"/>
              <a:t>significant</a:t>
            </a:r>
            <a:r>
              <a:rPr lang="pt-PT" altLang="pt-PT" sz="2400" dirty="0"/>
              <a:t> crises </a:t>
            </a:r>
            <a:r>
              <a:rPr lang="pt-PT" altLang="pt-PT" sz="2400" dirty="0" err="1"/>
              <a:t>that</a:t>
            </a:r>
            <a:r>
              <a:rPr lang="pt-PT" altLang="pt-PT" sz="2400" dirty="0"/>
              <a:t> </a:t>
            </a:r>
            <a:r>
              <a:rPr lang="pt-PT" altLang="pt-PT" sz="2400" dirty="0" err="1"/>
              <a:t>have</a:t>
            </a:r>
            <a:r>
              <a:rPr lang="pt-PT" altLang="pt-PT" sz="2400" dirty="0"/>
              <a:t> </a:t>
            </a:r>
            <a:r>
              <a:rPr lang="pt-PT" altLang="pt-PT" sz="2400" dirty="0" err="1"/>
              <a:t>the</a:t>
            </a:r>
            <a:r>
              <a:rPr lang="pt-PT" altLang="pt-PT" sz="2400" dirty="0"/>
              <a:t> </a:t>
            </a:r>
            <a:r>
              <a:rPr lang="pt-PT" altLang="pt-PT" sz="2400" dirty="0" err="1"/>
              <a:t>potential</a:t>
            </a:r>
            <a:r>
              <a:rPr lang="pt-PT" altLang="pt-PT" sz="2400" dirty="0"/>
              <a:t> to </a:t>
            </a:r>
            <a:r>
              <a:rPr lang="pt-PT" altLang="pt-PT" sz="2400" dirty="0" err="1"/>
              <a:t>disrupt</a:t>
            </a:r>
            <a:r>
              <a:rPr lang="pt-PT" altLang="pt-PT" sz="2400" dirty="0"/>
              <a:t> </a:t>
            </a:r>
            <a:r>
              <a:rPr lang="pt-PT" altLang="pt-PT" sz="2400" dirty="0" err="1"/>
              <a:t>the</a:t>
            </a:r>
            <a:r>
              <a:rPr lang="pt-PT" altLang="pt-PT" sz="2400" dirty="0"/>
              <a:t> </a:t>
            </a:r>
            <a:r>
              <a:rPr lang="pt-PT" altLang="pt-PT" sz="2400" dirty="0" err="1"/>
              <a:t>organization's</a:t>
            </a:r>
            <a:r>
              <a:rPr lang="pt-PT" altLang="pt-PT" sz="2400" dirty="0"/>
              <a:t> </a:t>
            </a:r>
            <a:r>
              <a:rPr lang="pt-PT" altLang="pt-PT" sz="2400" dirty="0" err="1"/>
              <a:t>value</a:t>
            </a:r>
            <a:r>
              <a:rPr lang="pt-PT" altLang="pt-PT" sz="2400" dirty="0"/>
              <a:t> </a:t>
            </a:r>
            <a:r>
              <a:rPr lang="pt-PT" altLang="pt-PT" sz="2400" dirty="0" err="1"/>
              <a:t>creation</a:t>
            </a:r>
            <a:r>
              <a:rPr lang="pt-PT" altLang="pt-PT" sz="2400" dirty="0"/>
              <a:t> </a:t>
            </a:r>
            <a:r>
              <a:rPr lang="pt-PT" altLang="pt-PT" sz="2400" dirty="0" err="1"/>
              <a:t>process</a:t>
            </a:r>
            <a:r>
              <a:rPr lang="pt-PT" altLang="pt-PT" sz="2400" dirty="0"/>
              <a:t>, </a:t>
            </a:r>
            <a:r>
              <a:rPr lang="pt-PT" altLang="pt-PT" sz="2400" dirty="0" err="1"/>
              <a:t>income</a:t>
            </a:r>
            <a:r>
              <a:rPr lang="pt-PT" altLang="pt-PT" sz="2400" dirty="0"/>
              <a:t> </a:t>
            </a:r>
            <a:r>
              <a:rPr lang="pt-PT" altLang="pt-PT" sz="2400" dirty="0" err="1"/>
              <a:t>sources</a:t>
            </a:r>
            <a:r>
              <a:rPr lang="pt-PT" altLang="pt-PT" sz="2400" dirty="0"/>
              <a:t>, </a:t>
            </a:r>
            <a:r>
              <a:rPr lang="pt-PT" altLang="pt-PT" sz="2400" dirty="0" err="1"/>
              <a:t>operating</a:t>
            </a:r>
            <a:r>
              <a:rPr lang="pt-PT" altLang="pt-PT" sz="2400" dirty="0"/>
              <a:t> </a:t>
            </a:r>
            <a:r>
              <a:rPr lang="pt-PT" altLang="pt-PT" sz="2400" dirty="0" err="1"/>
              <a:t>expenses</a:t>
            </a:r>
            <a:r>
              <a:rPr lang="pt-PT" altLang="pt-PT" sz="2400" dirty="0"/>
              <a:t>, stock </a:t>
            </a:r>
            <a:r>
              <a:rPr lang="pt-PT" altLang="pt-PT" sz="2400" dirty="0" err="1"/>
              <a:t>price</a:t>
            </a:r>
            <a:r>
              <a:rPr lang="pt-PT" altLang="pt-PT" sz="2400" dirty="0"/>
              <a:t>, </a:t>
            </a:r>
            <a:r>
              <a:rPr lang="pt-PT" altLang="pt-PT" sz="2400" dirty="0" err="1"/>
              <a:t>competitive</a:t>
            </a:r>
            <a:r>
              <a:rPr lang="pt-PT" altLang="pt-PT" sz="2400" dirty="0"/>
              <a:t> </a:t>
            </a:r>
            <a:r>
              <a:rPr lang="pt-PT" altLang="pt-PT" sz="2400" dirty="0" err="1"/>
              <a:t>position</a:t>
            </a:r>
            <a:r>
              <a:rPr lang="pt-PT" altLang="pt-PT" sz="2400" dirty="0"/>
              <a:t> </a:t>
            </a:r>
            <a:r>
              <a:rPr lang="pt-PT" altLang="pt-PT" sz="2400" dirty="0" err="1"/>
              <a:t>and</a:t>
            </a:r>
            <a:r>
              <a:rPr lang="pt-PT" altLang="pt-PT" sz="2400" dirty="0"/>
              <a:t> </a:t>
            </a:r>
            <a:r>
              <a:rPr lang="pt-PT" altLang="pt-PT" sz="2400" dirty="0" err="1"/>
              <a:t>ongoing</a:t>
            </a:r>
            <a:r>
              <a:rPr lang="pt-PT" altLang="pt-PT" sz="2400" dirty="0"/>
              <a:t> business. Compare: </a:t>
            </a:r>
            <a:r>
              <a:rPr lang="pt-PT" altLang="pt-PT" sz="2400" dirty="0" err="1"/>
              <a:t>Charismatic</a:t>
            </a:r>
            <a:r>
              <a:rPr lang="pt-PT" altLang="pt-PT" sz="2400" dirty="0"/>
              <a:t> </a:t>
            </a:r>
            <a:r>
              <a:rPr lang="pt-PT" altLang="pt-PT" sz="2400" dirty="0" err="1"/>
              <a:t>Leadership</a:t>
            </a:r>
            <a:r>
              <a:rPr lang="pt-PT" altLang="pt-PT" sz="2400" dirty="0" smtClean="0"/>
              <a:t>.</a:t>
            </a:r>
          </a:p>
          <a:p>
            <a:pPr algn="just">
              <a:lnSpc>
                <a:spcPct val="80000"/>
              </a:lnSpc>
            </a:pPr>
            <a:r>
              <a:rPr lang="pt-PT" altLang="pt-PT" sz="2400" dirty="0"/>
              <a:t/>
            </a:r>
            <a:br>
              <a:rPr lang="pt-PT" altLang="pt-PT" sz="2400" dirty="0"/>
            </a:br>
            <a:r>
              <a:rPr lang="pt-PT" altLang="pt-PT" sz="2400" dirty="0" err="1"/>
              <a:t>The</a:t>
            </a:r>
            <a:r>
              <a:rPr lang="pt-PT" altLang="pt-PT" sz="2400" dirty="0"/>
              <a:t> </a:t>
            </a:r>
            <a:r>
              <a:rPr lang="pt-PT" altLang="pt-PT" sz="2400" dirty="0" err="1"/>
              <a:t>most</a:t>
            </a:r>
            <a:r>
              <a:rPr lang="pt-PT" altLang="pt-PT" sz="2400" dirty="0"/>
              <a:t> </a:t>
            </a:r>
            <a:r>
              <a:rPr lang="pt-PT" altLang="pt-PT" sz="2400" dirty="0" err="1"/>
              <a:t>effective</a:t>
            </a:r>
            <a:r>
              <a:rPr lang="pt-PT" altLang="pt-PT" sz="2400" dirty="0"/>
              <a:t> </a:t>
            </a:r>
            <a:r>
              <a:rPr lang="pt-PT" altLang="pt-PT" sz="2400" dirty="0" err="1"/>
              <a:t>crisis</a:t>
            </a:r>
            <a:r>
              <a:rPr lang="pt-PT" altLang="pt-PT" sz="2400" dirty="0"/>
              <a:t> management </a:t>
            </a:r>
            <a:r>
              <a:rPr lang="pt-PT" altLang="pt-PT" sz="2400" dirty="0" err="1"/>
              <a:t>occurs</a:t>
            </a:r>
            <a:r>
              <a:rPr lang="pt-PT" altLang="pt-PT" sz="2400" dirty="0"/>
              <a:t> </a:t>
            </a:r>
            <a:r>
              <a:rPr lang="pt-PT" altLang="pt-PT" sz="2400" dirty="0" err="1"/>
              <a:t>when</a:t>
            </a:r>
            <a:r>
              <a:rPr lang="pt-PT" altLang="pt-PT" sz="2400" dirty="0"/>
              <a:t> </a:t>
            </a:r>
            <a:r>
              <a:rPr lang="pt-PT" altLang="pt-PT" sz="2400" dirty="0" err="1"/>
              <a:t>potential</a:t>
            </a:r>
            <a:r>
              <a:rPr lang="pt-PT" altLang="pt-PT" sz="2400" dirty="0"/>
              <a:t> crises are </a:t>
            </a:r>
            <a:r>
              <a:rPr lang="pt-PT" altLang="pt-PT" sz="2400" dirty="0" err="1"/>
              <a:t>detected</a:t>
            </a:r>
            <a:r>
              <a:rPr lang="pt-PT" altLang="pt-PT" sz="2400" dirty="0"/>
              <a:t> </a:t>
            </a:r>
            <a:r>
              <a:rPr lang="pt-PT" altLang="pt-PT" sz="2400" dirty="0" err="1"/>
              <a:t>and</a:t>
            </a:r>
            <a:r>
              <a:rPr lang="pt-PT" altLang="pt-PT" sz="2400" dirty="0"/>
              <a:t> </a:t>
            </a:r>
            <a:r>
              <a:rPr lang="pt-PT" altLang="pt-PT" sz="2400" dirty="0" err="1"/>
              <a:t>dealt</a:t>
            </a:r>
            <a:r>
              <a:rPr lang="pt-PT" altLang="pt-PT" sz="2400" dirty="0"/>
              <a:t> </a:t>
            </a:r>
            <a:r>
              <a:rPr lang="pt-PT" altLang="pt-PT" sz="2400" dirty="0" err="1"/>
              <a:t>with</a:t>
            </a:r>
            <a:r>
              <a:rPr lang="pt-PT" altLang="pt-PT" sz="2400" dirty="0"/>
              <a:t> </a:t>
            </a:r>
            <a:r>
              <a:rPr lang="pt-PT" altLang="pt-PT" sz="2400" dirty="0" err="1"/>
              <a:t>quickly</a:t>
            </a:r>
            <a:r>
              <a:rPr lang="pt-PT" altLang="pt-PT" sz="2400" dirty="0"/>
              <a:t> - </a:t>
            </a:r>
            <a:r>
              <a:rPr lang="pt-PT" altLang="pt-PT" sz="2400" dirty="0" err="1"/>
              <a:t>before</a:t>
            </a:r>
            <a:r>
              <a:rPr lang="pt-PT" altLang="pt-PT" sz="2400" dirty="0"/>
              <a:t> </a:t>
            </a:r>
            <a:r>
              <a:rPr lang="pt-PT" altLang="pt-PT" sz="2400" dirty="0" err="1"/>
              <a:t>they</a:t>
            </a:r>
            <a:r>
              <a:rPr lang="pt-PT" altLang="pt-PT" sz="2400" dirty="0"/>
              <a:t> can </a:t>
            </a:r>
            <a:r>
              <a:rPr lang="pt-PT" altLang="pt-PT" sz="2400" dirty="0" err="1"/>
              <a:t>impact</a:t>
            </a:r>
            <a:r>
              <a:rPr lang="pt-PT" altLang="pt-PT" sz="2400" dirty="0"/>
              <a:t> </a:t>
            </a:r>
            <a:r>
              <a:rPr lang="pt-PT" altLang="pt-PT" sz="2400" dirty="0" err="1"/>
              <a:t>the</a:t>
            </a:r>
            <a:r>
              <a:rPr lang="pt-PT" altLang="pt-PT" sz="2400" dirty="0"/>
              <a:t> </a:t>
            </a:r>
            <a:r>
              <a:rPr lang="pt-PT" altLang="pt-PT" sz="2400" dirty="0" err="1"/>
              <a:t>organization's</a:t>
            </a:r>
            <a:r>
              <a:rPr lang="pt-PT" altLang="pt-PT" sz="2400" dirty="0"/>
              <a:t> business. In </a:t>
            </a:r>
            <a:r>
              <a:rPr lang="pt-PT" altLang="pt-PT" sz="2400" dirty="0" err="1"/>
              <a:t>those</a:t>
            </a:r>
            <a:r>
              <a:rPr lang="pt-PT" altLang="pt-PT" sz="2400" dirty="0"/>
              <a:t> </a:t>
            </a:r>
            <a:r>
              <a:rPr lang="pt-PT" altLang="pt-PT" sz="2400" dirty="0" err="1"/>
              <a:t>instances</a:t>
            </a:r>
            <a:r>
              <a:rPr lang="pt-PT" altLang="pt-PT" sz="2400" dirty="0"/>
              <a:t> </a:t>
            </a:r>
            <a:r>
              <a:rPr lang="pt-PT" altLang="pt-PT" sz="2400" dirty="0" err="1"/>
              <a:t>they</a:t>
            </a:r>
            <a:r>
              <a:rPr lang="pt-PT" altLang="pt-PT" sz="2400" dirty="0"/>
              <a:t> </a:t>
            </a:r>
            <a:r>
              <a:rPr lang="pt-PT" altLang="pt-PT" sz="2400" dirty="0" err="1"/>
              <a:t>never</a:t>
            </a:r>
            <a:r>
              <a:rPr lang="pt-PT" altLang="pt-PT" sz="2400" dirty="0"/>
              <a:t> come to </a:t>
            </a:r>
            <a:r>
              <a:rPr lang="pt-PT" altLang="pt-PT" sz="2400" dirty="0" err="1"/>
              <a:t>the</a:t>
            </a:r>
            <a:r>
              <a:rPr lang="pt-PT" altLang="pt-PT" sz="2400" dirty="0"/>
              <a:t> </a:t>
            </a:r>
            <a:r>
              <a:rPr lang="pt-PT" altLang="pt-PT" sz="2400" dirty="0" err="1"/>
              <a:t>attention</a:t>
            </a:r>
            <a:r>
              <a:rPr lang="pt-PT" altLang="pt-PT" sz="2400" dirty="0"/>
              <a:t> </a:t>
            </a:r>
            <a:r>
              <a:rPr lang="pt-PT" altLang="pt-PT" sz="2400" dirty="0" err="1"/>
              <a:t>of</a:t>
            </a:r>
            <a:r>
              <a:rPr lang="pt-PT" altLang="pt-PT" sz="2400" dirty="0"/>
              <a:t> </a:t>
            </a:r>
            <a:r>
              <a:rPr lang="pt-PT" altLang="pt-PT" sz="2400" dirty="0" err="1"/>
              <a:t>the</a:t>
            </a:r>
            <a:r>
              <a:rPr lang="pt-PT" altLang="pt-PT" sz="2400" dirty="0"/>
              <a:t> </a:t>
            </a:r>
            <a:r>
              <a:rPr lang="pt-PT" altLang="pt-PT" sz="2400" dirty="0" err="1"/>
              <a:t>organization's</a:t>
            </a:r>
            <a:r>
              <a:rPr lang="pt-PT" altLang="pt-PT" sz="2400" dirty="0"/>
              <a:t> </a:t>
            </a:r>
            <a:r>
              <a:rPr lang="pt-PT" altLang="pt-PT" sz="2400" dirty="0" err="1"/>
              <a:t>key</a:t>
            </a:r>
            <a:r>
              <a:rPr lang="pt-PT" altLang="pt-PT" sz="2400" dirty="0"/>
              <a:t> </a:t>
            </a:r>
            <a:r>
              <a:rPr lang="pt-PT" altLang="pt-PT" sz="2400" dirty="0" err="1"/>
              <a:t>stakeholders</a:t>
            </a:r>
            <a:r>
              <a:rPr lang="pt-PT" altLang="pt-PT" sz="2400" dirty="0"/>
              <a:t> </a:t>
            </a:r>
            <a:r>
              <a:rPr lang="pt-PT" altLang="pt-PT" sz="2400" dirty="0" err="1"/>
              <a:t>or</a:t>
            </a:r>
            <a:r>
              <a:rPr lang="pt-PT" altLang="pt-PT" sz="2400" dirty="0"/>
              <a:t> </a:t>
            </a:r>
            <a:r>
              <a:rPr lang="pt-PT" altLang="pt-PT" sz="2400" dirty="0" err="1"/>
              <a:t>the</a:t>
            </a:r>
            <a:r>
              <a:rPr lang="pt-PT" altLang="pt-PT" sz="2400" dirty="0"/>
              <a:t> general </a:t>
            </a:r>
            <a:r>
              <a:rPr lang="pt-PT" altLang="pt-PT" sz="2400" dirty="0" err="1"/>
              <a:t>public</a:t>
            </a:r>
            <a:r>
              <a:rPr lang="pt-PT" altLang="pt-PT" sz="2400" dirty="0"/>
              <a:t> via </a:t>
            </a:r>
            <a:r>
              <a:rPr lang="pt-PT" altLang="pt-PT" sz="2400" dirty="0" err="1"/>
              <a:t>the</a:t>
            </a:r>
            <a:r>
              <a:rPr lang="pt-PT" altLang="pt-PT" sz="2400" dirty="0"/>
              <a:t> </a:t>
            </a:r>
            <a:r>
              <a:rPr lang="pt-PT" altLang="pt-PT" sz="2400" dirty="0" err="1"/>
              <a:t>news</a:t>
            </a:r>
            <a:r>
              <a:rPr lang="pt-PT" altLang="pt-PT" sz="2400" dirty="0"/>
              <a:t> media. </a:t>
            </a:r>
          </a:p>
          <a:p>
            <a:pPr>
              <a:lnSpc>
                <a:spcPct val="80000"/>
              </a:lnSpc>
              <a:buNone/>
            </a:pPr>
            <a:endParaRPr lang="pt-PT" altLang="pt-PT" dirty="0"/>
          </a:p>
          <a:p>
            <a:endParaRPr lang="pt-PT" dirty="0"/>
          </a:p>
        </p:txBody>
      </p:sp>
    </p:spTree>
    <p:extLst>
      <p:ext uri="{BB962C8B-B14F-4D97-AF65-F5344CB8AC3E}">
        <p14:creationId xmlns:p14="http://schemas.microsoft.com/office/powerpoint/2010/main" val="1531600385"/>
      </p:ext>
    </p:extLst>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Rectangle 2"/>
          <p:cNvSpPr>
            <a:spLocks noGrp="1" noChangeArrowheads="1"/>
          </p:cNvSpPr>
          <p:nvPr>
            <p:ph type="title"/>
          </p:nvPr>
        </p:nvSpPr>
        <p:spPr/>
        <p:txBody>
          <a:bodyPr>
            <a:normAutofit/>
          </a:bodyPr>
          <a:lstStyle/>
          <a:p>
            <a:pPr algn="ctr" eaLnBrk="1" hangingPunct="1">
              <a:defRPr/>
            </a:pPr>
            <a:r>
              <a:rPr lang="pt-PT" altLang="ja-JP" sz="5400" b="1" dirty="0" smtClean="0">
                <a:ea typeface="ＭＳ Ｐゴシック" charset="-128"/>
              </a:rPr>
              <a:t>Crisis Management</a:t>
            </a:r>
            <a:endParaRPr lang="pt-PT" sz="5400" b="1" dirty="0" smtClean="0">
              <a:ea typeface="ＭＳ Ｐゴシック" charset="-128"/>
            </a:endParaRPr>
          </a:p>
        </p:txBody>
      </p:sp>
      <p:sp>
        <p:nvSpPr>
          <p:cNvPr id="121859" name="Rectangle 3"/>
          <p:cNvSpPr>
            <a:spLocks noGrp="1" noChangeArrowheads="1"/>
          </p:cNvSpPr>
          <p:nvPr>
            <p:ph idx="1"/>
          </p:nvPr>
        </p:nvSpPr>
        <p:spPr>
          <a:xfrm>
            <a:off x="822959" y="1845734"/>
            <a:ext cx="7543801" cy="4175554"/>
          </a:xfrm>
        </p:spPr>
        <p:txBody>
          <a:bodyPr>
            <a:normAutofit fontScale="92500" lnSpcReduction="10000"/>
          </a:bodyPr>
          <a:lstStyle/>
          <a:p>
            <a:pPr algn="just" eaLnBrk="1" hangingPunct="1">
              <a:lnSpc>
                <a:spcPct val="80000"/>
              </a:lnSpc>
            </a:pPr>
            <a:r>
              <a:rPr lang="pt-PT" altLang="pt-PT" sz="2600" b="1" dirty="0" err="1" smtClean="0"/>
              <a:t>Creating</a:t>
            </a:r>
            <a:r>
              <a:rPr lang="pt-PT" altLang="pt-PT" sz="2600" b="1" dirty="0" smtClean="0"/>
              <a:t> a Business </a:t>
            </a:r>
            <a:r>
              <a:rPr lang="pt-PT" altLang="pt-PT" sz="2600" b="1" dirty="0" err="1" smtClean="0"/>
              <a:t>Continuity</a:t>
            </a:r>
            <a:r>
              <a:rPr lang="pt-PT" altLang="pt-PT" sz="2600" b="1" dirty="0" smtClean="0"/>
              <a:t> </a:t>
            </a:r>
            <a:r>
              <a:rPr lang="pt-PT" altLang="pt-PT" sz="2600" b="1" dirty="0" err="1" smtClean="0"/>
              <a:t>Plan</a:t>
            </a:r>
            <a:endParaRPr lang="pt-PT" altLang="pt-PT" sz="2600" b="1" dirty="0" smtClean="0"/>
          </a:p>
          <a:p>
            <a:pPr algn="just" eaLnBrk="1" hangingPunct="1">
              <a:lnSpc>
                <a:spcPct val="80000"/>
              </a:lnSpc>
            </a:pPr>
            <a:r>
              <a:rPr lang="pt-PT" altLang="pt-PT" sz="2600" dirty="0" smtClean="0"/>
              <a:t>In </a:t>
            </a:r>
            <a:r>
              <a:rPr lang="pt-PT" altLang="pt-PT" sz="2600" dirty="0" err="1" smtClean="0"/>
              <a:t>instances</a:t>
            </a:r>
            <a:r>
              <a:rPr lang="pt-PT" altLang="pt-PT" sz="2600" dirty="0" smtClean="0"/>
              <a:t> </a:t>
            </a:r>
            <a:r>
              <a:rPr lang="pt-PT" altLang="pt-PT" sz="2600" dirty="0" err="1" smtClean="0"/>
              <a:t>where</a:t>
            </a:r>
            <a:r>
              <a:rPr lang="pt-PT" altLang="pt-PT" sz="2600" dirty="0" smtClean="0"/>
              <a:t> </a:t>
            </a:r>
            <a:r>
              <a:rPr lang="pt-PT" altLang="pt-PT" sz="2600" dirty="0" err="1" smtClean="0"/>
              <a:t>the</a:t>
            </a:r>
            <a:r>
              <a:rPr lang="pt-PT" altLang="pt-PT" sz="2600" dirty="0" smtClean="0"/>
              <a:t> </a:t>
            </a:r>
            <a:r>
              <a:rPr lang="pt-PT" altLang="pt-PT" sz="2600" dirty="0" err="1" smtClean="0"/>
              <a:t>crisis</a:t>
            </a:r>
            <a:r>
              <a:rPr lang="pt-PT" altLang="pt-PT" sz="2600" dirty="0" smtClean="0"/>
              <a:t> </a:t>
            </a:r>
            <a:r>
              <a:rPr lang="pt-PT" altLang="pt-PT" sz="2600" dirty="0" err="1" smtClean="0"/>
              <a:t>already</a:t>
            </a:r>
            <a:r>
              <a:rPr lang="pt-PT" altLang="pt-PT" sz="2600" dirty="0" smtClean="0"/>
              <a:t> </a:t>
            </a:r>
            <a:r>
              <a:rPr lang="pt-PT" altLang="pt-PT" sz="2600" dirty="0" err="1" smtClean="0"/>
              <a:t>has</a:t>
            </a:r>
            <a:r>
              <a:rPr lang="pt-PT" altLang="pt-PT" sz="2600" dirty="0" smtClean="0"/>
              <a:t> </a:t>
            </a:r>
            <a:r>
              <a:rPr lang="pt-PT" altLang="pt-PT" sz="2600" dirty="0" err="1" smtClean="0"/>
              <a:t>erupted</a:t>
            </a:r>
            <a:r>
              <a:rPr lang="pt-PT" altLang="pt-PT" sz="2600" dirty="0" smtClean="0"/>
              <a:t>, </a:t>
            </a:r>
            <a:r>
              <a:rPr lang="pt-PT" altLang="pt-PT" sz="2600" dirty="0" err="1" smtClean="0"/>
              <a:t>or</a:t>
            </a:r>
            <a:r>
              <a:rPr lang="pt-PT" altLang="pt-PT" sz="2600" dirty="0" smtClean="0"/>
              <a:t> </a:t>
            </a:r>
            <a:r>
              <a:rPr lang="pt-PT" altLang="pt-PT" sz="2600" dirty="0" err="1" smtClean="0"/>
              <a:t>it</a:t>
            </a:r>
            <a:r>
              <a:rPr lang="pt-PT" altLang="pt-PT" sz="2600" dirty="0" smtClean="0"/>
              <a:t> </a:t>
            </a:r>
            <a:r>
              <a:rPr lang="pt-PT" altLang="pt-PT" sz="2600" dirty="0" err="1" smtClean="0"/>
              <a:t>is</a:t>
            </a:r>
            <a:r>
              <a:rPr lang="pt-PT" altLang="pt-PT" sz="2600" dirty="0" smtClean="0"/>
              <a:t> </a:t>
            </a:r>
            <a:r>
              <a:rPr lang="pt-PT" altLang="pt-PT" sz="2600" dirty="0" err="1" smtClean="0"/>
              <a:t>inevitable</a:t>
            </a:r>
            <a:r>
              <a:rPr lang="pt-PT" altLang="pt-PT" sz="2600" dirty="0" smtClean="0"/>
              <a:t> </a:t>
            </a:r>
            <a:r>
              <a:rPr lang="pt-PT" altLang="pt-PT" sz="2600" dirty="0" err="1" smtClean="0"/>
              <a:t>the</a:t>
            </a:r>
            <a:r>
              <a:rPr lang="pt-PT" altLang="pt-PT" sz="2600" dirty="0" smtClean="0"/>
              <a:t> </a:t>
            </a:r>
            <a:r>
              <a:rPr lang="pt-PT" altLang="pt-PT" sz="2600" dirty="0" err="1" smtClean="0"/>
              <a:t>crisis</a:t>
            </a:r>
            <a:r>
              <a:rPr lang="pt-PT" altLang="pt-PT" sz="2600" dirty="0" smtClean="0"/>
              <a:t> </a:t>
            </a:r>
            <a:r>
              <a:rPr lang="pt-PT" altLang="pt-PT" sz="2600" dirty="0" err="1" smtClean="0"/>
              <a:t>will</a:t>
            </a:r>
            <a:r>
              <a:rPr lang="pt-PT" altLang="pt-PT" sz="2600" dirty="0" smtClean="0"/>
              <a:t> </a:t>
            </a:r>
            <a:r>
              <a:rPr lang="pt-PT" altLang="pt-PT" sz="2600" dirty="0" err="1" smtClean="0"/>
              <a:t>impact</a:t>
            </a:r>
            <a:r>
              <a:rPr lang="pt-PT" altLang="pt-PT" sz="2600" dirty="0" smtClean="0"/>
              <a:t> </a:t>
            </a:r>
            <a:r>
              <a:rPr lang="pt-PT" altLang="pt-PT" sz="2600" dirty="0" err="1" smtClean="0"/>
              <a:t>the</a:t>
            </a:r>
            <a:r>
              <a:rPr lang="pt-PT" altLang="pt-PT" sz="2600" dirty="0" smtClean="0"/>
              <a:t> </a:t>
            </a:r>
            <a:r>
              <a:rPr lang="pt-PT" altLang="pt-PT" sz="2600" dirty="0" err="1" smtClean="0"/>
              <a:t>organization's</a:t>
            </a:r>
            <a:r>
              <a:rPr lang="pt-PT" altLang="pt-PT" sz="2600" dirty="0" smtClean="0"/>
              <a:t> </a:t>
            </a:r>
            <a:r>
              <a:rPr lang="pt-PT" altLang="pt-PT" sz="2600" dirty="0" err="1" smtClean="0"/>
              <a:t>key</a:t>
            </a:r>
            <a:r>
              <a:rPr lang="pt-PT" altLang="pt-PT" sz="2600" dirty="0" smtClean="0"/>
              <a:t> </a:t>
            </a:r>
            <a:r>
              <a:rPr lang="pt-PT" altLang="pt-PT" sz="2600" dirty="0" err="1" smtClean="0"/>
              <a:t>stakeholders</a:t>
            </a:r>
            <a:r>
              <a:rPr lang="pt-PT" altLang="pt-PT" sz="2600" dirty="0" smtClean="0"/>
              <a:t>, a business </a:t>
            </a:r>
            <a:r>
              <a:rPr lang="pt-PT" altLang="pt-PT" sz="2600" dirty="0" err="1" smtClean="0"/>
              <a:t>continuity</a:t>
            </a:r>
            <a:r>
              <a:rPr lang="pt-PT" altLang="pt-PT" sz="2600" dirty="0" smtClean="0"/>
              <a:t> </a:t>
            </a:r>
            <a:r>
              <a:rPr lang="pt-PT" altLang="pt-PT" sz="2600" dirty="0" err="1" smtClean="0"/>
              <a:t>plan</a:t>
            </a:r>
            <a:r>
              <a:rPr lang="pt-PT" altLang="pt-PT" sz="2600" dirty="0" smtClean="0"/>
              <a:t> </a:t>
            </a:r>
            <a:r>
              <a:rPr lang="pt-PT" altLang="pt-PT" sz="2600" dirty="0" err="1" smtClean="0"/>
              <a:t>is</a:t>
            </a:r>
            <a:r>
              <a:rPr lang="pt-PT" altLang="pt-PT" sz="2600" dirty="0" smtClean="0"/>
              <a:t> </a:t>
            </a:r>
            <a:r>
              <a:rPr lang="pt-PT" altLang="pt-PT" sz="2600" dirty="0" err="1" smtClean="0"/>
              <a:t>helpful</a:t>
            </a:r>
            <a:r>
              <a:rPr lang="pt-PT" altLang="pt-PT" sz="2600" dirty="0" smtClean="0"/>
              <a:t> to minimize </a:t>
            </a:r>
            <a:r>
              <a:rPr lang="pt-PT" altLang="pt-PT" sz="2600" dirty="0" err="1" smtClean="0"/>
              <a:t>the</a:t>
            </a:r>
            <a:r>
              <a:rPr lang="pt-PT" altLang="pt-PT" sz="2600" dirty="0" smtClean="0"/>
              <a:t> </a:t>
            </a:r>
            <a:r>
              <a:rPr lang="pt-PT" altLang="pt-PT" sz="2600" dirty="0" err="1" smtClean="0"/>
              <a:t>disruption</a:t>
            </a:r>
            <a:r>
              <a:rPr lang="pt-PT" altLang="pt-PT" sz="2600" dirty="0" smtClean="0"/>
              <a:t> </a:t>
            </a:r>
            <a:r>
              <a:rPr lang="pt-PT" altLang="pt-PT" sz="2600" dirty="0" err="1" smtClean="0"/>
              <a:t>and</a:t>
            </a:r>
            <a:r>
              <a:rPr lang="pt-PT" altLang="pt-PT" sz="2600" dirty="0" smtClean="0"/>
              <a:t> </a:t>
            </a:r>
            <a:r>
              <a:rPr lang="pt-PT" altLang="pt-PT" sz="2600" dirty="0" err="1" smtClean="0"/>
              <a:t>damage</a:t>
            </a:r>
            <a:r>
              <a:rPr lang="pt-PT" altLang="pt-PT" sz="2600" dirty="0" smtClean="0"/>
              <a:t>. </a:t>
            </a:r>
            <a:r>
              <a:rPr lang="pt-PT" altLang="pt-PT" sz="2600" dirty="0" err="1" smtClean="0"/>
              <a:t>Developing</a:t>
            </a:r>
            <a:r>
              <a:rPr lang="pt-PT" altLang="pt-PT" sz="2600" dirty="0" smtClean="0"/>
              <a:t> </a:t>
            </a:r>
            <a:r>
              <a:rPr lang="pt-PT" altLang="pt-PT" sz="2600" dirty="0" err="1" smtClean="0"/>
              <a:t>such</a:t>
            </a:r>
            <a:r>
              <a:rPr lang="pt-PT" altLang="pt-PT" sz="2600" dirty="0" smtClean="0"/>
              <a:t> a </a:t>
            </a:r>
            <a:r>
              <a:rPr lang="pt-PT" altLang="pt-PT" sz="2600" dirty="0" err="1" smtClean="0"/>
              <a:t>plan</a:t>
            </a:r>
            <a:r>
              <a:rPr lang="pt-PT" altLang="pt-PT" sz="2600" dirty="0" smtClean="0"/>
              <a:t> can </a:t>
            </a:r>
            <a:r>
              <a:rPr lang="pt-PT" altLang="pt-PT" sz="2600" dirty="0" err="1" smtClean="0"/>
              <a:t>seem</a:t>
            </a:r>
            <a:r>
              <a:rPr lang="pt-PT" altLang="pt-PT" sz="2600" dirty="0" smtClean="0"/>
              <a:t> </a:t>
            </a:r>
            <a:r>
              <a:rPr lang="pt-PT" altLang="pt-PT" sz="2600" dirty="0" err="1" smtClean="0"/>
              <a:t>like</a:t>
            </a:r>
            <a:r>
              <a:rPr lang="pt-PT" altLang="pt-PT" sz="2600" dirty="0" smtClean="0"/>
              <a:t> a </a:t>
            </a:r>
            <a:r>
              <a:rPr lang="pt-PT" altLang="pt-PT" sz="2600" dirty="0" err="1" smtClean="0"/>
              <a:t>daunting</a:t>
            </a:r>
            <a:r>
              <a:rPr lang="pt-PT" altLang="pt-PT" sz="2600" dirty="0" smtClean="0"/>
              <a:t> </a:t>
            </a:r>
            <a:r>
              <a:rPr lang="pt-PT" altLang="pt-PT" sz="2600" dirty="0" err="1" smtClean="0"/>
              <a:t>task</a:t>
            </a:r>
            <a:r>
              <a:rPr lang="pt-PT" altLang="pt-PT" sz="2600" dirty="0" smtClean="0"/>
              <a:t>, </a:t>
            </a:r>
            <a:r>
              <a:rPr lang="pt-PT" altLang="pt-PT" sz="2600" dirty="0" err="1" smtClean="0"/>
              <a:t>but</a:t>
            </a:r>
            <a:r>
              <a:rPr lang="pt-PT" altLang="pt-PT" sz="2600" dirty="0" smtClean="0"/>
              <a:t> in </a:t>
            </a:r>
            <a:r>
              <a:rPr lang="pt-PT" altLang="pt-PT" sz="2600" dirty="0" err="1" smtClean="0"/>
              <a:t>actuality</a:t>
            </a:r>
            <a:r>
              <a:rPr lang="pt-PT" altLang="pt-PT" sz="2600" dirty="0" smtClean="0"/>
              <a:t> </a:t>
            </a:r>
            <a:r>
              <a:rPr lang="pt-PT" altLang="pt-PT" sz="2600" dirty="0" err="1" smtClean="0"/>
              <a:t>it</a:t>
            </a:r>
            <a:r>
              <a:rPr lang="pt-PT" altLang="pt-PT" sz="2600" dirty="0" smtClean="0"/>
              <a:t> </a:t>
            </a:r>
            <a:r>
              <a:rPr lang="pt-PT" altLang="pt-PT" sz="2600" dirty="0" err="1" smtClean="0"/>
              <a:t>is</a:t>
            </a:r>
            <a:r>
              <a:rPr lang="pt-PT" altLang="pt-PT" sz="2600" dirty="0" smtClean="0"/>
              <a:t> a </a:t>
            </a:r>
            <a:r>
              <a:rPr lang="pt-PT" altLang="pt-PT" sz="2600" dirty="0" err="1" smtClean="0"/>
              <a:t>common-sense</a:t>
            </a:r>
            <a:r>
              <a:rPr lang="pt-PT" altLang="pt-PT" sz="2600" dirty="0" smtClean="0"/>
              <a:t> </a:t>
            </a:r>
            <a:r>
              <a:rPr lang="pt-PT" altLang="pt-PT" sz="2600" dirty="0" err="1" smtClean="0"/>
              <a:t>document</a:t>
            </a:r>
            <a:r>
              <a:rPr lang="pt-PT" altLang="pt-PT" sz="2600" dirty="0" smtClean="0"/>
              <a:t>. </a:t>
            </a:r>
            <a:r>
              <a:rPr lang="pt-PT" altLang="pt-PT" sz="2600" dirty="0" err="1" smtClean="0"/>
              <a:t>It</a:t>
            </a:r>
            <a:r>
              <a:rPr lang="pt-PT" altLang="pt-PT" sz="2600" dirty="0" smtClean="0"/>
              <a:t> </a:t>
            </a:r>
            <a:r>
              <a:rPr lang="pt-PT" altLang="pt-PT" sz="2600" dirty="0" err="1" smtClean="0"/>
              <a:t>involves</a:t>
            </a:r>
            <a:r>
              <a:rPr lang="pt-PT" altLang="pt-PT" sz="2600" dirty="0" smtClean="0"/>
              <a:t> </a:t>
            </a:r>
            <a:r>
              <a:rPr lang="pt-PT" altLang="pt-PT" sz="2600" dirty="0" err="1" smtClean="0"/>
              <a:t>identifying</a:t>
            </a:r>
            <a:r>
              <a:rPr lang="pt-PT" altLang="pt-PT" sz="2600" dirty="0" smtClean="0"/>
              <a:t> </a:t>
            </a:r>
            <a:r>
              <a:rPr lang="pt-PT" altLang="pt-PT" sz="2600" dirty="0" err="1" smtClean="0"/>
              <a:t>those</a:t>
            </a:r>
            <a:r>
              <a:rPr lang="pt-PT" altLang="pt-PT" sz="2600" dirty="0" smtClean="0"/>
              <a:t> </a:t>
            </a:r>
            <a:r>
              <a:rPr lang="pt-PT" altLang="pt-PT" sz="2600" dirty="0" err="1" smtClean="0"/>
              <a:t>functions</a:t>
            </a:r>
            <a:r>
              <a:rPr lang="pt-PT" altLang="pt-PT" sz="2600" dirty="0" smtClean="0"/>
              <a:t> </a:t>
            </a:r>
            <a:r>
              <a:rPr lang="pt-PT" altLang="pt-PT" sz="2600" dirty="0" err="1" smtClean="0"/>
              <a:t>and</a:t>
            </a:r>
            <a:r>
              <a:rPr lang="pt-PT" altLang="pt-PT" sz="2600" dirty="0" smtClean="0"/>
              <a:t> processes </a:t>
            </a:r>
            <a:r>
              <a:rPr lang="pt-PT" altLang="pt-PT" sz="2600" dirty="0" err="1" smtClean="0"/>
              <a:t>that</a:t>
            </a:r>
            <a:r>
              <a:rPr lang="pt-PT" altLang="pt-PT" sz="2600" dirty="0" smtClean="0"/>
              <a:t> are </a:t>
            </a:r>
            <a:r>
              <a:rPr lang="pt-PT" altLang="pt-PT" sz="2600" dirty="0" err="1" smtClean="0"/>
              <a:t>critical</a:t>
            </a:r>
            <a:r>
              <a:rPr lang="pt-PT" altLang="pt-PT" sz="2600" dirty="0" smtClean="0"/>
              <a:t> to </a:t>
            </a:r>
            <a:r>
              <a:rPr lang="pt-PT" altLang="pt-PT" sz="2600" dirty="0" err="1" smtClean="0"/>
              <a:t>the</a:t>
            </a:r>
            <a:r>
              <a:rPr lang="pt-PT" altLang="pt-PT" sz="2600" dirty="0" smtClean="0"/>
              <a:t> business, </a:t>
            </a:r>
            <a:r>
              <a:rPr lang="pt-PT" altLang="pt-PT" sz="2600" dirty="0" err="1" smtClean="0"/>
              <a:t>then</a:t>
            </a:r>
            <a:r>
              <a:rPr lang="pt-PT" altLang="pt-PT" sz="2600" dirty="0" smtClean="0"/>
              <a:t> </a:t>
            </a:r>
            <a:r>
              <a:rPr lang="pt-PT" altLang="pt-PT" sz="2600" dirty="0" err="1" smtClean="0"/>
              <a:t>designing</a:t>
            </a:r>
            <a:r>
              <a:rPr lang="pt-PT" altLang="pt-PT" sz="2600" dirty="0" smtClean="0"/>
              <a:t> </a:t>
            </a:r>
            <a:r>
              <a:rPr lang="pt-PT" altLang="pt-PT" sz="2600" dirty="0" err="1" smtClean="0"/>
              <a:t>the</a:t>
            </a:r>
            <a:r>
              <a:rPr lang="pt-PT" altLang="pt-PT" sz="2600" dirty="0" smtClean="0"/>
              <a:t> </a:t>
            </a:r>
            <a:r>
              <a:rPr lang="pt-PT" altLang="pt-PT" sz="2600" dirty="0" err="1" smtClean="0"/>
              <a:t>operational</a:t>
            </a:r>
            <a:r>
              <a:rPr lang="pt-PT" altLang="pt-PT" sz="2600" dirty="0" smtClean="0"/>
              <a:t> </a:t>
            </a:r>
            <a:r>
              <a:rPr lang="pt-PT" altLang="pt-PT" sz="2600" dirty="0" err="1" smtClean="0"/>
              <a:t>and</a:t>
            </a:r>
            <a:r>
              <a:rPr lang="pt-PT" altLang="pt-PT" sz="2600" dirty="0" smtClean="0"/>
              <a:t> </a:t>
            </a:r>
            <a:r>
              <a:rPr lang="pt-PT" altLang="pt-PT" sz="2600" dirty="0" err="1" smtClean="0"/>
              <a:t>communications</a:t>
            </a:r>
            <a:r>
              <a:rPr lang="pt-PT" altLang="pt-PT" sz="2600" dirty="0" smtClean="0"/>
              <a:t> </a:t>
            </a:r>
            <a:r>
              <a:rPr lang="pt-PT" altLang="pt-PT" sz="2600" dirty="0" err="1" smtClean="0"/>
              <a:t>contingency</a:t>
            </a:r>
            <a:r>
              <a:rPr lang="pt-PT" altLang="pt-PT" sz="2600" dirty="0" smtClean="0"/>
              <a:t> </a:t>
            </a:r>
            <a:r>
              <a:rPr lang="pt-PT" altLang="pt-PT" sz="2600" dirty="0" err="1" smtClean="0"/>
              <a:t>plans</a:t>
            </a:r>
            <a:r>
              <a:rPr lang="pt-PT" altLang="pt-PT" sz="2600" dirty="0" smtClean="0"/>
              <a:t> to </a:t>
            </a:r>
            <a:r>
              <a:rPr lang="pt-PT" altLang="pt-PT" sz="2600" dirty="0" err="1" smtClean="0"/>
              <a:t>deal</a:t>
            </a:r>
            <a:r>
              <a:rPr lang="pt-PT" altLang="pt-PT" sz="2600" dirty="0" smtClean="0"/>
              <a:t> </a:t>
            </a:r>
            <a:r>
              <a:rPr lang="pt-PT" altLang="pt-PT" sz="2600" dirty="0" err="1" smtClean="0"/>
              <a:t>with</a:t>
            </a:r>
            <a:r>
              <a:rPr lang="pt-PT" altLang="pt-PT" sz="2600" dirty="0" smtClean="0"/>
              <a:t> </a:t>
            </a:r>
            <a:r>
              <a:rPr lang="pt-PT" altLang="pt-PT" sz="2600" dirty="0" err="1" smtClean="0"/>
              <a:t>the</a:t>
            </a:r>
            <a:r>
              <a:rPr lang="pt-PT" altLang="pt-PT" sz="2600" dirty="0" smtClean="0"/>
              <a:t> </a:t>
            </a:r>
            <a:r>
              <a:rPr lang="pt-PT" altLang="pt-PT" sz="2600" dirty="0" err="1" smtClean="0"/>
              <a:t>potential</a:t>
            </a:r>
            <a:r>
              <a:rPr lang="pt-PT" altLang="pt-PT" sz="2600" dirty="0" smtClean="0"/>
              <a:t> </a:t>
            </a:r>
            <a:r>
              <a:rPr lang="pt-PT" altLang="pt-PT" sz="2600" dirty="0" err="1" smtClean="0"/>
              <a:t>failure</a:t>
            </a:r>
            <a:r>
              <a:rPr lang="pt-PT" altLang="pt-PT" sz="2600" dirty="0" smtClean="0"/>
              <a:t> </a:t>
            </a:r>
            <a:r>
              <a:rPr lang="pt-PT" altLang="pt-PT" sz="2600" dirty="0" err="1" smtClean="0"/>
              <a:t>of</a:t>
            </a:r>
            <a:r>
              <a:rPr lang="pt-PT" altLang="pt-PT" sz="2600" dirty="0" smtClean="0"/>
              <a:t> </a:t>
            </a:r>
            <a:r>
              <a:rPr lang="pt-PT" altLang="pt-PT" sz="2600" dirty="0" err="1" smtClean="0"/>
              <a:t>one</a:t>
            </a:r>
            <a:r>
              <a:rPr lang="pt-PT" altLang="pt-PT" sz="2600" dirty="0" smtClean="0"/>
              <a:t> </a:t>
            </a:r>
            <a:r>
              <a:rPr lang="pt-PT" altLang="pt-PT" sz="2600" dirty="0" err="1" smtClean="0"/>
              <a:t>or</a:t>
            </a:r>
            <a:r>
              <a:rPr lang="pt-PT" altLang="pt-PT" sz="2600" dirty="0" smtClean="0"/>
              <a:t> more </a:t>
            </a:r>
            <a:r>
              <a:rPr lang="pt-PT" altLang="pt-PT" sz="2600" dirty="0" err="1" smtClean="0"/>
              <a:t>of</a:t>
            </a:r>
            <a:r>
              <a:rPr lang="pt-PT" altLang="pt-PT" sz="2600" dirty="0" smtClean="0"/>
              <a:t> </a:t>
            </a:r>
            <a:r>
              <a:rPr lang="pt-PT" altLang="pt-PT" sz="2600" dirty="0" err="1" smtClean="0"/>
              <a:t>them</a:t>
            </a:r>
            <a:r>
              <a:rPr lang="pt-PT" altLang="pt-PT" sz="2600" dirty="0" smtClean="0"/>
              <a:t> </a:t>
            </a:r>
            <a:r>
              <a:rPr lang="pt-PT" altLang="pt-PT" sz="2600" dirty="0" err="1" smtClean="0"/>
              <a:t>and</a:t>
            </a:r>
            <a:r>
              <a:rPr lang="pt-PT" altLang="pt-PT" sz="2600" dirty="0" smtClean="0"/>
              <a:t> </a:t>
            </a:r>
            <a:r>
              <a:rPr lang="pt-PT" altLang="pt-PT" sz="2600" dirty="0" err="1" smtClean="0"/>
              <a:t>how</a:t>
            </a:r>
            <a:r>
              <a:rPr lang="pt-PT" altLang="pt-PT" sz="2600" dirty="0" smtClean="0"/>
              <a:t> </a:t>
            </a:r>
            <a:r>
              <a:rPr lang="pt-PT" altLang="pt-PT" sz="2600" dirty="0" err="1" smtClean="0"/>
              <a:t>key</a:t>
            </a:r>
            <a:r>
              <a:rPr lang="pt-PT" altLang="pt-PT" sz="2600" dirty="0" smtClean="0"/>
              <a:t> </a:t>
            </a:r>
            <a:r>
              <a:rPr lang="pt-PT" altLang="pt-PT" sz="2600" dirty="0" err="1" smtClean="0"/>
              <a:t>stakeholders</a:t>
            </a:r>
            <a:r>
              <a:rPr lang="pt-PT" altLang="pt-PT" sz="2600" dirty="0" smtClean="0"/>
              <a:t> </a:t>
            </a:r>
            <a:r>
              <a:rPr lang="pt-PT" altLang="pt-PT" sz="2600" dirty="0" err="1" smtClean="0"/>
              <a:t>will</a:t>
            </a:r>
            <a:r>
              <a:rPr lang="pt-PT" altLang="pt-PT" sz="2600" dirty="0" smtClean="0"/>
              <a:t> </a:t>
            </a:r>
            <a:r>
              <a:rPr lang="pt-PT" altLang="pt-PT" sz="2600" dirty="0" err="1" smtClean="0"/>
              <a:t>react</a:t>
            </a:r>
            <a:r>
              <a:rPr lang="pt-PT" altLang="pt-PT" sz="2600" dirty="0" smtClean="0"/>
              <a:t> </a:t>
            </a:r>
            <a:r>
              <a:rPr lang="pt-PT" altLang="pt-PT" sz="2600" dirty="0" err="1" smtClean="0"/>
              <a:t>when</a:t>
            </a:r>
            <a:r>
              <a:rPr lang="pt-PT" altLang="pt-PT" sz="2600" dirty="0" smtClean="0"/>
              <a:t> </a:t>
            </a:r>
            <a:r>
              <a:rPr lang="pt-PT" altLang="pt-PT" sz="2600" dirty="0" err="1" smtClean="0"/>
              <a:t>they</a:t>
            </a:r>
            <a:r>
              <a:rPr lang="pt-PT" altLang="pt-PT" sz="2600" dirty="0" smtClean="0"/>
              <a:t> </a:t>
            </a:r>
            <a:r>
              <a:rPr lang="pt-PT" altLang="pt-PT" sz="2600" dirty="0" err="1" smtClean="0"/>
              <a:t>find</a:t>
            </a:r>
            <a:r>
              <a:rPr lang="pt-PT" altLang="pt-PT" sz="2600" dirty="0" smtClean="0"/>
              <a:t> out. </a:t>
            </a:r>
            <a:r>
              <a:rPr lang="pt-PT" altLang="pt-PT" sz="2600" dirty="0" err="1" smtClean="0"/>
              <a:t>An</a:t>
            </a:r>
            <a:r>
              <a:rPr lang="pt-PT" altLang="pt-PT" sz="2600" dirty="0" smtClean="0"/>
              <a:t> </a:t>
            </a:r>
            <a:r>
              <a:rPr lang="pt-PT" altLang="pt-PT" sz="2600" dirty="0" err="1" smtClean="0"/>
              <a:t>important</a:t>
            </a:r>
            <a:r>
              <a:rPr lang="pt-PT" altLang="pt-PT" sz="2600" dirty="0" smtClean="0"/>
              <a:t> </a:t>
            </a:r>
            <a:r>
              <a:rPr lang="pt-PT" altLang="pt-PT" sz="2600" dirty="0" err="1" smtClean="0"/>
              <a:t>element</a:t>
            </a:r>
            <a:r>
              <a:rPr lang="pt-PT" altLang="pt-PT" sz="2600" dirty="0" smtClean="0"/>
              <a:t> </a:t>
            </a:r>
            <a:r>
              <a:rPr lang="pt-PT" altLang="pt-PT" sz="2600" dirty="0" err="1" smtClean="0"/>
              <a:t>that</a:t>
            </a:r>
            <a:r>
              <a:rPr lang="pt-PT" altLang="pt-PT" sz="2600" dirty="0" smtClean="0"/>
              <a:t> </a:t>
            </a:r>
            <a:r>
              <a:rPr lang="pt-PT" altLang="pt-PT" sz="2600" dirty="0" err="1" smtClean="0"/>
              <a:t>is</a:t>
            </a:r>
            <a:r>
              <a:rPr lang="pt-PT" altLang="pt-PT" sz="2600" dirty="0" smtClean="0"/>
              <a:t> </a:t>
            </a:r>
            <a:r>
              <a:rPr lang="pt-PT" altLang="pt-PT" sz="2600" dirty="0" err="1" smtClean="0"/>
              <a:t>sometimes</a:t>
            </a:r>
            <a:r>
              <a:rPr lang="pt-PT" altLang="pt-PT" sz="2600" dirty="0" smtClean="0"/>
              <a:t> </a:t>
            </a:r>
            <a:r>
              <a:rPr lang="pt-PT" altLang="pt-PT" sz="2600" dirty="0" err="1" smtClean="0"/>
              <a:t>overlooked</a:t>
            </a:r>
            <a:r>
              <a:rPr lang="pt-PT" altLang="pt-PT" sz="2600" dirty="0" smtClean="0"/>
              <a:t> </a:t>
            </a:r>
            <a:r>
              <a:rPr lang="pt-PT" altLang="pt-PT" sz="2600" dirty="0" err="1" smtClean="0"/>
              <a:t>is</a:t>
            </a:r>
            <a:r>
              <a:rPr lang="pt-PT" altLang="pt-PT" sz="2600" dirty="0" smtClean="0"/>
              <a:t> to </a:t>
            </a:r>
            <a:r>
              <a:rPr lang="pt-PT" altLang="pt-PT" sz="2600" b="1" dirty="0" err="1" smtClean="0"/>
              <a:t>test</a:t>
            </a:r>
            <a:r>
              <a:rPr lang="pt-PT" altLang="pt-PT" sz="2600" dirty="0" smtClean="0"/>
              <a:t> </a:t>
            </a:r>
            <a:r>
              <a:rPr lang="pt-PT" altLang="pt-PT" sz="2600" dirty="0" err="1" smtClean="0"/>
              <a:t>the</a:t>
            </a:r>
            <a:r>
              <a:rPr lang="pt-PT" altLang="pt-PT" sz="2600" dirty="0" smtClean="0"/>
              <a:t> Business </a:t>
            </a:r>
            <a:r>
              <a:rPr lang="pt-PT" altLang="pt-PT" sz="2600" dirty="0" err="1" smtClean="0"/>
              <a:t>Continuity</a:t>
            </a:r>
            <a:r>
              <a:rPr lang="pt-PT" altLang="pt-PT" sz="2600" dirty="0" smtClean="0"/>
              <a:t> </a:t>
            </a:r>
            <a:r>
              <a:rPr lang="pt-PT" altLang="pt-PT" sz="2600" dirty="0" err="1" smtClean="0"/>
              <a:t>Plan</a:t>
            </a:r>
            <a:r>
              <a:rPr lang="pt-PT" altLang="pt-PT" sz="2600" dirty="0" smtClean="0"/>
              <a:t>.</a:t>
            </a:r>
          </a:p>
          <a:p>
            <a:pPr eaLnBrk="1" hangingPunct="1">
              <a:lnSpc>
                <a:spcPct val="80000"/>
              </a:lnSpc>
            </a:pPr>
            <a:r>
              <a:rPr lang="pt-PT" altLang="pt-PT" sz="1800" dirty="0" smtClean="0"/>
              <a:t/>
            </a:r>
            <a:br>
              <a:rPr lang="pt-PT" altLang="pt-PT" sz="1800" dirty="0" smtClean="0"/>
            </a:br>
            <a:endParaRPr lang="pt-PT" altLang="pt-PT" sz="18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p:cNvSpPr>
            <a:spLocks noGrp="1" noChangeArrowheads="1"/>
          </p:cNvSpPr>
          <p:nvPr>
            <p:ph type="title"/>
          </p:nvPr>
        </p:nvSpPr>
        <p:spPr/>
        <p:txBody>
          <a:bodyPr>
            <a:normAutofit/>
          </a:bodyPr>
          <a:lstStyle/>
          <a:p>
            <a:pPr algn="ctr" eaLnBrk="1" hangingPunct="1">
              <a:defRPr/>
            </a:pPr>
            <a:r>
              <a:rPr lang="en-GB" altLang="ja-JP" sz="4400" b="1" dirty="0" smtClean="0">
                <a:ea typeface="ＭＳ Ｐゴシック" charset="-128"/>
              </a:rPr>
              <a:t>Burke and </a:t>
            </a:r>
            <a:r>
              <a:rPr lang="en-GB" altLang="ja-JP" sz="4400" b="1" dirty="0" err="1" smtClean="0">
                <a:ea typeface="ＭＳ Ｐゴシック" charset="-128"/>
              </a:rPr>
              <a:t>Litwin’s</a:t>
            </a:r>
            <a:r>
              <a:rPr lang="pt-PT" altLang="ja-JP" sz="4400" b="1" dirty="0" smtClean="0">
                <a:ea typeface="ＭＳ Ｐゴシック" charset="-128"/>
              </a:rPr>
              <a:t> </a:t>
            </a:r>
            <a:r>
              <a:rPr lang="en-GB" altLang="ja-JP" sz="4400" b="1" dirty="0" smtClean="0">
                <a:ea typeface="ＭＳ Ｐゴシック" charset="-128"/>
              </a:rPr>
              <a:t>Organizational Performance and Change</a:t>
            </a:r>
            <a:endParaRPr lang="pt-PT" sz="4400" b="1" dirty="0" smtClean="0">
              <a:ea typeface="ＭＳ Ｐゴシック" charset="-128"/>
            </a:endParaRPr>
          </a:p>
        </p:txBody>
      </p:sp>
      <p:sp>
        <p:nvSpPr>
          <p:cNvPr id="41987" name="Rectangle 3"/>
          <p:cNvSpPr>
            <a:spLocks noGrp="1" noChangeArrowheads="1"/>
          </p:cNvSpPr>
          <p:nvPr>
            <p:ph idx="1"/>
          </p:nvPr>
        </p:nvSpPr>
        <p:spPr>
          <a:xfrm>
            <a:off x="539552" y="1845734"/>
            <a:ext cx="8136903" cy="4247562"/>
          </a:xfrm>
        </p:spPr>
        <p:txBody>
          <a:bodyPr>
            <a:normAutofit/>
          </a:bodyPr>
          <a:lstStyle/>
          <a:p>
            <a:pPr eaLnBrk="1" hangingPunct="1">
              <a:lnSpc>
                <a:spcPct val="80000"/>
              </a:lnSpc>
            </a:pPr>
            <a:r>
              <a:rPr lang="en-GB" altLang="pt-PT" sz="2000" b="1" dirty="0" smtClean="0"/>
              <a:t>STEPS IN THE MODEL BY BURKE AND LITWIN. PROCESS</a:t>
            </a:r>
            <a:endParaRPr lang="pt-PT" altLang="pt-PT" sz="2000" b="1" dirty="0" smtClean="0"/>
          </a:p>
          <a:p>
            <a:pPr algn="just" eaLnBrk="1" hangingPunct="1">
              <a:lnSpc>
                <a:spcPct val="80000"/>
              </a:lnSpc>
            </a:pPr>
            <a:r>
              <a:rPr lang="en-GB" altLang="pt-PT" sz="2200" dirty="0" smtClean="0"/>
              <a:t>Burke and </a:t>
            </a:r>
            <a:r>
              <a:rPr lang="en-GB" altLang="pt-PT" sz="2200" dirty="0" err="1" smtClean="0"/>
              <a:t>Litwin</a:t>
            </a:r>
            <a:r>
              <a:rPr lang="en-GB" altLang="pt-PT" sz="2200" dirty="0" smtClean="0"/>
              <a:t> distinguish between </a:t>
            </a:r>
            <a:r>
              <a:rPr lang="en-GB" altLang="pt-PT" sz="2200" b="1" dirty="0" smtClean="0"/>
              <a:t>transformational factors</a:t>
            </a:r>
            <a:r>
              <a:rPr lang="en-GB" altLang="pt-PT" sz="2200" dirty="0" smtClean="0"/>
              <a:t> (yellow boxes) and </a:t>
            </a:r>
            <a:r>
              <a:rPr lang="en-GB" altLang="pt-PT" sz="2200" b="1" dirty="0" smtClean="0"/>
              <a:t>transactional factors</a:t>
            </a:r>
            <a:r>
              <a:rPr lang="en-GB" altLang="pt-PT" sz="2200" dirty="0" smtClean="0"/>
              <a:t> (green boxes). </a:t>
            </a:r>
          </a:p>
          <a:p>
            <a:pPr algn="just" eaLnBrk="1" hangingPunct="1">
              <a:lnSpc>
                <a:spcPct val="80000"/>
              </a:lnSpc>
            </a:pPr>
            <a:r>
              <a:rPr lang="en-GB" altLang="pt-PT" sz="2200" dirty="0" smtClean="0"/>
              <a:t>Transformational change happens in response to the external environment, which directly affects the mission, strategy, leadership and culture of the organization. </a:t>
            </a:r>
          </a:p>
          <a:p>
            <a:pPr algn="just" eaLnBrk="1" hangingPunct="1">
              <a:lnSpc>
                <a:spcPct val="80000"/>
              </a:lnSpc>
            </a:pPr>
            <a:r>
              <a:rPr lang="en-GB" altLang="pt-PT" sz="2200" dirty="0" smtClean="0"/>
              <a:t>In turn,  the transactional factors are affected: structure, systems, management practices, and work </a:t>
            </a:r>
            <a:r>
              <a:rPr lang="en-GB" altLang="pt-PT" sz="2200" u="sng" dirty="0" smtClean="0"/>
              <a:t>climate</a:t>
            </a:r>
            <a:r>
              <a:rPr lang="en-GB" altLang="pt-PT" sz="2200" dirty="0" smtClean="0"/>
              <a:t>. </a:t>
            </a:r>
          </a:p>
          <a:p>
            <a:pPr algn="just" eaLnBrk="1" hangingPunct="1">
              <a:lnSpc>
                <a:spcPct val="80000"/>
              </a:lnSpc>
            </a:pPr>
            <a:r>
              <a:rPr lang="en-GB" altLang="pt-PT" sz="2200" dirty="0" smtClean="0"/>
              <a:t>These transformational and transactional factors together affect motivation, which in turn affects performance.</a:t>
            </a:r>
          </a:p>
          <a:p>
            <a:pPr algn="just" eaLnBrk="1" hangingPunct="1">
              <a:lnSpc>
                <a:spcPct val="80000"/>
              </a:lnSpc>
            </a:pPr>
            <a:r>
              <a:rPr lang="en-GB" altLang="pt-PT" sz="2200" dirty="0" smtClean="0"/>
              <a:t>There is a feedback loop: the organizational performance can directly effect the external environment.</a:t>
            </a:r>
            <a:endParaRPr lang="pt-PT" altLang="pt-PT" sz="2200" dirty="0" smtClean="0"/>
          </a:p>
          <a:p>
            <a:pPr eaLnBrk="1" hangingPunct="1">
              <a:lnSpc>
                <a:spcPct val="80000"/>
              </a:lnSpc>
            </a:pPr>
            <a:endParaRPr lang="pt-PT" altLang="pt-PT" sz="2200" dirty="0" smtClean="0"/>
          </a:p>
        </p:txBody>
      </p:sp>
    </p:spTree>
    <p:extLst>
      <p:ext uri="{BB962C8B-B14F-4D97-AF65-F5344CB8AC3E}">
        <p14:creationId xmlns:p14="http://schemas.microsoft.com/office/powerpoint/2010/main" val="1729995386"/>
      </p:ext>
    </p:extLst>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pt-PT" sz="5400" b="1" dirty="0" smtClean="0"/>
              <a:t>Crisis Management</a:t>
            </a:r>
            <a:endParaRPr lang="pt-PT" sz="5400" b="1" dirty="0"/>
          </a:p>
        </p:txBody>
      </p:sp>
      <p:sp>
        <p:nvSpPr>
          <p:cNvPr id="3" name="Content Placeholder 2"/>
          <p:cNvSpPr>
            <a:spLocks noGrp="1"/>
          </p:cNvSpPr>
          <p:nvPr>
            <p:ph idx="1"/>
          </p:nvPr>
        </p:nvSpPr>
        <p:spPr/>
        <p:txBody>
          <a:bodyPr/>
          <a:lstStyle/>
          <a:p>
            <a:pPr algn="just"/>
            <a:r>
              <a:rPr lang="pt-PT" altLang="pt-PT" sz="2400" dirty="0" err="1"/>
              <a:t>Corporations</a:t>
            </a:r>
            <a:r>
              <a:rPr lang="pt-PT" altLang="pt-PT" sz="2400" dirty="0"/>
              <a:t> </a:t>
            </a:r>
            <a:r>
              <a:rPr lang="pt-PT" altLang="pt-PT" sz="2400" dirty="0" err="1"/>
              <a:t>with</a:t>
            </a:r>
            <a:r>
              <a:rPr lang="pt-PT" altLang="pt-PT" sz="2400" dirty="0"/>
              <a:t> business </a:t>
            </a:r>
            <a:r>
              <a:rPr lang="pt-PT" altLang="pt-PT" sz="2400" dirty="0" err="1"/>
              <a:t>continuity</a:t>
            </a:r>
            <a:r>
              <a:rPr lang="pt-PT" altLang="pt-PT" sz="2400" dirty="0"/>
              <a:t> </a:t>
            </a:r>
            <a:r>
              <a:rPr lang="pt-PT" altLang="pt-PT" sz="2400" dirty="0" err="1"/>
              <a:t>plans</a:t>
            </a:r>
            <a:r>
              <a:rPr lang="pt-PT" altLang="pt-PT" sz="2400" dirty="0"/>
              <a:t> </a:t>
            </a:r>
            <a:r>
              <a:rPr lang="pt-PT" altLang="pt-PT" sz="2400" dirty="0" err="1"/>
              <a:t>will</a:t>
            </a:r>
            <a:r>
              <a:rPr lang="pt-PT" altLang="pt-PT" sz="2400" dirty="0"/>
              <a:t> </a:t>
            </a:r>
            <a:r>
              <a:rPr lang="pt-PT" altLang="pt-PT" sz="2400" dirty="0" err="1"/>
              <a:t>be</a:t>
            </a:r>
            <a:r>
              <a:rPr lang="pt-PT" altLang="pt-PT" sz="2400" dirty="0"/>
              <a:t> in a </a:t>
            </a:r>
            <a:r>
              <a:rPr lang="pt-PT" altLang="pt-PT" sz="2400" dirty="0" err="1"/>
              <a:t>better</a:t>
            </a:r>
            <a:r>
              <a:rPr lang="pt-PT" altLang="pt-PT" sz="2400" dirty="0"/>
              <a:t> </a:t>
            </a:r>
            <a:r>
              <a:rPr lang="pt-PT" altLang="pt-PT" sz="2400" dirty="0" err="1"/>
              <a:t>position</a:t>
            </a:r>
            <a:r>
              <a:rPr lang="pt-PT" altLang="pt-PT" sz="2400" dirty="0"/>
              <a:t> to minimize </a:t>
            </a:r>
            <a:r>
              <a:rPr lang="pt-PT" altLang="pt-PT" sz="2400" dirty="0" err="1"/>
              <a:t>the</a:t>
            </a:r>
            <a:r>
              <a:rPr lang="pt-PT" altLang="pt-PT" sz="2400" dirty="0"/>
              <a:t> business </a:t>
            </a:r>
            <a:r>
              <a:rPr lang="pt-PT" altLang="pt-PT" sz="2400" dirty="0" err="1"/>
              <a:t>impact</a:t>
            </a:r>
            <a:r>
              <a:rPr lang="pt-PT" altLang="pt-PT" sz="2400" dirty="0"/>
              <a:t> </a:t>
            </a:r>
            <a:r>
              <a:rPr lang="pt-PT" altLang="pt-PT" sz="2400" dirty="0" err="1"/>
              <a:t>and</a:t>
            </a:r>
            <a:r>
              <a:rPr lang="pt-PT" altLang="pt-PT" sz="2400" dirty="0"/>
              <a:t> financial </a:t>
            </a:r>
            <a:r>
              <a:rPr lang="pt-PT" altLang="pt-PT" sz="2400" dirty="0" err="1"/>
              <a:t>damage</a:t>
            </a:r>
            <a:r>
              <a:rPr lang="pt-PT" altLang="pt-PT" sz="2400" dirty="0"/>
              <a:t>. </a:t>
            </a:r>
            <a:r>
              <a:rPr lang="pt-PT" altLang="pt-PT" sz="2400" dirty="0" err="1"/>
              <a:t>On</a:t>
            </a:r>
            <a:r>
              <a:rPr lang="pt-PT" altLang="pt-PT" sz="2400" dirty="0"/>
              <a:t> top </a:t>
            </a:r>
            <a:r>
              <a:rPr lang="pt-PT" altLang="pt-PT" sz="2400" dirty="0" err="1"/>
              <a:t>of</a:t>
            </a:r>
            <a:r>
              <a:rPr lang="pt-PT" altLang="pt-PT" sz="2400" dirty="0"/>
              <a:t> </a:t>
            </a:r>
            <a:r>
              <a:rPr lang="pt-PT" altLang="pt-PT" sz="2400" dirty="0" err="1"/>
              <a:t>that</a:t>
            </a:r>
            <a:r>
              <a:rPr lang="pt-PT" altLang="pt-PT" sz="2400" dirty="0"/>
              <a:t>, </a:t>
            </a:r>
            <a:r>
              <a:rPr lang="pt-PT" altLang="pt-PT" sz="2400" dirty="0" err="1"/>
              <a:t>executives</a:t>
            </a:r>
            <a:r>
              <a:rPr lang="pt-PT" altLang="pt-PT" sz="2400" dirty="0"/>
              <a:t> </a:t>
            </a:r>
            <a:r>
              <a:rPr lang="pt-PT" altLang="pt-PT" sz="2400" dirty="0" err="1"/>
              <a:t>may</a:t>
            </a:r>
            <a:r>
              <a:rPr lang="pt-PT" altLang="pt-PT" sz="2400" dirty="0"/>
              <a:t> </a:t>
            </a:r>
            <a:r>
              <a:rPr lang="pt-PT" altLang="pt-PT" sz="2400" dirty="0" err="1"/>
              <a:t>find</a:t>
            </a:r>
            <a:r>
              <a:rPr lang="pt-PT" altLang="pt-PT" sz="2400" dirty="0"/>
              <a:t> </a:t>
            </a:r>
            <a:r>
              <a:rPr lang="pt-PT" altLang="pt-PT" sz="2400" dirty="0" err="1"/>
              <a:t>that</a:t>
            </a:r>
            <a:r>
              <a:rPr lang="pt-PT" altLang="pt-PT" sz="2400" dirty="0"/>
              <a:t> </a:t>
            </a:r>
            <a:r>
              <a:rPr lang="pt-PT" altLang="pt-PT" sz="2400" dirty="0" err="1"/>
              <a:t>the</a:t>
            </a:r>
            <a:r>
              <a:rPr lang="pt-PT" altLang="pt-PT" sz="2400" dirty="0"/>
              <a:t> </a:t>
            </a:r>
            <a:r>
              <a:rPr lang="pt-PT" altLang="pt-PT" sz="2400" dirty="0" err="1"/>
              <a:t>process</a:t>
            </a:r>
            <a:r>
              <a:rPr lang="pt-PT" altLang="pt-PT" sz="2400" dirty="0"/>
              <a:t> </a:t>
            </a:r>
            <a:r>
              <a:rPr lang="pt-PT" altLang="pt-PT" sz="2400" dirty="0" err="1"/>
              <a:t>of</a:t>
            </a:r>
            <a:r>
              <a:rPr lang="pt-PT" altLang="pt-PT" sz="2400" dirty="0"/>
              <a:t> </a:t>
            </a:r>
            <a:r>
              <a:rPr lang="pt-PT" altLang="pt-PT" sz="2400" dirty="0" err="1"/>
              <a:t>developing</a:t>
            </a:r>
            <a:r>
              <a:rPr lang="pt-PT" altLang="pt-PT" sz="2400" dirty="0"/>
              <a:t> </a:t>
            </a:r>
            <a:r>
              <a:rPr lang="pt-PT" altLang="pt-PT" sz="2400" dirty="0" err="1"/>
              <a:t>these</a:t>
            </a:r>
            <a:r>
              <a:rPr lang="pt-PT" altLang="pt-PT" sz="2400" dirty="0"/>
              <a:t> </a:t>
            </a:r>
            <a:r>
              <a:rPr lang="pt-PT" altLang="pt-PT" sz="2400" dirty="0" err="1"/>
              <a:t>plans</a:t>
            </a:r>
            <a:r>
              <a:rPr lang="pt-PT" altLang="pt-PT" sz="2400" dirty="0"/>
              <a:t> </a:t>
            </a:r>
            <a:r>
              <a:rPr lang="pt-PT" altLang="pt-PT" sz="2400" dirty="0" err="1"/>
              <a:t>also</a:t>
            </a:r>
            <a:r>
              <a:rPr lang="pt-PT" altLang="pt-PT" sz="2400" dirty="0"/>
              <a:t> </a:t>
            </a:r>
            <a:r>
              <a:rPr lang="pt-PT" altLang="pt-PT" sz="2400" dirty="0" err="1"/>
              <a:t>has</a:t>
            </a:r>
            <a:r>
              <a:rPr lang="pt-PT" altLang="pt-PT" sz="2400" dirty="0"/>
              <a:t> </a:t>
            </a:r>
            <a:r>
              <a:rPr lang="pt-PT" altLang="pt-PT" sz="2400" dirty="0" err="1"/>
              <a:t>an</a:t>
            </a:r>
            <a:r>
              <a:rPr lang="pt-PT" altLang="pt-PT" sz="2400" dirty="0"/>
              <a:t> </a:t>
            </a:r>
            <a:r>
              <a:rPr lang="pt-PT" altLang="pt-PT" sz="2400" dirty="0" err="1"/>
              <a:t>indirect</a:t>
            </a:r>
            <a:r>
              <a:rPr lang="pt-PT" altLang="pt-PT" sz="2400" dirty="0"/>
              <a:t> </a:t>
            </a:r>
            <a:r>
              <a:rPr lang="pt-PT" altLang="pt-PT" sz="2400" dirty="0" err="1"/>
              <a:t>benefit</a:t>
            </a:r>
            <a:r>
              <a:rPr lang="pt-PT" altLang="pt-PT" sz="2400" dirty="0"/>
              <a:t>. </a:t>
            </a:r>
            <a:r>
              <a:rPr lang="pt-PT" altLang="pt-PT" sz="2400" dirty="0" err="1"/>
              <a:t>Their</a:t>
            </a:r>
            <a:r>
              <a:rPr lang="pt-PT" altLang="pt-PT" sz="2400" dirty="0"/>
              <a:t> </a:t>
            </a:r>
            <a:r>
              <a:rPr lang="pt-PT" altLang="pt-PT" sz="2400" dirty="0" err="1"/>
              <a:t>organizations</a:t>
            </a:r>
            <a:r>
              <a:rPr lang="pt-PT" altLang="pt-PT" sz="2400" dirty="0"/>
              <a:t> are more </a:t>
            </a:r>
            <a:r>
              <a:rPr lang="pt-PT" altLang="pt-PT" sz="2400" dirty="0" err="1"/>
              <a:t>sensitive</a:t>
            </a:r>
            <a:r>
              <a:rPr lang="pt-PT" altLang="pt-PT" sz="2400" dirty="0"/>
              <a:t> to </a:t>
            </a:r>
            <a:r>
              <a:rPr lang="pt-PT" altLang="pt-PT" sz="2400" dirty="0" err="1"/>
              <a:t>possible</a:t>
            </a:r>
            <a:r>
              <a:rPr lang="pt-PT" altLang="pt-PT" sz="2400" dirty="0"/>
              <a:t> </a:t>
            </a:r>
            <a:r>
              <a:rPr lang="pt-PT" altLang="pt-PT" sz="2400" dirty="0" err="1"/>
              <a:t>crisis</a:t>
            </a:r>
            <a:r>
              <a:rPr lang="pt-PT" altLang="pt-PT" sz="2400" dirty="0"/>
              <a:t> </a:t>
            </a:r>
            <a:r>
              <a:rPr lang="pt-PT" altLang="pt-PT" sz="2400" dirty="0" err="1"/>
              <a:t>situations</a:t>
            </a:r>
            <a:r>
              <a:rPr lang="pt-PT" altLang="pt-PT" sz="2400" dirty="0"/>
              <a:t> </a:t>
            </a:r>
            <a:r>
              <a:rPr lang="pt-PT" altLang="pt-PT" sz="2400" dirty="0" err="1"/>
              <a:t>that</a:t>
            </a:r>
            <a:r>
              <a:rPr lang="pt-PT" altLang="pt-PT" sz="2400" dirty="0"/>
              <a:t> </a:t>
            </a:r>
            <a:r>
              <a:rPr lang="pt-PT" altLang="pt-PT" sz="2400" dirty="0" err="1"/>
              <a:t>could</a:t>
            </a:r>
            <a:r>
              <a:rPr lang="pt-PT" altLang="pt-PT" sz="2400" dirty="0"/>
              <a:t> </a:t>
            </a:r>
            <a:r>
              <a:rPr lang="pt-PT" altLang="pt-PT" sz="2400" dirty="0" err="1"/>
              <a:t>disrupt</a:t>
            </a:r>
            <a:r>
              <a:rPr lang="pt-PT" altLang="pt-PT" sz="2400" dirty="0"/>
              <a:t> </a:t>
            </a:r>
            <a:r>
              <a:rPr lang="pt-PT" altLang="pt-PT" sz="2400" dirty="0" err="1"/>
              <a:t>the</a:t>
            </a:r>
            <a:r>
              <a:rPr lang="pt-PT" altLang="pt-PT" sz="2400" dirty="0"/>
              <a:t> business </a:t>
            </a:r>
            <a:r>
              <a:rPr lang="pt-PT" altLang="pt-PT" sz="2400" dirty="0" err="1"/>
              <a:t>and</a:t>
            </a:r>
            <a:r>
              <a:rPr lang="pt-PT" altLang="pt-PT" sz="2400" dirty="0"/>
              <a:t> </a:t>
            </a:r>
            <a:r>
              <a:rPr lang="pt-PT" altLang="pt-PT" sz="2400" dirty="0" err="1"/>
              <a:t>affect</a:t>
            </a:r>
            <a:r>
              <a:rPr lang="pt-PT" altLang="pt-PT" sz="2400" dirty="0"/>
              <a:t> </a:t>
            </a:r>
            <a:r>
              <a:rPr lang="pt-PT" altLang="pt-PT" sz="2400" dirty="0" err="1"/>
              <a:t>its</a:t>
            </a:r>
            <a:r>
              <a:rPr lang="pt-PT" altLang="pt-PT" sz="2400" dirty="0"/>
              <a:t> </a:t>
            </a:r>
            <a:r>
              <a:rPr lang="pt-PT" altLang="pt-PT" sz="2400" dirty="0" err="1"/>
              <a:t>operating</a:t>
            </a:r>
            <a:r>
              <a:rPr lang="pt-PT" altLang="pt-PT" sz="2400" dirty="0"/>
              <a:t> </a:t>
            </a:r>
            <a:r>
              <a:rPr lang="pt-PT" altLang="pt-PT" sz="2400" dirty="0" err="1"/>
              <a:t>expenses</a:t>
            </a:r>
            <a:r>
              <a:rPr lang="pt-PT" altLang="pt-PT" sz="2400" dirty="0"/>
              <a:t>, </a:t>
            </a:r>
            <a:r>
              <a:rPr lang="pt-PT" altLang="pt-PT" sz="2400" dirty="0" err="1"/>
              <a:t>profits</a:t>
            </a:r>
            <a:r>
              <a:rPr lang="pt-PT" altLang="pt-PT" sz="2400" dirty="0"/>
              <a:t> </a:t>
            </a:r>
            <a:r>
              <a:rPr lang="pt-PT" altLang="pt-PT" sz="2400" dirty="0" err="1"/>
              <a:t>and</a:t>
            </a:r>
            <a:r>
              <a:rPr lang="pt-PT" altLang="pt-PT" sz="2400" dirty="0"/>
              <a:t> </a:t>
            </a:r>
            <a:r>
              <a:rPr lang="pt-PT" altLang="pt-PT" sz="2400" dirty="0" err="1"/>
              <a:t>overall</a:t>
            </a:r>
            <a:r>
              <a:rPr lang="pt-PT" altLang="pt-PT" sz="2400" dirty="0"/>
              <a:t> </a:t>
            </a:r>
            <a:r>
              <a:rPr lang="pt-PT" altLang="pt-PT" sz="2400" dirty="0" err="1"/>
              <a:t>growth</a:t>
            </a:r>
            <a:r>
              <a:rPr lang="pt-PT" altLang="pt-PT" sz="2400" dirty="0"/>
              <a:t>. As a </a:t>
            </a:r>
            <a:r>
              <a:rPr lang="pt-PT" altLang="pt-PT" sz="2400" dirty="0" err="1"/>
              <a:t>result</a:t>
            </a:r>
            <a:r>
              <a:rPr lang="pt-PT" altLang="pt-PT" sz="2400" dirty="0"/>
              <a:t> </a:t>
            </a:r>
            <a:r>
              <a:rPr lang="pt-PT" altLang="pt-PT" sz="2400" dirty="0" err="1"/>
              <a:t>their</a:t>
            </a:r>
            <a:r>
              <a:rPr lang="pt-PT" altLang="pt-PT" sz="2400" dirty="0"/>
              <a:t> managers </a:t>
            </a:r>
            <a:r>
              <a:rPr lang="pt-PT" altLang="pt-PT" sz="2400" dirty="0" err="1"/>
              <a:t>respond</a:t>
            </a:r>
            <a:r>
              <a:rPr lang="pt-PT" altLang="pt-PT" sz="2400" dirty="0"/>
              <a:t> more </a:t>
            </a:r>
            <a:r>
              <a:rPr lang="pt-PT" altLang="pt-PT" sz="2400" dirty="0" err="1"/>
              <a:t>rapidly</a:t>
            </a:r>
            <a:r>
              <a:rPr lang="pt-PT" altLang="pt-PT" sz="2400" dirty="0"/>
              <a:t> </a:t>
            </a:r>
            <a:r>
              <a:rPr lang="pt-PT" altLang="pt-PT" sz="2400" dirty="0" err="1"/>
              <a:t>and</a:t>
            </a:r>
            <a:r>
              <a:rPr lang="pt-PT" altLang="pt-PT" sz="2400" dirty="0"/>
              <a:t> </a:t>
            </a:r>
            <a:r>
              <a:rPr lang="pt-PT" altLang="pt-PT" sz="2400" dirty="0" err="1"/>
              <a:t>effectively</a:t>
            </a:r>
            <a:r>
              <a:rPr lang="pt-PT" altLang="pt-PT" sz="2400" dirty="0"/>
              <a:t> to </a:t>
            </a:r>
            <a:r>
              <a:rPr lang="pt-PT" altLang="pt-PT" sz="2400" dirty="0" err="1"/>
              <a:t>head</a:t>
            </a:r>
            <a:r>
              <a:rPr lang="pt-PT" altLang="pt-PT" sz="2400" dirty="0"/>
              <a:t> </a:t>
            </a:r>
            <a:r>
              <a:rPr lang="pt-PT" altLang="pt-PT" sz="2400" dirty="0" err="1"/>
              <a:t>them</a:t>
            </a:r>
            <a:r>
              <a:rPr lang="pt-PT" altLang="pt-PT" sz="2400" dirty="0"/>
              <a:t> </a:t>
            </a:r>
            <a:r>
              <a:rPr lang="pt-PT" altLang="pt-PT" sz="2400" dirty="0" err="1"/>
              <a:t>off</a:t>
            </a:r>
            <a:r>
              <a:rPr lang="pt-PT" altLang="pt-PT" sz="2400" dirty="0"/>
              <a:t>. </a:t>
            </a:r>
          </a:p>
          <a:p>
            <a:endParaRPr lang="pt-PT" dirty="0"/>
          </a:p>
        </p:txBody>
      </p:sp>
    </p:spTree>
    <p:extLst>
      <p:ext uri="{BB962C8B-B14F-4D97-AF65-F5344CB8AC3E}">
        <p14:creationId xmlns:p14="http://schemas.microsoft.com/office/powerpoint/2010/main" val="3499030983"/>
      </p:ext>
    </p:extLst>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p:txBody>
          <a:bodyPr>
            <a:normAutofit/>
          </a:bodyPr>
          <a:lstStyle/>
          <a:p>
            <a:pPr algn="ctr" eaLnBrk="1" hangingPunct="1">
              <a:defRPr/>
            </a:pPr>
            <a:r>
              <a:rPr lang="pt-PT" sz="5400" b="1" dirty="0" smtClean="0"/>
              <a:t>CRISIS MANAGEMENT</a:t>
            </a:r>
          </a:p>
        </p:txBody>
      </p:sp>
      <p:sp>
        <p:nvSpPr>
          <p:cNvPr id="122883" name="Rectangle 3"/>
          <p:cNvSpPr>
            <a:spLocks noGrp="1" noChangeArrowheads="1"/>
          </p:cNvSpPr>
          <p:nvPr>
            <p:ph idx="1"/>
          </p:nvPr>
        </p:nvSpPr>
        <p:spPr/>
        <p:txBody>
          <a:bodyPr>
            <a:normAutofit lnSpcReduction="10000"/>
          </a:bodyPr>
          <a:lstStyle/>
          <a:p>
            <a:pPr algn="just" eaLnBrk="1" hangingPunct="1">
              <a:lnSpc>
                <a:spcPct val="90000"/>
              </a:lnSpc>
            </a:pPr>
            <a:r>
              <a:rPr lang="pt-PT" altLang="ja-JP" sz="2400" dirty="0" smtClean="0">
                <a:ea typeface="ＭＳ Ｐゴシック" panose="020B0600070205080204" pitchFamily="34" charset="-128"/>
              </a:rPr>
              <a:t>In a short </a:t>
            </a:r>
            <a:r>
              <a:rPr lang="pt-PT" altLang="ja-JP" sz="2400" dirty="0" err="1" smtClean="0">
                <a:ea typeface="ＭＳ Ｐゴシック" panose="020B0600070205080204" pitchFamily="34" charset="-128"/>
              </a:rPr>
              <a:t>article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about</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crisis</a:t>
            </a:r>
            <a:r>
              <a:rPr lang="pt-PT" altLang="ja-JP" sz="2400" dirty="0" smtClean="0">
                <a:ea typeface="ＭＳ Ｐゴシック" panose="020B0600070205080204" pitchFamily="34" charset="-128"/>
              </a:rPr>
              <a:t> management in </a:t>
            </a:r>
            <a:r>
              <a:rPr lang="pt-PT" altLang="ja-JP" sz="2400" dirty="0" err="1" smtClean="0">
                <a:ea typeface="ＭＳ Ｐゴシック" panose="020B0600070205080204" pitchFamily="34" charset="-128"/>
              </a:rPr>
              <a:t>the</a:t>
            </a:r>
            <a:r>
              <a:rPr lang="pt-PT" altLang="ja-JP" sz="2400" dirty="0" smtClean="0">
                <a:ea typeface="ＭＳ Ｐゴシック" panose="020B0600070205080204" pitchFamily="34" charset="-128"/>
              </a:rPr>
              <a:t> media William </a:t>
            </a:r>
            <a:r>
              <a:rPr lang="pt-PT" altLang="ja-JP" sz="2400" dirty="0" err="1" smtClean="0">
                <a:ea typeface="ＭＳ Ｐゴシック" panose="020B0600070205080204" pitchFamily="34" charset="-128"/>
              </a:rPr>
              <a:t>Essex</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also</a:t>
            </a:r>
            <a:r>
              <a:rPr lang="pt-PT" altLang="ja-JP" sz="2400" dirty="0" smtClean="0">
                <a:ea typeface="ＭＳ Ｐゴシック" panose="020B0600070205080204" pitchFamily="34" charset="-128"/>
              </a:rPr>
              <a:t> stresses </a:t>
            </a:r>
            <a:r>
              <a:rPr lang="pt-PT" altLang="ja-JP" sz="2400" dirty="0" err="1" smtClean="0">
                <a:ea typeface="ＭＳ Ｐゴシック" panose="020B0600070205080204" pitchFamily="34" charset="-128"/>
              </a:rPr>
              <a:t>how</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important</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it</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is</a:t>
            </a:r>
            <a:r>
              <a:rPr lang="pt-PT" altLang="ja-JP" sz="2400" dirty="0" smtClean="0">
                <a:ea typeface="ＭＳ Ｐゴシック" panose="020B0600070205080204" pitchFamily="34" charset="-128"/>
              </a:rPr>
              <a:t> to </a:t>
            </a:r>
            <a:r>
              <a:rPr lang="pt-PT" altLang="ja-JP" sz="2400" dirty="0" err="1" smtClean="0">
                <a:ea typeface="ＭＳ Ｐゴシック" panose="020B0600070205080204" pitchFamily="34" charset="-128"/>
              </a:rPr>
              <a:t>win</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the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race</a:t>
            </a:r>
            <a:r>
              <a:rPr lang="pt-PT" altLang="ja-JP" sz="2400" dirty="0" smtClean="0">
                <a:ea typeface="ＭＳ Ｐゴシック" panose="020B0600070205080204" pitchFamily="34" charset="-128"/>
              </a:rPr>
              <a:t> to </a:t>
            </a:r>
            <a:r>
              <a:rPr lang="pt-PT" altLang="ja-JP" sz="2400" dirty="0" err="1" smtClean="0">
                <a:ea typeface="ＭＳ Ｐゴシック" panose="020B0600070205080204" pitchFamily="34" charset="-128"/>
              </a:rPr>
              <a:t>disclosure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And</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he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also</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gives</a:t>
            </a:r>
            <a:r>
              <a:rPr lang="pt-PT" altLang="ja-JP" sz="2400" dirty="0" smtClean="0">
                <a:ea typeface="ＭＳ Ｐゴシック" panose="020B0600070205080204" pitchFamily="34" charset="-128"/>
              </a:rPr>
              <a:t> some rules: 1. </a:t>
            </a:r>
            <a:r>
              <a:rPr lang="pt-PT" altLang="ja-JP" sz="2400" dirty="0" err="1" smtClean="0">
                <a:ea typeface="ＭＳ Ｐゴシック" panose="020B0600070205080204" pitchFamily="34" charset="-128"/>
              </a:rPr>
              <a:t>Be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first</a:t>
            </a:r>
            <a:r>
              <a:rPr lang="pt-PT" altLang="ja-JP" sz="2400" dirty="0" smtClean="0">
                <a:ea typeface="ＭＳ Ｐゴシック" panose="020B0600070205080204" pitchFamily="34" charset="-128"/>
              </a:rPr>
              <a:t> to </a:t>
            </a:r>
            <a:r>
              <a:rPr lang="pt-PT" altLang="ja-JP" sz="2400" dirty="0" err="1" smtClean="0">
                <a:ea typeface="ＭＳ Ｐゴシック" panose="020B0600070205080204" pitchFamily="34" charset="-128"/>
              </a:rPr>
              <a:t>issue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information</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on</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the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crisis</a:t>
            </a:r>
            <a:r>
              <a:rPr lang="pt-PT" altLang="ja-JP" sz="2400" dirty="0" smtClean="0">
                <a:ea typeface="ＭＳ Ｐゴシック" panose="020B0600070205080204" pitchFamily="34" charset="-128"/>
              </a:rPr>
              <a:t>. 2. </a:t>
            </a:r>
            <a:r>
              <a:rPr lang="pt-PT" altLang="ja-JP" sz="2400" dirty="0" err="1" smtClean="0">
                <a:ea typeface="ＭＳ Ｐゴシック" panose="020B0600070205080204" pitchFamily="34" charset="-128"/>
              </a:rPr>
              <a:t>Regularly</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frequently</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issue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updated</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information</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on</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the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crisis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and</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on</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the</a:t>
            </a:r>
            <a:r>
              <a:rPr lang="pt-PT" altLang="ja-JP" sz="2400" dirty="0" smtClean="0">
                <a:ea typeface="ＭＳ Ｐゴシック" panose="020B0600070205080204" pitchFamily="34" charset="-128"/>
              </a:rPr>
              <a:t> status </a:t>
            </a:r>
            <a:r>
              <a:rPr lang="pt-PT" altLang="ja-JP" sz="2400" dirty="0" err="1" smtClean="0">
                <a:ea typeface="ＭＳ Ｐゴシック" panose="020B0600070205080204" pitchFamily="34" charset="-128"/>
              </a:rPr>
              <a:t>of</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the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company’s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crisis</a:t>
            </a:r>
            <a:r>
              <a:rPr lang="pt-PT" altLang="ja-JP" sz="2400" dirty="0" smtClean="0">
                <a:ea typeface="ＭＳ Ｐゴシック" panose="020B0600070205080204" pitchFamily="34" charset="-128"/>
              </a:rPr>
              <a:t>-management </a:t>
            </a:r>
            <a:r>
              <a:rPr lang="pt-PT" altLang="ja-JP" sz="2400" dirty="0" err="1" smtClean="0">
                <a:ea typeface="ＭＳ Ｐゴシック" panose="020B0600070205080204" pitchFamily="34" charset="-128"/>
              </a:rPr>
              <a:t>operation</a:t>
            </a:r>
            <a:r>
              <a:rPr lang="pt-PT" altLang="ja-JP" sz="2400" dirty="0" smtClean="0">
                <a:ea typeface="ＭＳ Ｐゴシック" panose="020B0600070205080204" pitchFamily="34" charset="-128"/>
              </a:rPr>
              <a:t>. 3. </a:t>
            </a:r>
            <a:r>
              <a:rPr lang="pt-PT" altLang="ja-JP" sz="2400" dirty="0" err="1" smtClean="0">
                <a:ea typeface="ＭＳ Ｐゴシック" panose="020B0600070205080204" pitchFamily="34" charset="-128"/>
              </a:rPr>
              <a:t>All</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available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information</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should</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be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disclosed</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the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presumption</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should</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be</a:t>
            </a:r>
            <a:r>
              <a:rPr lang="pt-PT" altLang="ja-JP" sz="2400" dirty="0" smtClean="0">
                <a:ea typeface="ＭＳ Ｐゴシック" panose="020B0600070205080204" pitchFamily="34" charset="-128"/>
              </a:rPr>
              <a:t> in </a:t>
            </a:r>
            <a:r>
              <a:rPr lang="pt-PT" altLang="ja-JP" sz="2400" dirty="0" err="1" smtClean="0">
                <a:ea typeface="ＭＳ Ｐゴシック" panose="020B0600070205080204" pitchFamily="34" charset="-128"/>
              </a:rPr>
              <a:t>favour</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of</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disclosure</a:t>
            </a:r>
            <a:r>
              <a:rPr lang="pt-PT" altLang="ja-JP" sz="2400" dirty="0" smtClean="0">
                <a:ea typeface="ＭＳ Ｐゴシック" panose="020B0600070205080204" pitchFamily="34" charset="-128"/>
              </a:rPr>
              <a:t>. 4. </a:t>
            </a:r>
            <a:r>
              <a:rPr lang="pt-PT" altLang="ja-JP" sz="2400" dirty="0" err="1" smtClean="0">
                <a:ea typeface="ＭＳ Ｐゴシック" panose="020B0600070205080204" pitchFamily="34" charset="-128"/>
              </a:rPr>
              <a:t>Ignorance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should</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be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disclosed</a:t>
            </a:r>
            <a:r>
              <a:rPr lang="pt-PT" altLang="ja-JP" sz="2400" dirty="0" smtClean="0">
                <a:ea typeface="ＭＳ Ｐゴシック" panose="020B0600070205080204" pitchFamily="34" charset="-128"/>
              </a:rPr>
              <a:t>. “As </a:t>
            </a:r>
            <a:r>
              <a:rPr lang="pt-PT" altLang="ja-JP" sz="2400" dirty="0" err="1" smtClean="0">
                <a:ea typeface="ＭＳ Ｐゴシック" panose="020B0600070205080204" pitchFamily="34" charset="-128"/>
              </a:rPr>
              <a:t>yet</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we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have</a:t>
            </a:r>
            <a:r>
              <a:rPr lang="pt-PT" altLang="ja-JP" sz="2400" dirty="0" smtClean="0">
                <a:ea typeface="ＭＳ Ｐゴシック" panose="020B0600070205080204" pitchFamily="34" charset="-128"/>
              </a:rPr>
              <a:t> no </a:t>
            </a:r>
            <a:r>
              <a:rPr lang="pt-PT" altLang="ja-JP" sz="2400" dirty="0" err="1" smtClean="0">
                <a:ea typeface="ＭＳ Ｐゴシック" panose="020B0600070205080204" pitchFamily="34" charset="-128"/>
              </a:rPr>
              <a:t>information</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on</a:t>
            </a:r>
            <a:r>
              <a:rPr lang="pt-PT" altLang="ja-JP" sz="2400" dirty="0" smtClean="0">
                <a:ea typeface="ＭＳ Ｐゴシック" panose="020B0600070205080204" pitchFamily="34" charset="-128"/>
              </a:rPr>
              <a:t> … ” </a:t>
            </a:r>
            <a:r>
              <a:rPr lang="pt-PT" altLang="ja-JP" sz="2400" dirty="0" err="1" smtClean="0">
                <a:ea typeface="ＭＳ Ｐゴシック" panose="020B0600070205080204" pitchFamily="34" charset="-128"/>
              </a:rPr>
              <a:t>is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an</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acceptable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formulation</a:t>
            </a:r>
            <a:r>
              <a:rPr lang="pt-PT" altLang="ja-JP" sz="2400" dirty="0" smtClean="0">
                <a:ea typeface="ＭＳ Ｐゴシック" panose="020B0600070205080204" pitchFamily="34" charset="-128"/>
              </a:rPr>
              <a:t> in </a:t>
            </a:r>
            <a:r>
              <a:rPr lang="pt-PT" altLang="ja-JP" sz="2400" dirty="0" err="1" smtClean="0">
                <a:ea typeface="ＭＳ Ｐゴシック" panose="020B0600070205080204" pitchFamily="34" charset="-128"/>
              </a:rPr>
              <a:t>this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context</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subject</a:t>
            </a:r>
            <a:r>
              <a:rPr lang="pt-PT" altLang="ja-JP" sz="2400" dirty="0" smtClean="0">
                <a:ea typeface="ＭＳ Ｐゴシック" panose="020B0600070205080204" pitchFamily="34" charset="-128"/>
              </a:rPr>
              <a:t> to later </a:t>
            </a:r>
            <a:r>
              <a:rPr lang="pt-PT" altLang="ja-JP" sz="2400" dirty="0" err="1" smtClean="0">
                <a:ea typeface="ＭＳ Ｐゴシック" panose="020B0600070205080204" pitchFamily="34" charset="-128"/>
              </a:rPr>
              <a:t>provision</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of</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the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lacking</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information</a:t>
            </a:r>
            <a:r>
              <a:rPr lang="pt-PT" altLang="ja-JP" sz="2400" dirty="0" smtClean="0">
                <a:ea typeface="ＭＳ Ｐゴシック" panose="020B0600070205080204" pitchFamily="34" charset="-128"/>
              </a:rPr>
              <a:t>. 5. </a:t>
            </a:r>
            <a:r>
              <a:rPr lang="pt-PT" altLang="ja-JP" sz="2400" dirty="0" err="1" smtClean="0">
                <a:ea typeface="ＭＳ Ｐゴシック" panose="020B0600070205080204" pitchFamily="34" charset="-128"/>
              </a:rPr>
              <a:t>Accuracy</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is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an</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absolute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priority</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even</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though</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comprehensiveness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is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not</a:t>
            </a:r>
            <a:r>
              <a:rPr lang="pt-PT" altLang="ja-JP" sz="2400" dirty="0" smtClean="0">
                <a:ea typeface="ＭＳ Ｐゴシック" panose="020B0600070205080204" pitchFamily="34" charset="-128"/>
              </a:rPr>
              <a:t>." </a:t>
            </a:r>
            <a:endParaRPr lang="pt-PT" altLang="pt-PT" sz="2400" dirty="0" smtClean="0"/>
          </a:p>
        </p:txBody>
      </p:sp>
    </p:spTree>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ChangeArrowheads="1"/>
          </p:cNvSpPr>
          <p:nvPr>
            <p:ph type="title"/>
          </p:nvPr>
        </p:nvSpPr>
        <p:spPr/>
        <p:txBody>
          <a:bodyPr>
            <a:normAutofit/>
          </a:bodyPr>
          <a:lstStyle/>
          <a:p>
            <a:pPr algn="ctr" eaLnBrk="1" hangingPunct="1">
              <a:defRPr/>
            </a:pPr>
            <a:r>
              <a:rPr lang="pt-PT" sz="5400" b="1" dirty="0" smtClean="0"/>
              <a:t>CRISIS MANAGEMENT</a:t>
            </a:r>
          </a:p>
        </p:txBody>
      </p:sp>
      <p:sp>
        <p:nvSpPr>
          <p:cNvPr id="123907" name="Rectangle 3"/>
          <p:cNvSpPr>
            <a:spLocks noGrp="1" noChangeArrowheads="1"/>
          </p:cNvSpPr>
          <p:nvPr>
            <p:ph idx="1"/>
          </p:nvPr>
        </p:nvSpPr>
        <p:spPr/>
        <p:txBody>
          <a:bodyPr/>
          <a:lstStyle/>
          <a:p>
            <a:pPr algn="just" eaLnBrk="1" hangingPunct="1">
              <a:lnSpc>
                <a:spcPct val="80000"/>
              </a:lnSpc>
            </a:pPr>
            <a:r>
              <a:rPr lang="pt-PT" altLang="ja-JP" sz="2800" dirty="0" smtClean="0">
                <a:ea typeface="ＭＳ Ｐゴシック" panose="020B0600070205080204" pitchFamily="34" charset="-128"/>
              </a:rPr>
              <a:t>In a </a:t>
            </a:r>
            <a:r>
              <a:rPr lang="pt-PT" altLang="ja-JP" sz="2800" dirty="0" err="1" smtClean="0">
                <a:ea typeface="ＭＳ Ｐゴシック" panose="020B0600070205080204" pitchFamily="34" charset="-128"/>
              </a:rPr>
              <a:t>recent</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paper</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Erika</a:t>
            </a:r>
            <a:r>
              <a:rPr lang="pt-PT" altLang="ja-JP" sz="2800" dirty="0" smtClean="0">
                <a:ea typeface="ＭＳ Ｐゴシック" panose="020B0600070205080204" pitchFamily="34" charset="-128"/>
              </a:rPr>
              <a:t> Hayes James </a:t>
            </a:r>
            <a:r>
              <a:rPr lang="pt-PT" altLang="ja-JP" sz="2800" dirty="0" err="1" smtClean="0">
                <a:ea typeface="ＭＳ Ｐゴシック" panose="020B0600070205080204" pitchFamily="34" charset="-128"/>
              </a:rPr>
              <a:t>and</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Lynn</a:t>
            </a:r>
            <a:r>
              <a:rPr lang="pt-PT" altLang="ja-JP" sz="2800" dirty="0" smtClean="0">
                <a:ea typeface="ＭＳ Ｐゴシック" panose="020B0600070205080204" pitchFamily="34" charset="-128"/>
              </a:rPr>
              <a:t> Perry </a:t>
            </a:r>
            <a:r>
              <a:rPr lang="pt-PT" altLang="ja-JP" sz="2800" dirty="0" err="1" smtClean="0">
                <a:ea typeface="ＭＳ Ｐゴシック" panose="020B0600070205080204" pitchFamily="34" charset="-128"/>
              </a:rPr>
              <a:t>Wooten</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distinguish</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between</a:t>
            </a:r>
            <a:r>
              <a:rPr lang="pt-PT" altLang="ja-JP" sz="2800" dirty="0" smtClean="0">
                <a:ea typeface="ＭＳ Ｐゴシック" panose="020B0600070205080204" pitchFamily="34" charset="-128"/>
              </a:rPr>
              <a:t> 1. SUDDEN CRISES (Natural </a:t>
            </a:r>
            <a:r>
              <a:rPr lang="pt-PT" altLang="ja-JP" sz="2800" dirty="0" err="1" smtClean="0">
                <a:ea typeface="ＭＳ Ｐゴシック" panose="020B0600070205080204" pitchFamily="34" charset="-128"/>
              </a:rPr>
              <a:t>disasters</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Terrorist</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attack</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Plan</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explosion</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Workplace</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violence</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Product</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tampering</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Sabotage</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Hostile</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Takeover</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Excutive</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kidnapping</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Environmental</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spill</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Technology</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dusruption</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and</a:t>
            </a:r>
            <a:r>
              <a:rPr lang="pt-PT" altLang="ja-JP" sz="2800" dirty="0" smtClean="0">
                <a:ea typeface="ＭＳ Ｐゴシック" panose="020B0600070205080204" pitchFamily="34" charset="-128"/>
              </a:rPr>
              <a:t> 2. SMOLDERING CRISES (</a:t>
            </a:r>
            <a:r>
              <a:rPr lang="pt-PT" altLang="ja-JP" sz="2800" dirty="0" err="1" smtClean="0">
                <a:ea typeface="ＭＳ Ｐゴシック" panose="020B0600070205080204" pitchFamily="34" charset="-128"/>
              </a:rPr>
              <a:t>Product</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defects</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Rumors</a:t>
            </a:r>
            <a:r>
              <a:rPr lang="pt-PT" altLang="ja-JP" sz="2800" dirty="0" smtClean="0">
                <a:ea typeface="ＭＳ Ｐゴシック" panose="020B0600070205080204" pitchFamily="34" charset="-128"/>
              </a:rPr>
              <a:t>/</a:t>
            </a:r>
            <a:r>
              <a:rPr lang="pt-PT" altLang="ja-JP" sz="2800" dirty="0" err="1" smtClean="0">
                <a:ea typeface="ＭＳ Ｐゴシック" panose="020B0600070205080204" pitchFamily="34" charset="-128"/>
              </a:rPr>
              <a:t>scandals</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workplace</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safety</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Bribery</a:t>
            </a:r>
            <a:r>
              <a:rPr lang="pt-PT" altLang="ja-JP" sz="2800" dirty="0" smtClean="0">
                <a:ea typeface="ＭＳ Ｐゴシック" panose="020B0600070205080204" pitchFamily="34" charset="-128"/>
              </a:rPr>
              <a:t>, Sexual </a:t>
            </a:r>
            <a:r>
              <a:rPr lang="pt-PT" altLang="ja-JP" sz="2800" dirty="0" err="1" smtClean="0">
                <a:ea typeface="ＭＳ Ｐゴシック" panose="020B0600070205080204" pitchFamily="34" charset="-128"/>
              </a:rPr>
              <a:t>harassment</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Consumer</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activism</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Mismanagement</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Whistle</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blowing</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Class</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action</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lawsuits</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and</a:t>
            </a:r>
            <a:r>
              <a:rPr lang="pt-PT" altLang="ja-JP" sz="2800" dirty="0" smtClean="0">
                <a:ea typeface="ＭＳ Ｐゴシック" panose="020B0600070205080204" pitchFamily="34" charset="-128"/>
              </a:rPr>
              <a:t> Labor disputes)." </a:t>
            </a:r>
            <a:endParaRPr lang="pt-PT" altLang="pt-PT" sz="2800" dirty="0" smtClean="0"/>
          </a:p>
        </p:txBody>
      </p:sp>
    </p:spTree>
  </p:cSld>
  <p:clrMapOvr>
    <a:masterClrMapping/>
  </p:clrMapOvr>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ChangeArrowheads="1"/>
          </p:cNvSpPr>
          <p:nvPr>
            <p:ph type="title"/>
          </p:nvPr>
        </p:nvSpPr>
        <p:spPr/>
        <p:txBody>
          <a:bodyPr>
            <a:noAutofit/>
          </a:bodyPr>
          <a:lstStyle/>
          <a:p>
            <a:pPr algn="ctr" eaLnBrk="1" hangingPunct="1">
              <a:defRPr/>
            </a:pPr>
            <a:r>
              <a:rPr lang="pt-PT" altLang="ja-JP" sz="5400" b="1" dirty="0" err="1" smtClean="0">
                <a:ea typeface="ＭＳ Ｐゴシック" charset="-128"/>
              </a:rPr>
              <a:t>Geert</a:t>
            </a:r>
            <a:r>
              <a:rPr lang="pt-PT" altLang="ja-JP" sz="5400" b="1" dirty="0" smtClean="0">
                <a:ea typeface="ＭＳ Ｐゴシック" charset="-128"/>
              </a:rPr>
              <a:t> </a:t>
            </a:r>
            <a:r>
              <a:rPr lang="pt-PT" altLang="ja-JP" sz="5400" b="1" dirty="0" err="1" smtClean="0">
                <a:ea typeface="ＭＳ Ｐゴシック" charset="-128"/>
              </a:rPr>
              <a:t>Hofstede’s</a:t>
            </a:r>
            <a:r>
              <a:rPr lang="pt-PT" altLang="ja-JP" sz="5400" b="1" dirty="0" smtClean="0">
                <a:ea typeface="ＭＳ Ｐゴシック" charset="-128"/>
              </a:rPr>
              <a:t> Cultural </a:t>
            </a:r>
            <a:r>
              <a:rPr lang="pt-PT" altLang="ja-JP" sz="5400" b="1" dirty="0" err="1" smtClean="0">
                <a:ea typeface="ＭＳ Ｐゴシック" charset="-128"/>
              </a:rPr>
              <a:t>Dimensions</a:t>
            </a:r>
            <a:endParaRPr lang="pt-PT" sz="5400" b="1" dirty="0" smtClean="0"/>
          </a:p>
        </p:txBody>
      </p:sp>
      <p:sp>
        <p:nvSpPr>
          <p:cNvPr id="124931" name="Rectangle 3"/>
          <p:cNvSpPr>
            <a:spLocks noGrp="1" noChangeArrowheads="1"/>
          </p:cNvSpPr>
          <p:nvPr>
            <p:ph idx="1"/>
          </p:nvPr>
        </p:nvSpPr>
        <p:spPr/>
        <p:txBody>
          <a:bodyPr>
            <a:normAutofit lnSpcReduction="10000"/>
          </a:bodyPr>
          <a:lstStyle/>
          <a:p>
            <a:pPr algn="just" eaLnBrk="1" hangingPunct="1">
              <a:lnSpc>
                <a:spcPct val="90000"/>
              </a:lnSpc>
            </a:pPr>
            <a:r>
              <a:rPr lang="pt-PT" altLang="pt-PT" sz="2800" dirty="0" err="1" smtClean="0"/>
              <a:t>According</a:t>
            </a:r>
            <a:r>
              <a:rPr lang="pt-PT" altLang="pt-PT" sz="2800" dirty="0" smtClean="0"/>
              <a:t> to </a:t>
            </a:r>
            <a:r>
              <a:rPr lang="pt-PT" altLang="pt-PT" sz="2800" dirty="0" err="1" smtClean="0"/>
              <a:t>Geert</a:t>
            </a:r>
            <a:r>
              <a:rPr lang="pt-PT" altLang="pt-PT" sz="2800" dirty="0" smtClean="0"/>
              <a:t> </a:t>
            </a:r>
            <a:r>
              <a:rPr lang="pt-PT" altLang="pt-PT" sz="2800" dirty="0" err="1" smtClean="0"/>
              <a:t>Hofstede</a:t>
            </a:r>
            <a:r>
              <a:rPr lang="pt-PT" altLang="pt-PT" sz="2800" dirty="0" smtClean="0"/>
              <a:t>, </a:t>
            </a:r>
            <a:r>
              <a:rPr lang="pt-PT" altLang="pt-PT" sz="2800" b="1" dirty="0" err="1" smtClean="0"/>
              <a:t>there</a:t>
            </a:r>
            <a:r>
              <a:rPr lang="pt-PT" altLang="pt-PT" sz="2800" b="1" dirty="0" smtClean="0"/>
              <a:t> </a:t>
            </a:r>
            <a:r>
              <a:rPr lang="pt-PT" altLang="pt-PT" sz="2800" b="1" dirty="0" err="1" smtClean="0"/>
              <a:t>is</a:t>
            </a:r>
            <a:r>
              <a:rPr lang="pt-PT" altLang="pt-PT" sz="2800" b="1" dirty="0" smtClean="0"/>
              <a:t> no </a:t>
            </a:r>
            <a:r>
              <a:rPr lang="pt-PT" altLang="pt-PT" sz="2800" b="1" dirty="0" err="1" smtClean="0"/>
              <a:t>such</a:t>
            </a:r>
            <a:r>
              <a:rPr lang="pt-PT" altLang="pt-PT" sz="2800" b="1" dirty="0" smtClean="0"/>
              <a:t> </a:t>
            </a:r>
            <a:r>
              <a:rPr lang="pt-PT" altLang="pt-PT" sz="2800" b="1" dirty="0" err="1" smtClean="0"/>
              <a:t>thing</a:t>
            </a:r>
            <a:r>
              <a:rPr lang="pt-PT" altLang="pt-PT" sz="2800" b="1" dirty="0" smtClean="0"/>
              <a:t> as a universal management </a:t>
            </a:r>
            <a:r>
              <a:rPr lang="pt-PT" altLang="pt-PT" sz="2800" b="1" dirty="0" err="1" smtClean="0"/>
              <a:t>method</a:t>
            </a:r>
            <a:r>
              <a:rPr lang="pt-PT" altLang="pt-PT" sz="2800" dirty="0" smtClean="0"/>
              <a:t> </a:t>
            </a:r>
            <a:r>
              <a:rPr lang="pt-PT" altLang="pt-PT" sz="2800" dirty="0" err="1" smtClean="0"/>
              <a:t>or</a:t>
            </a:r>
            <a:r>
              <a:rPr lang="pt-PT" altLang="pt-PT" sz="2800" dirty="0" smtClean="0"/>
              <a:t> management </a:t>
            </a:r>
            <a:r>
              <a:rPr lang="pt-PT" altLang="pt-PT" sz="2800" dirty="0" err="1" smtClean="0"/>
              <a:t>theory</a:t>
            </a:r>
            <a:r>
              <a:rPr lang="pt-PT" altLang="pt-PT" sz="2800" dirty="0" smtClean="0"/>
              <a:t>, </a:t>
            </a:r>
            <a:r>
              <a:rPr lang="pt-PT" altLang="pt-PT" sz="2800" dirty="0" err="1" smtClean="0"/>
              <a:t>valid</a:t>
            </a:r>
            <a:r>
              <a:rPr lang="pt-PT" altLang="pt-PT" sz="2800" dirty="0" smtClean="0"/>
              <a:t> </a:t>
            </a:r>
            <a:r>
              <a:rPr lang="pt-PT" altLang="pt-PT" sz="2800" dirty="0" err="1" smtClean="0"/>
              <a:t>across</a:t>
            </a:r>
            <a:r>
              <a:rPr lang="pt-PT" altLang="pt-PT" sz="2800" dirty="0" smtClean="0"/>
              <a:t> </a:t>
            </a:r>
            <a:r>
              <a:rPr lang="pt-PT" altLang="pt-PT" sz="2800" dirty="0" err="1" smtClean="0"/>
              <a:t>the</a:t>
            </a:r>
            <a:r>
              <a:rPr lang="pt-PT" altLang="pt-PT" sz="2800" dirty="0" smtClean="0"/>
              <a:t> </a:t>
            </a:r>
            <a:r>
              <a:rPr lang="pt-PT" altLang="pt-PT" sz="2800" dirty="0" err="1" smtClean="0"/>
              <a:t>whole</a:t>
            </a:r>
            <a:r>
              <a:rPr lang="pt-PT" altLang="pt-PT" sz="2800" dirty="0" smtClean="0"/>
              <a:t> </a:t>
            </a:r>
            <a:r>
              <a:rPr lang="pt-PT" altLang="pt-PT" sz="2800" dirty="0" err="1" smtClean="0"/>
              <a:t>world</a:t>
            </a:r>
            <a:r>
              <a:rPr lang="pt-PT" altLang="pt-PT" sz="2800" dirty="0" smtClean="0"/>
              <a:t>. </a:t>
            </a:r>
            <a:r>
              <a:rPr lang="pt-PT" altLang="pt-PT" sz="2800" dirty="0" err="1" smtClean="0"/>
              <a:t>Even</a:t>
            </a:r>
            <a:r>
              <a:rPr lang="pt-PT" altLang="pt-PT" sz="2800" dirty="0" smtClean="0"/>
              <a:t> </a:t>
            </a:r>
            <a:r>
              <a:rPr lang="pt-PT" altLang="pt-PT" sz="2800" dirty="0" err="1" smtClean="0"/>
              <a:t>the</a:t>
            </a:r>
            <a:r>
              <a:rPr lang="pt-PT" altLang="pt-PT" sz="2800" dirty="0" smtClean="0"/>
              <a:t> </a:t>
            </a:r>
            <a:r>
              <a:rPr lang="pt-PT" altLang="pt-PT" sz="2800" dirty="0" err="1" smtClean="0"/>
              <a:t>word</a:t>
            </a:r>
            <a:r>
              <a:rPr lang="pt-PT" altLang="pt-PT" sz="2800" dirty="0" smtClean="0"/>
              <a:t> 'management' </a:t>
            </a:r>
            <a:r>
              <a:rPr lang="pt-PT" altLang="pt-PT" sz="2800" dirty="0" err="1" smtClean="0"/>
              <a:t>has</a:t>
            </a:r>
            <a:r>
              <a:rPr lang="pt-PT" altLang="pt-PT" sz="2800" dirty="0" smtClean="0"/>
              <a:t> </a:t>
            </a:r>
            <a:r>
              <a:rPr lang="pt-PT" altLang="pt-PT" sz="2800" dirty="0" err="1" smtClean="0"/>
              <a:t>different</a:t>
            </a:r>
            <a:r>
              <a:rPr lang="pt-PT" altLang="pt-PT" sz="2800" dirty="0" smtClean="0"/>
              <a:t> </a:t>
            </a:r>
            <a:r>
              <a:rPr lang="pt-PT" altLang="pt-PT" sz="2800" dirty="0" err="1" smtClean="0"/>
              <a:t>origins</a:t>
            </a:r>
            <a:r>
              <a:rPr lang="pt-PT" altLang="pt-PT" sz="2800" dirty="0" smtClean="0"/>
              <a:t> </a:t>
            </a:r>
            <a:r>
              <a:rPr lang="pt-PT" altLang="pt-PT" sz="2800" dirty="0" err="1" smtClean="0"/>
              <a:t>and</a:t>
            </a:r>
            <a:r>
              <a:rPr lang="pt-PT" altLang="pt-PT" sz="2800" dirty="0" smtClean="0"/>
              <a:t> </a:t>
            </a:r>
            <a:r>
              <a:rPr lang="pt-PT" altLang="pt-PT" sz="2800" dirty="0" err="1" smtClean="0"/>
              <a:t>meanings</a:t>
            </a:r>
            <a:r>
              <a:rPr lang="pt-PT" altLang="pt-PT" sz="2800" dirty="0" smtClean="0"/>
              <a:t> in countries </a:t>
            </a:r>
            <a:r>
              <a:rPr lang="pt-PT" altLang="pt-PT" sz="2800" dirty="0" err="1" smtClean="0"/>
              <a:t>throughout</a:t>
            </a:r>
            <a:r>
              <a:rPr lang="pt-PT" altLang="pt-PT" sz="2800" dirty="0" smtClean="0"/>
              <a:t> </a:t>
            </a:r>
            <a:r>
              <a:rPr lang="pt-PT" altLang="pt-PT" sz="2800" dirty="0" err="1" smtClean="0"/>
              <a:t>the</a:t>
            </a:r>
            <a:r>
              <a:rPr lang="pt-PT" altLang="pt-PT" sz="2800" dirty="0" smtClean="0"/>
              <a:t> </a:t>
            </a:r>
            <a:r>
              <a:rPr lang="pt-PT" altLang="pt-PT" sz="2800" dirty="0" err="1" smtClean="0"/>
              <a:t>world</a:t>
            </a:r>
            <a:r>
              <a:rPr lang="pt-PT" altLang="pt-PT" sz="2800" dirty="0" smtClean="0"/>
              <a:t>. Management </a:t>
            </a:r>
            <a:r>
              <a:rPr lang="pt-PT" altLang="pt-PT" sz="2800" dirty="0" err="1" smtClean="0"/>
              <a:t>is</a:t>
            </a:r>
            <a:r>
              <a:rPr lang="pt-PT" altLang="pt-PT" sz="2800" dirty="0" smtClean="0"/>
              <a:t> </a:t>
            </a:r>
            <a:r>
              <a:rPr lang="pt-PT" altLang="pt-PT" sz="2800" dirty="0" err="1" smtClean="0"/>
              <a:t>not</a:t>
            </a:r>
            <a:r>
              <a:rPr lang="pt-PT" altLang="pt-PT" sz="2800" dirty="0" smtClean="0"/>
              <a:t> a </a:t>
            </a:r>
            <a:r>
              <a:rPr lang="pt-PT" altLang="pt-PT" sz="2800" dirty="0" err="1" smtClean="0"/>
              <a:t>phenomenon</a:t>
            </a:r>
            <a:r>
              <a:rPr lang="pt-PT" altLang="pt-PT" sz="2800" dirty="0" smtClean="0"/>
              <a:t> </a:t>
            </a:r>
            <a:r>
              <a:rPr lang="pt-PT" altLang="pt-PT" sz="2800" dirty="0" err="1" smtClean="0"/>
              <a:t>that</a:t>
            </a:r>
            <a:r>
              <a:rPr lang="pt-PT" altLang="pt-PT" sz="2800" dirty="0" smtClean="0"/>
              <a:t> can </a:t>
            </a:r>
            <a:r>
              <a:rPr lang="pt-PT" altLang="pt-PT" sz="2800" dirty="0" err="1" smtClean="0"/>
              <a:t>be</a:t>
            </a:r>
            <a:r>
              <a:rPr lang="pt-PT" altLang="pt-PT" sz="2800" dirty="0" smtClean="0"/>
              <a:t> </a:t>
            </a:r>
            <a:r>
              <a:rPr lang="pt-PT" altLang="pt-PT" sz="2800" dirty="0" err="1" smtClean="0"/>
              <a:t>isolated</a:t>
            </a:r>
            <a:r>
              <a:rPr lang="pt-PT" altLang="pt-PT" sz="2800" dirty="0" smtClean="0"/>
              <a:t> </a:t>
            </a:r>
            <a:r>
              <a:rPr lang="pt-PT" altLang="pt-PT" sz="2800" dirty="0" err="1" smtClean="0"/>
              <a:t>from</a:t>
            </a:r>
            <a:r>
              <a:rPr lang="pt-PT" altLang="pt-PT" sz="2800" dirty="0" smtClean="0"/>
              <a:t> </a:t>
            </a:r>
            <a:r>
              <a:rPr lang="pt-PT" altLang="pt-PT" sz="2800" dirty="0" err="1" smtClean="0"/>
              <a:t>other</a:t>
            </a:r>
            <a:r>
              <a:rPr lang="pt-PT" altLang="pt-PT" sz="2800" dirty="0" smtClean="0"/>
              <a:t> processes </a:t>
            </a:r>
            <a:r>
              <a:rPr lang="pt-PT" altLang="pt-PT" sz="2800" dirty="0" err="1" smtClean="0"/>
              <a:t>taking</a:t>
            </a:r>
            <a:r>
              <a:rPr lang="pt-PT" altLang="pt-PT" sz="2800" dirty="0" smtClean="0"/>
              <a:t> </a:t>
            </a:r>
            <a:r>
              <a:rPr lang="pt-PT" altLang="pt-PT" sz="2800" dirty="0" err="1" smtClean="0"/>
              <a:t>place</a:t>
            </a:r>
            <a:r>
              <a:rPr lang="pt-PT" altLang="pt-PT" sz="2800" dirty="0" smtClean="0"/>
              <a:t> in </a:t>
            </a:r>
            <a:r>
              <a:rPr lang="pt-PT" altLang="pt-PT" sz="2800" dirty="0" err="1" smtClean="0"/>
              <a:t>society</a:t>
            </a:r>
            <a:r>
              <a:rPr lang="pt-PT" altLang="pt-PT" sz="2800" dirty="0" smtClean="0"/>
              <a:t>. </a:t>
            </a:r>
            <a:r>
              <a:rPr lang="pt-PT" altLang="pt-PT" sz="2800" dirty="0" err="1" smtClean="0"/>
              <a:t>It</a:t>
            </a:r>
            <a:r>
              <a:rPr lang="pt-PT" altLang="pt-PT" sz="2800" dirty="0" smtClean="0"/>
              <a:t> </a:t>
            </a:r>
            <a:r>
              <a:rPr lang="pt-PT" altLang="pt-PT" sz="2800" dirty="0" err="1" smtClean="0"/>
              <a:t>interacts</a:t>
            </a:r>
            <a:r>
              <a:rPr lang="pt-PT" altLang="pt-PT" sz="2800" dirty="0" smtClean="0"/>
              <a:t> </a:t>
            </a:r>
            <a:r>
              <a:rPr lang="pt-PT" altLang="pt-PT" sz="2800" dirty="0" err="1" smtClean="0"/>
              <a:t>with</a:t>
            </a:r>
            <a:r>
              <a:rPr lang="pt-PT" altLang="pt-PT" sz="2800" dirty="0" smtClean="0"/>
              <a:t> </a:t>
            </a:r>
            <a:r>
              <a:rPr lang="pt-PT" altLang="pt-PT" sz="2800" dirty="0" err="1" smtClean="0"/>
              <a:t>what</a:t>
            </a:r>
            <a:r>
              <a:rPr lang="pt-PT" altLang="pt-PT" sz="2800" dirty="0" smtClean="0"/>
              <a:t> </a:t>
            </a:r>
            <a:r>
              <a:rPr lang="pt-PT" altLang="pt-PT" sz="2800" dirty="0" err="1" smtClean="0"/>
              <a:t>happens</a:t>
            </a:r>
            <a:r>
              <a:rPr lang="pt-PT" altLang="pt-PT" sz="2800" dirty="0" smtClean="0"/>
              <a:t> in </a:t>
            </a:r>
            <a:r>
              <a:rPr lang="pt-PT" altLang="pt-PT" sz="2800" dirty="0" err="1" smtClean="0"/>
              <a:t>the</a:t>
            </a:r>
            <a:r>
              <a:rPr lang="pt-PT" altLang="pt-PT" sz="2800" dirty="0" smtClean="0"/>
              <a:t> </a:t>
            </a:r>
            <a:r>
              <a:rPr lang="pt-PT" altLang="pt-PT" sz="2800" dirty="0" err="1" smtClean="0"/>
              <a:t>family</a:t>
            </a:r>
            <a:r>
              <a:rPr lang="pt-PT" altLang="pt-PT" sz="2800" dirty="0" smtClean="0"/>
              <a:t>, </a:t>
            </a:r>
            <a:r>
              <a:rPr lang="pt-PT" altLang="pt-PT" sz="2800" dirty="0" err="1" smtClean="0"/>
              <a:t>at</a:t>
            </a:r>
            <a:r>
              <a:rPr lang="pt-PT" altLang="pt-PT" sz="2800" dirty="0" smtClean="0"/>
              <a:t> </a:t>
            </a:r>
            <a:r>
              <a:rPr lang="pt-PT" altLang="pt-PT" sz="2800" dirty="0" err="1" smtClean="0"/>
              <a:t>school</a:t>
            </a:r>
            <a:r>
              <a:rPr lang="pt-PT" altLang="pt-PT" sz="2800" dirty="0" smtClean="0"/>
              <a:t>, in </a:t>
            </a:r>
            <a:r>
              <a:rPr lang="pt-PT" altLang="pt-PT" sz="2800" dirty="0" err="1" smtClean="0"/>
              <a:t>politics</a:t>
            </a:r>
            <a:r>
              <a:rPr lang="pt-PT" altLang="pt-PT" sz="2800" dirty="0" smtClean="0"/>
              <a:t>, </a:t>
            </a:r>
            <a:r>
              <a:rPr lang="pt-PT" altLang="pt-PT" sz="2800" dirty="0" err="1" smtClean="0"/>
              <a:t>and</a:t>
            </a:r>
            <a:r>
              <a:rPr lang="pt-PT" altLang="pt-PT" sz="2800" dirty="0" smtClean="0"/>
              <a:t> </a:t>
            </a:r>
            <a:r>
              <a:rPr lang="pt-PT" altLang="pt-PT" sz="2800" dirty="0" err="1" smtClean="0"/>
              <a:t>government</a:t>
            </a:r>
            <a:r>
              <a:rPr lang="pt-PT" altLang="pt-PT" sz="2800" dirty="0" smtClean="0"/>
              <a:t>. </a:t>
            </a:r>
            <a:r>
              <a:rPr lang="pt-PT" altLang="pt-PT" sz="2800" dirty="0" err="1" smtClean="0"/>
              <a:t>It</a:t>
            </a:r>
            <a:r>
              <a:rPr lang="pt-PT" altLang="pt-PT" sz="2800" dirty="0" smtClean="0"/>
              <a:t> </a:t>
            </a:r>
            <a:r>
              <a:rPr lang="pt-PT" altLang="pt-PT" sz="2800" dirty="0" err="1" smtClean="0"/>
              <a:t>is</a:t>
            </a:r>
            <a:r>
              <a:rPr lang="pt-PT" altLang="pt-PT" sz="2800" dirty="0" smtClean="0"/>
              <a:t> </a:t>
            </a:r>
            <a:r>
              <a:rPr lang="pt-PT" altLang="pt-PT" sz="2800" dirty="0" err="1" smtClean="0"/>
              <a:t>obviously</a:t>
            </a:r>
            <a:r>
              <a:rPr lang="pt-PT" altLang="pt-PT" sz="2800" dirty="0" smtClean="0"/>
              <a:t> </a:t>
            </a:r>
            <a:r>
              <a:rPr lang="pt-PT" altLang="pt-PT" sz="2800" dirty="0" err="1" smtClean="0"/>
              <a:t>also</a:t>
            </a:r>
            <a:r>
              <a:rPr lang="pt-PT" altLang="pt-PT" sz="2800" dirty="0" smtClean="0"/>
              <a:t> </a:t>
            </a:r>
            <a:r>
              <a:rPr lang="pt-PT" altLang="pt-PT" sz="2800" dirty="0" err="1" smtClean="0"/>
              <a:t>related</a:t>
            </a:r>
            <a:r>
              <a:rPr lang="pt-PT" altLang="pt-PT" sz="2800" dirty="0" smtClean="0"/>
              <a:t> to </a:t>
            </a:r>
            <a:r>
              <a:rPr lang="pt-PT" altLang="pt-PT" sz="2800" dirty="0" err="1" smtClean="0"/>
              <a:t>religion</a:t>
            </a:r>
            <a:r>
              <a:rPr lang="pt-PT" altLang="pt-PT" sz="2800" dirty="0" smtClean="0"/>
              <a:t> </a:t>
            </a:r>
            <a:r>
              <a:rPr lang="pt-PT" altLang="pt-PT" sz="2800" dirty="0" err="1" smtClean="0"/>
              <a:t>and</a:t>
            </a:r>
            <a:r>
              <a:rPr lang="pt-PT" altLang="pt-PT" sz="2800" dirty="0" smtClean="0"/>
              <a:t> to </a:t>
            </a:r>
            <a:r>
              <a:rPr lang="pt-PT" altLang="pt-PT" sz="2800" dirty="0" err="1" smtClean="0"/>
              <a:t>beliefs</a:t>
            </a:r>
            <a:r>
              <a:rPr lang="pt-PT" altLang="pt-PT" sz="2800" dirty="0" smtClean="0"/>
              <a:t> </a:t>
            </a:r>
            <a:r>
              <a:rPr lang="pt-PT" altLang="pt-PT" sz="2800" dirty="0" err="1" smtClean="0"/>
              <a:t>about</a:t>
            </a:r>
            <a:r>
              <a:rPr lang="pt-PT" altLang="pt-PT" sz="2800" dirty="0" smtClean="0"/>
              <a:t> </a:t>
            </a:r>
            <a:r>
              <a:rPr lang="pt-PT" altLang="pt-PT" sz="2800" dirty="0" err="1" smtClean="0"/>
              <a:t>science</a:t>
            </a:r>
            <a:r>
              <a:rPr lang="pt-PT" altLang="pt-PT" sz="2800" dirty="0" smtClean="0"/>
              <a:t>.</a:t>
            </a:r>
          </a:p>
        </p:txBody>
      </p:sp>
    </p:spTree>
  </p:cSld>
  <p:clrMapOvr>
    <a:masterClrMapping/>
  </p:clrMapOvr>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p:txBody>
          <a:bodyPr>
            <a:noAutofit/>
          </a:bodyPr>
          <a:lstStyle/>
          <a:p>
            <a:pPr algn="ctr" eaLnBrk="1" hangingPunct="1">
              <a:defRPr/>
            </a:pPr>
            <a:r>
              <a:rPr lang="pt-PT" altLang="ja-JP" sz="5400" b="1" dirty="0" err="1" smtClean="0">
                <a:ea typeface="ＭＳ Ｐゴシック" charset="-128"/>
              </a:rPr>
              <a:t>Geert</a:t>
            </a:r>
            <a:r>
              <a:rPr lang="pt-PT" altLang="ja-JP" sz="5400" b="1" dirty="0" smtClean="0">
                <a:ea typeface="ＭＳ Ｐゴシック" charset="-128"/>
              </a:rPr>
              <a:t> </a:t>
            </a:r>
            <a:r>
              <a:rPr lang="pt-PT" altLang="ja-JP" sz="5400" b="1" dirty="0" err="1" smtClean="0">
                <a:ea typeface="ＭＳ Ｐゴシック" charset="-128"/>
              </a:rPr>
              <a:t>Hofstede’s</a:t>
            </a:r>
            <a:r>
              <a:rPr lang="pt-PT" altLang="ja-JP" sz="5400" b="1" dirty="0" smtClean="0">
                <a:ea typeface="ＭＳ Ｐゴシック" charset="-128"/>
              </a:rPr>
              <a:t> Cultural </a:t>
            </a:r>
            <a:r>
              <a:rPr lang="pt-PT" altLang="ja-JP" sz="5400" b="1" dirty="0" err="1" smtClean="0">
                <a:ea typeface="ＭＳ Ｐゴシック" charset="-128"/>
              </a:rPr>
              <a:t>Dimensions</a:t>
            </a:r>
            <a:endParaRPr lang="pt-PT" sz="5400" b="1" dirty="0" smtClean="0"/>
          </a:p>
        </p:txBody>
      </p:sp>
      <p:sp>
        <p:nvSpPr>
          <p:cNvPr id="125955" name="Rectangle 3"/>
          <p:cNvSpPr>
            <a:spLocks noGrp="1" noChangeArrowheads="1"/>
          </p:cNvSpPr>
          <p:nvPr>
            <p:ph idx="1"/>
          </p:nvPr>
        </p:nvSpPr>
        <p:spPr/>
        <p:txBody>
          <a:bodyPr>
            <a:normAutofit fontScale="92500" lnSpcReduction="20000"/>
          </a:bodyPr>
          <a:lstStyle/>
          <a:p>
            <a:pPr eaLnBrk="1" hangingPunct="1">
              <a:lnSpc>
                <a:spcPct val="80000"/>
              </a:lnSpc>
            </a:pPr>
            <a:r>
              <a:rPr lang="pt-PT" altLang="pt-PT" sz="1800" b="1" dirty="0" err="1" smtClean="0"/>
              <a:t>The</a:t>
            </a:r>
            <a:r>
              <a:rPr lang="pt-PT" altLang="pt-PT" sz="1800" b="1" dirty="0" smtClean="0"/>
              <a:t> </a:t>
            </a:r>
            <a:r>
              <a:rPr lang="pt-PT" altLang="pt-PT" sz="1800" b="1" dirty="0" err="1" smtClean="0"/>
              <a:t>five</a:t>
            </a:r>
            <a:r>
              <a:rPr lang="pt-PT" altLang="pt-PT" sz="1800" b="1" dirty="0" smtClean="0"/>
              <a:t> Cultural </a:t>
            </a:r>
            <a:r>
              <a:rPr lang="pt-PT" altLang="pt-PT" sz="1800" b="1" dirty="0" err="1" smtClean="0"/>
              <a:t>Dimensions</a:t>
            </a:r>
            <a:r>
              <a:rPr lang="pt-PT" altLang="pt-PT" sz="1800" b="1" dirty="0" smtClean="0"/>
              <a:t> </a:t>
            </a:r>
            <a:r>
              <a:rPr lang="pt-PT" altLang="pt-PT" sz="1800" b="1" dirty="0" err="1" smtClean="0"/>
              <a:t>of</a:t>
            </a:r>
            <a:r>
              <a:rPr lang="pt-PT" altLang="pt-PT" sz="1800" b="1" dirty="0" smtClean="0"/>
              <a:t> </a:t>
            </a:r>
            <a:r>
              <a:rPr lang="pt-PT" altLang="pt-PT" sz="1800" b="1" dirty="0" err="1" smtClean="0"/>
              <a:t>Hofstede</a:t>
            </a:r>
            <a:endParaRPr lang="pt-PT" altLang="pt-PT" sz="1800" b="1" dirty="0" smtClean="0"/>
          </a:p>
          <a:p>
            <a:pPr eaLnBrk="1" hangingPunct="1">
              <a:lnSpc>
                <a:spcPct val="80000"/>
              </a:lnSpc>
            </a:pPr>
            <a:r>
              <a:rPr lang="pt-PT" altLang="pt-PT" sz="1800" dirty="0" err="1" smtClean="0"/>
              <a:t>The</a:t>
            </a:r>
            <a:r>
              <a:rPr lang="pt-PT" altLang="pt-PT" sz="1800" dirty="0" smtClean="0"/>
              <a:t> cultural </a:t>
            </a:r>
            <a:r>
              <a:rPr lang="pt-PT" altLang="pt-PT" sz="1800" dirty="0" err="1" smtClean="0"/>
              <a:t>dimensions</a:t>
            </a:r>
            <a:r>
              <a:rPr lang="pt-PT" altLang="pt-PT" sz="1800" dirty="0" smtClean="0"/>
              <a:t> </a:t>
            </a:r>
            <a:r>
              <a:rPr lang="pt-PT" altLang="pt-PT" sz="1800" dirty="0" err="1" smtClean="0"/>
              <a:t>model</a:t>
            </a:r>
            <a:r>
              <a:rPr lang="pt-PT" altLang="pt-PT" sz="1800" dirty="0" smtClean="0"/>
              <a:t> </a:t>
            </a:r>
            <a:r>
              <a:rPr lang="pt-PT" altLang="pt-PT" sz="1800" dirty="0" err="1" smtClean="0"/>
              <a:t>of</a:t>
            </a:r>
            <a:r>
              <a:rPr lang="pt-PT" altLang="pt-PT" sz="1800" dirty="0" smtClean="0"/>
              <a:t> </a:t>
            </a:r>
            <a:r>
              <a:rPr lang="pt-PT" altLang="pt-PT" sz="1800" dirty="0" err="1" smtClean="0"/>
              <a:t>Geert</a:t>
            </a:r>
            <a:r>
              <a:rPr lang="pt-PT" altLang="pt-PT" sz="1800" dirty="0" smtClean="0"/>
              <a:t> </a:t>
            </a:r>
            <a:r>
              <a:rPr lang="pt-PT" altLang="pt-PT" sz="1800" dirty="0" err="1" smtClean="0"/>
              <a:t>Hofstede</a:t>
            </a:r>
            <a:r>
              <a:rPr lang="pt-PT" altLang="pt-PT" sz="1800" dirty="0" smtClean="0"/>
              <a:t> </a:t>
            </a:r>
            <a:r>
              <a:rPr lang="pt-PT" altLang="pt-PT" sz="1800" dirty="0" err="1" smtClean="0"/>
              <a:t>is</a:t>
            </a:r>
            <a:r>
              <a:rPr lang="pt-PT" altLang="pt-PT" sz="1800" dirty="0" smtClean="0"/>
              <a:t> a </a:t>
            </a:r>
            <a:r>
              <a:rPr lang="pt-PT" altLang="pt-PT" sz="1800" dirty="0" err="1" smtClean="0"/>
              <a:t>framework</a:t>
            </a:r>
            <a:r>
              <a:rPr lang="pt-PT" altLang="pt-PT" sz="1800" dirty="0" smtClean="0"/>
              <a:t> </a:t>
            </a:r>
            <a:r>
              <a:rPr lang="pt-PT" altLang="pt-PT" sz="1800" dirty="0" err="1" smtClean="0"/>
              <a:t>that</a:t>
            </a:r>
            <a:r>
              <a:rPr lang="pt-PT" altLang="pt-PT" sz="1800" dirty="0" smtClean="0"/>
              <a:t> </a:t>
            </a:r>
            <a:r>
              <a:rPr lang="pt-PT" altLang="pt-PT" sz="1800" dirty="0" err="1" smtClean="0"/>
              <a:t>describes</a:t>
            </a:r>
            <a:r>
              <a:rPr lang="pt-PT" altLang="pt-PT" sz="1800" dirty="0" smtClean="0"/>
              <a:t> </a:t>
            </a:r>
            <a:r>
              <a:rPr lang="pt-PT" altLang="pt-PT" sz="1800" dirty="0" err="1" smtClean="0"/>
              <a:t>five</a:t>
            </a:r>
            <a:r>
              <a:rPr lang="pt-PT" altLang="pt-PT" sz="1800" dirty="0" smtClean="0"/>
              <a:t> </a:t>
            </a:r>
            <a:r>
              <a:rPr lang="pt-PT" altLang="pt-PT" sz="1800" dirty="0" err="1" smtClean="0"/>
              <a:t>sorts</a:t>
            </a:r>
            <a:r>
              <a:rPr lang="pt-PT" altLang="pt-PT" sz="1800" dirty="0" smtClean="0"/>
              <a:t> (</a:t>
            </a:r>
            <a:r>
              <a:rPr lang="pt-PT" altLang="pt-PT" sz="1800" dirty="0" err="1" smtClean="0"/>
              <a:t>dimensions</a:t>
            </a:r>
            <a:r>
              <a:rPr lang="pt-PT" altLang="pt-PT" sz="1800" dirty="0" smtClean="0"/>
              <a:t>) </a:t>
            </a:r>
            <a:r>
              <a:rPr lang="pt-PT" altLang="pt-PT" sz="1800" dirty="0" err="1" smtClean="0"/>
              <a:t>of</a:t>
            </a:r>
            <a:r>
              <a:rPr lang="pt-PT" altLang="pt-PT" sz="1800" dirty="0" smtClean="0"/>
              <a:t> </a:t>
            </a:r>
            <a:r>
              <a:rPr lang="pt-PT" altLang="pt-PT" sz="1800" dirty="0" err="1" smtClean="0"/>
              <a:t>differences</a:t>
            </a:r>
            <a:r>
              <a:rPr lang="pt-PT" altLang="pt-PT" sz="1800" dirty="0" smtClean="0"/>
              <a:t> / </a:t>
            </a:r>
            <a:r>
              <a:rPr lang="pt-PT" altLang="pt-PT" sz="1800" dirty="0" err="1" smtClean="0"/>
              <a:t>value</a:t>
            </a:r>
            <a:r>
              <a:rPr lang="pt-PT" altLang="pt-PT" sz="1800" dirty="0" smtClean="0"/>
              <a:t> </a:t>
            </a:r>
            <a:r>
              <a:rPr lang="pt-PT" altLang="pt-PT" sz="1800" dirty="0" err="1" smtClean="0"/>
              <a:t>perspectives</a:t>
            </a:r>
            <a:r>
              <a:rPr lang="pt-PT" altLang="pt-PT" sz="1800" dirty="0" smtClean="0"/>
              <a:t> </a:t>
            </a:r>
            <a:r>
              <a:rPr lang="pt-PT" altLang="pt-PT" sz="1800" dirty="0" err="1" smtClean="0"/>
              <a:t>between</a:t>
            </a:r>
            <a:r>
              <a:rPr lang="pt-PT" altLang="pt-PT" sz="1800" dirty="0" smtClean="0"/>
              <a:t> </a:t>
            </a:r>
            <a:r>
              <a:rPr lang="pt-PT" altLang="pt-PT" sz="1800" dirty="0" err="1" smtClean="0"/>
              <a:t>national</a:t>
            </a:r>
            <a:r>
              <a:rPr lang="pt-PT" altLang="pt-PT" sz="1800" dirty="0" smtClean="0"/>
              <a:t> </a:t>
            </a:r>
            <a:r>
              <a:rPr lang="pt-PT" altLang="pt-PT" sz="1800" dirty="0" err="1" smtClean="0"/>
              <a:t>cultures</a:t>
            </a:r>
            <a:r>
              <a:rPr lang="pt-PT" altLang="pt-PT" sz="1800" dirty="0" smtClean="0"/>
              <a:t>:</a:t>
            </a:r>
            <a:endParaRPr lang="pt-PT" altLang="pt-PT" sz="1800" b="1" dirty="0" smtClean="0"/>
          </a:p>
          <a:p>
            <a:pPr eaLnBrk="1" hangingPunct="1">
              <a:lnSpc>
                <a:spcPct val="80000"/>
              </a:lnSpc>
            </a:pPr>
            <a:r>
              <a:rPr lang="pt-PT" altLang="pt-PT" sz="1800" b="1" dirty="0" err="1" smtClean="0"/>
              <a:t>Power</a:t>
            </a:r>
            <a:r>
              <a:rPr lang="pt-PT" altLang="pt-PT" sz="1800" b="1" dirty="0" smtClean="0"/>
              <a:t> </a:t>
            </a:r>
            <a:r>
              <a:rPr lang="pt-PT" altLang="pt-PT" sz="1800" b="1" dirty="0" err="1" smtClean="0"/>
              <a:t>distance</a:t>
            </a:r>
            <a:r>
              <a:rPr lang="pt-PT" altLang="pt-PT" sz="1800" dirty="0" smtClean="0"/>
              <a:t>. </a:t>
            </a:r>
            <a:r>
              <a:rPr lang="pt-PT" altLang="pt-PT" sz="1800" dirty="0" err="1" smtClean="0"/>
              <a:t>The</a:t>
            </a:r>
            <a:r>
              <a:rPr lang="pt-PT" altLang="pt-PT" sz="1800" dirty="0" smtClean="0"/>
              <a:t> </a:t>
            </a:r>
            <a:r>
              <a:rPr lang="pt-PT" altLang="pt-PT" sz="1800" dirty="0" err="1" smtClean="0"/>
              <a:t>degree</a:t>
            </a:r>
            <a:r>
              <a:rPr lang="pt-PT" altLang="pt-PT" sz="1800" dirty="0" smtClean="0"/>
              <a:t> </a:t>
            </a:r>
            <a:r>
              <a:rPr lang="pt-PT" altLang="pt-PT" sz="1800" dirty="0" err="1" smtClean="0"/>
              <a:t>of</a:t>
            </a:r>
            <a:r>
              <a:rPr lang="pt-PT" altLang="pt-PT" sz="1800" dirty="0" smtClean="0"/>
              <a:t> </a:t>
            </a:r>
            <a:r>
              <a:rPr lang="pt-PT" altLang="pt-PT" sz="1800" dirty="0" err="1" smtClean="0"/>
              <a:t>inequality</a:t>
            </a:r>
            <a:r>
              <a:rPr lang="pt-PT" altLang="pt-PT" sz="1800" dirty="0" smtClean="0"/>
              <a:t> </a:t>
            </a:r>
            <a:r>
              <a:rPr lang="pt-PT" altLang="pt-PT" sz="1800" dirty="0" err="1" smtClean="0"/>
              <a:t>among</a:t>
            </a:r>
            <a:r>
              <a:rPr lang="pt-PT" altLang="pt-PT" sz="1800" dirty="0" smtClean="0"/>
              <a:t> </a:t>
            </a:r>
            <a:r>
              <a:rPr lang="pt-PT" altLang="pt-PT" sz="1800" dirty="0" err="1" smtClean="0"/>
              <a:t>people</a:t>
            </a:r>
            <a:r>
              <a:rPr lang="pt-PT" altLang="pt-PT" sz="1800" dirty="0" smtClean="0"/>
              <a:t> </a:t>
            </a:r>
            <a:r>
              <a:rPr lang="pt-PT" altLang="pt-PT" sz="1800" dirty="0" err="1" smtClean="0"/>
              <a:t>which</a:t>
            </a:r>
            <a:r>
              <a:rPr lang="pt-PT" altLang="pt-PT" sz="1800" dirty="0" smtClean="0"/>
              <a:t> </a:t>
            </a:r>
            <a:r>
              <a:rPr lang="pt-PT" altLang="pt-PT" sz="1800" dirty="0" err="1" smtClean="0"/>
              <a:t>the</a:t>
            </a:r>
            <a:r>
              <a:rPr lang="pt-PT" altLang="pt-PT" sz="1800" dirty="0" smtClean="0"/>
              <a:t> </a:t>
            </a:r>
            <a:r>
              <a:rPr lang="pt-PT" altLang="pt-PT" sz="1800" dirty="0" err="1" smtClean="0"/>
              <a:t>population</a:t>
            </a:r>
            <a:r>
              <a:rPr lang="pt-PT" altLang="pt-PT" sz="1800" dirty="0" smtClean="0"/>
              <a:t> </a:t>
            </a:r>
            <a:r>
              <a:rPr lang="pt-PT" altLang="pt-PT" sz="1800" dirty="0" err="1" smtClean="0"/>
              <a:t>of</a:t>
            </a:r>
            <a:r>
              <a:rPr lang="pt-PT" altLang="pt-PT" sz="1800" dirty="0" smtClean="0"/>
              <a:t> a country </a:t>
            </a:r>
            <a:r>
              <a:rPr lang="pt-PT" altLang="pt-PT" sz="1800" dirty="0" err="1" smtClean="0"/>
              <a:t>considers</a:t>
            </a:r>
            <a:r>
              <a:rPr lang="pt-PT" altLang="pt-PT" sz="1800" dirty="0" smtClean="0"/>
              <a:t> as normal.</a:t>
            </a:r>
            <a:endParaRPr lang="pt-PT" altLang="pt-PT" sz="1800" b="1" dirty="0" smtClean="0"/>
          </a:p>
          <a:p>
            <a:pPr eaLnBrk="1" hangingPunct="1">
              <a:lnSpc>
                <a:spcPct val="80000"/>
              </a:lnSpc>
            </a:pPr>
            <a:r>
              <a:rPr lang="pt-PT" altLang="pt-PT" sz="1800" b="1" dirty="0" err="1" smtClean="0"/>
              <a:t>Individualism</a:t>
            </a:r>
            <a:r>
              <a:rPr lang="pt-PT" altLang="pt-PT" sz="1800" b="1" dirty="0" smtClean="0"/>
              <a:t> versus </a:t>
            </a:r>
            <a:r>
              <a:rPr lang="pt-PT" altLang="pt-PT" sz="1800" b="1" dirty="0" err="1" smtClean="0"/>
              <a:t>collectivism</a:t>
            </a:r>
            <a:r>
              <a:rPr lang="pt-PT" altLang="pt-PT" sz="1800" dirty="0" smtClean="0"/>
              <a:t>. </a:t>
            </a:r>
            <a:r>
              <a:rPr lang="pt-PT" altLang="pt-PT" sz="1800" dirty="0" err="1" smtClean="0"/>
              <a:t>The</a:t>
            </a:r>
            <a:r>
              <a:rPr lang="pt-PT" altLang="pt-PT" sz="1800" dirty="0" smtClean="0"/>
              <a:t> </a:t>
            </a:r>
            <a:r>
              <a:rPr lang="pt-PT" altLang="pt-PT" sz="1800" dirty="0" err="1" smtClean="0"/>
              <a:t>extent</a:t>
            </a:r>
            <a:r>
              <a:rPr lang="pt-PT" altLang="pt-PT" sz="1800" dirty="0" smtClean="0"/>
              <a:t> to </a:t>
            </a:r>
            <a:r>
              <a:rPr lang="pt-PT" altLang="pt-PT" sz="1800" dirty="0" err="1" smtClean="0"/>
              <a:t>which</a:t>
            </a:r>
            <a:r>
              <a:rPr lang="pt-PT" altLang="pt-PT" sz="1800" dirty="0" smtClean="0"/>
              <a:t> </a:t>
            </a:r>
            <a:r>
              <a:rPr lang="pt-PT" altLang="pt-PT" sz="1800" dirty="0" err="1" smtClean="0"/>
              <a:t>people</a:t>
            </a:r>
            <a:r>
              <a:rPr lang="pt-PT" altLang="pt-PT" sz="1800" dirty="0" smtClean="0"/>
              <a:t> </a:t>
            </a:r>
            <a:r>
              <a:rPr lang="pt-PT" altLang="pt-PT" sz="1800" dirty="0" err="1" smtClean="0"/>
              <a:t>feel</a:t>
            </a:r>
            <a:r>
              <a:rPr lang="pt-PT" altLang="pt-PT" sz="1800" dirty="0" smtClean="0"/>
              <a:t> </a:t>
            </a:r>
            <a:r>
              <a:rPr lang="pt-PT" altLang="pt-PT" sz="1800" dirty="0" err="1" smtClean="0"/>
              <a:t>they</a:t>
            </a:r>
            <a:r>
              <a:rPr lang="pt-PT" altLang="pt-PT" sz="1800" dirty="0" smtClean="0"/>
              <a:t> are </a:t>
            </a:r>
            <a:r>
              <a:rPr lang="pt-PT" altLang="pt-PT" sz="1800" dirty="0" err="1" smtClean="0"/>
              <a:t>supposed</a:t>
            </a:r>
            <a:r>
              <a:rPr lang="pt-PT" altLang="pt-PT" sz="1800" dirty="0" smtClean="0"/>
              <a:t> to take </a:t>
            </a:r>
            <a:r>
              <a:rPr lang="pt-PT" altLang="pt-PT" sz="1800" dirty="0" err="1" smtClean="0"/>
              <a:t>care</a:t>
            </a:r>
            <a:r>
              <a:rPr lang="pt-PT" altLang="pt-PT" sz="1800" dirty="0" smtClean="0"/>
              <a:t> for, </a:t>
            </a:r>
            <a:r>
              <a:rPr lang="pt-PT" altLang="pt-PT" sz="1800" dirty="0" err="1" smtClean="0"/>
              <a:t>or</a:t>
            </a:r>
            <a:r>
              <a:rPr lang="pt-PT" altLang="pt-PT" sz="1800" dirty="0" smtClean="0"/>
              <a:t> to </a:t>
            </a:r>
            <a:r>
              <a:rPr lang="pt-PT" altLang="pt-PT" sz="1800" dirty="0" err="1" smtClean="0"/>
              <a:t>be</a:t>
            </a:r>
            <a:r>
              <a:rPr lang="pt-PT" altLang="pt-PT" sz="1800" dirty="0" smtClean="0"/>
              <a:t> </a:t>
            </a:r>
            <a:r>
              <a:rPr lang="pt-PT" altLang="pt-PT" sz="1800" dirty="0" err="1" smtClean="0"/>
              <a:t>cared</a:t>
            </a:r>
            <a:r>
              <a:rPr lang="pt-PT" altLang="pt-PT" sz="1800" dirty="0" smtClean="0"/>
              <a:t> for </a:t>
            </a:r>
            <a:r>
              <a:rPr lang="pt-PT" altLang="pt-PT" sz="1800" dirty="0" err="1" smtClean="0"/>
              <a:t>by</a:t>
            </a:r>
            <a:r>
              <a:rPr lang="pt-PT" altLang="pt-PT" sz="1800" dirty="0" smtClean="0"/>
              <a:t> </a:t>
            </a:r>
            <a:r>
              <a:rPr lang="pt-PT" altLang="pt-PT" sz="1800" dirty="0" err="1" smtClean="0"/>
              <a:t>themselves</a:t>
            </a:r>
            <a:r>
              <a:rPr lang="pt-PT" altLang="pt-PT" sz="1800" dirty="0" smtClean="0"/>
              <a:t>, </a:t>
            </a:r>
            <a:r>
              <a:rPr lang="pt-PT" altLang="pt-PT" sz="1800" dirty="0" err="1" smtClean="0"/>
              <a:t>their</a:t>
            </a:r>
            <a:r>
              <a:rPr lang="pt-PT" altLang="pt-PT" sz="1800" dirty="0" smtClean="0"/>
              <a:t> </a:t>
            </a:r>
            <a:r>
              <a:rPr lang="pt-PT" altLang="pt-PT" sz="1800" dirty="0" err="1" smtClean="0"/>
              <a:t>families</a:t>
            </a:r>
            <a:r>
              <a:rPr lang="pt-PT" altLang="pt-PT" sz="1800" dirty="0" smtClean="0"/>
              <a:t> </a:t>
            </a:r>
            <a:r>
              <a:rPr lang="pt-PT" altLang="pt-PT" sz="1800" dirty="0" err="1" smtClean="0"/>
              <a:t>or</a:t>
            </a:r>
            <a:r>
              <a:rPr lang="pt-PT" altLang="pt-PT" sz="1800" dirty="0" smtClean="0"/>
              <a:t> </a:t>
            </a:r>
            <a:r>
              <a:rPr lang="pt-PT" altLang="pt-PT" sz="1800" dirty="0" err="1" smtClean="0"/>
              <a:t>organizations</a:t>
            </a:r>
            <a:r>
              <a:rPr lang="pt-PT" altLang="pt-PT" sz="1800" dirty="0" smtClean="0"/>
              <a:t> </a:t>
            </a:r>
            <a:r>
              <a:rPr lang="pt-PT" altLang="pt-PT" sz="1800" dirty="0" err="1" smtClean="0"/>
              <a:t>they</a:t>
            </a:r>
            <a:r>
              <a:rPr lang="pt-PT" altLang="pt-PT" sz="1800" dirty="0" smtClean="0"/>
              <a:t> </a:t>
            </a:r>
            <a:r>
              <a:rPr lang="pt-PT" altLang="pt-PT" sz="1800" dirty="0" err="1" smtClean="0"/>
              <a:t>belong</a:t>
            </a:r>
            <a:r>
              <a:rPr lang="pt-PT" altLang="pt-PT" sz="1800" dirty="0" smtClean="0"/>
              <a:t> to.</a:t>
            </a:r>
            <a:endParaRPr lang="pt-PT" altLang="pt-PT" sz="1800" b="1" dirty="0" smtClean="0"/>
          </a:p>
          <a:p>
            <a:pPr eaLnBrk="1" hangingPunct="1">
              <a:lnSpc>
                <a:spcPct val="80000"/>
              </a:lnSpc>
            </a:pPr>
            <a:r>
              <a:rPr lang="pt-PT" altLang="pt-PT" sz="1800" b="1" dirty="0" err="1" smtClean="0"/>
              <a:t>Masculinity</a:t>
            </a:r>
            <a:r>
              <a:rPr lang="pt-PT" altLang="pt-PT" sz="1800" b="1" dirty="0" smtClean="0"/>
              <a:t> versus </a:t>
            </a:r>
            <a:r>
              <a:rPr lang="pt-PT" altLang="pt-PT" sz="1800" b="1" dirty="0" err="1" smtClean="0"/>
              <a:t>femininity</a:t>
            </a:r>
            <a:r>
              <a:rPr lang="pt-PT" altLang="pt-PT" sz="1800" dirty="0" smtClean="0"/>
              <a:t>. </a:t>
            </a:r>
            <a:r>
              <a:rPr lang="pt-PT" altLang="pt-PT" sz="1800" dirty="0" err="1" smtClean="0"/>
              <a:t>The</a:t>
            </a:r>
            <a:r>
              <a:rPr lang="pt-PT" altLang="pt-PT" sz="1800" dirty="0" smtClean="0"/>
              <a:t> </a:t>
            </a:r>
            <a:r>
              <a:rPr lang="pt-PT" altLang="pt-PT" sz="1800" dirty="0" err="1" smtClean="0"/>
              <a:t>extent</a:t>
            </a:r>
            <a:r>
              <a:rPr lang="pt-PT" altLang="pt-PT" sz="1800" dirty="0" smtClean="0"/>
              <a:t> to </a:t>
            </a:r>
            <a:r>
              <a:rPr lang="pt-PT" altLang="pt-PT" sz="1800" dirty="0" err="1" smtClean="0"/>
              <a:t>which</a:t>
            </a:r>
            <a:r>
              <a:rPr lang="pt-PT" altLang="pt-PT" sz="1800" dirty="0" smtClean="0"/>
              <a:t> a </a:t>
            </a:r>
            <a:r>
              <a:rPr lang="pt-PT" altLang="pt-PT" sz="1800" dirty="0" err="1" smtClean="0"/>
              <a:t>culture</a:t>
            </a:r>
            <a:r>
              <a:rPr lang="pt-PT" altLang="pt-PT" sz="1800" dirty="0" smtClean="0"/>
              <a:t> </a:t>
            </a:r>
            <a:r>
              <a:rPr lang="pt-PT" altLang="pt-PT" sz="1800" dirty="0" err="1" smtClean="0"/>
              <a:t>is</a:t>
            </a:r>
            <a:r>
              <a:rPr lang="pt-PT" altLang="pt-PT" sz="1800" dirty="0" smtClean="0"/>
              <a:t> </a:t>
            </a:r>
            <a:r>
              <a:rPr lang="pt-PT" altLang="pt-PT" sz="1800" dirty="0" err="1" smtClean="0"/>
              <a:t>conducive</a:t>
            </a:r>
            <a:r>
              <a:rPr lang="pt-PT" altLang="pt-PT" sz="1800" dirty="0" smtClean="0"/>
              <a:t> to </a:t>
            </a:r>
            <a:r>
              <a:rPr lang="pt-PT" altLang="pt-PT" sz="1800" dirty="0" err="1" smtClean="0"/>
              <a:t>dominance</a:t>
            </a:r>
            <a:r>
              <a:rPr lang="pt-PT" altLang="pt-PT" sz="1800" dirty="0" smtClean="0"/>
              <a:t>, </a:t>
            </a:r>
            <a:r>
              <a:rPr lang="pt-PT" altLang="pt-PT" sz="1800" dirty="0" err="1" smtClean="0"/>
              <a:t>assertiveness</a:t>
            </a:r>
            <a:r>
              <a:rPr lang="pt-PT" altLang="pt-PT" sz="1800" dirty="0" smtClean="0"/>
              <a:t> </a:t>
            </a:r>
            <a:r>
              <a:rPr lang="pt-PT" altLang="pt-PT" sz="1800" dirty="0" err="1" smtClean="0"/>
              <a:t>and</a:t>
            </a:r>
            <a:r>
              <a:rPr lang="pt-PT" altLang="pt-PT" sz="1800" dirty="0" smtClean="0"/>
              <a:t> </a:t>
            </a:r>
            <a:r>
              <a:rPr lang="pt-PT" altLang="pt-PT" sz="1800" dirty="0" err="1" smtClean="0"/>
              <a:t>acquisition</a:t>
            </a:r>
            <a:r>
              <a:rPr lang="pt-PT" altLang="pt-PT" sz="1800" dirty="0" smtClean="0"/>
              <a:t> </a:t>
            </a:r>
            <a:r>
              <a:rPr lang="pt-PT" altLang="pt-PT" sz="1800" dirty="0" err="1" smtClean="0"/>
              <a:t>of</a:t>
            </a:r>
            <a:r>
              <a:rPr lang="pt-PT" altLang="pt-PT" sz="1800" dirty="0" smtClean="0"/>
              <a:t> </a:t>
            </a:r>
            <a:r>
              <a:rPr lang="pt-PT" altLang="pt-PT" sz="1800" dirty="0" err="1" smtClean="0"/>
              <a:t>things</a:t>
            </a:r>
            <a:r>
              <a:rPr lang="pt-PT" altLang="pt-PT" sz="1800" dirty="0" smtClean="0"/>
              <a:t>. Versus a </a:t>
            </a:r>
            <a:r>
              <a:rPr lang="pt-PT" altLang="pt-PT" sz="1800" dirty="0" err="1" smtClean="0"/>
              <a:t>culture</a:t>
            </a:r>
            <a:r>
              <a:rPr lang="pt-PT" altLang="pt-PT" sz="1800" dirty="0" smtClean="0"/>
              <a:t> </a:t>
            </a:r>
            <a:r>
              <a:rPr lang="pt-PT" altLang="pt-PT" sz="1800" dirty="0" err="1" smtClean="0"/>
              <a:t>which</a:t>
            </a:r>
            <a:r>
              <a:rPr lang="pt-PT" altLang="pt-PT" sz="1800" dirty="0" smtClean="0"/>
              <a:t> </a:t>
            </a:r>
            <a:r>
              <a:rPr lang="pt-PT" altLang="pt-PT" sz="1800" dirty="0" err="1" smtClean="0"/>
              <a:t>is</a:t>
            </a:r>
            <a:r>
              <a:rPr lang="pt-PT" altLang="pt-PT" sz="1800" dirty="0" smtClean="0"/>
              <a:t> more </a:t>
            </a:r>
            <a:r>
              <a:rPr lang="pt-PT" altLang="pt-PT" sz="1800" dirty="0" err="1" smtClean="0"/>
              <a:t>conducive</a:t>
            </a:r>
            <a:r>
              <a:rPr lang="pt-PT" altLang="pt-PT" sz="1800" dirty="0" smtClean="0"/>
              <a:t> to </a:t>
            </a:r>
            <a:r>
              <a:rPr lang="pt-PT" altLang="pt-PT" sz="1800" dirty="0" err="1" smtClean="0"/>
              <a:t>people</a:t>
            </a:r>
            <a:r>
              <a:rPr lang="pt-PT" altLang="pt-PT" sz="1800" dirty="0" smtClean="0"/>
              <a:t>, feelings </a:t>
            </a:r>
            <a:r>
              <a:rPr lang="pt-PT" altLang="pt-PT" sz="1800" dirty="0" err="1" smtClean="0"/>
              <a:t>and</a:t>
            </a:r>
            <a:r>
              <a:rPr lang="pt-PT" altLang="pt-PT" sz="1800" dirty="0" smtClean="0"/>
              <a:t> </a:t>
            </a:r>
            <a:r>
              <a:rPr lang="pt-PT" altLang="pt-PT" sz="1800" dirty="0" err="1" smtClean="0"/>
              <a:t>the</a:t>
            </a:r>
            <a:r>
              <a:rPr lang="pt-PT" altLang="pt-PT" sz="1800" dirty="0" smtClean="0"/>
              <a:t> </a:t>
            </a:r>
            <a:r>
              <a:rPr lang="pt-PT" altLang="pt-PT" sz="1800" dirty="0" err="1" smtClean="0"/>
              <a:t>quality</a:t>
            </a:r>
            <a:r>
              <a:rPr lang="pt-PT" altLang="pt-PT" sz="1800" dirty="0" smtClean="0"/>
              <a:t> </a:t>
            </a:r>
            <a:r>
              <a:rPr lang="pt-PT" altLang="pt-PT" sz="1800" dirty="0" err="1" smtClean="0"/>
              <a:t>of</a:t>
            </a:r>
            <a:r>
              <a:rPr lang="pt-PT" altLang="pt-PT" sz="1800" dirty="0" smtClean="0"/>
              <a:t> </a:t>
            </a:r>
            <a:r>
              <a:rPr lang="pt-PT" altLang="pt-PT" sz="1800" dirty="0" err="1" smtClean="0"/>
              <a:t>life</a:t>
            </a:r>
            <a:r>
              <a:rPr lang="pt-PT" altLang="pt-PT" sz="1800" dirty="0" smtClean="0"/>
              <a:t>.</a:t>
            </a:r>
            <a:endParaRPr lang="pt-PT" altLang="pt-PT" sz="1800" b="1" dirty="0" smtClean="0"/>
          </a:p>
          <a:p>
            <a:pPr eaLnBrk="1" hangingPunct="1">
              <a:lnSpc>
                <a:spcPct val="80000"/>
              </a:lnSpc>
            </a:pPr>
            <a:r>
              <a:rPr lang="pt-PT" altLang="pt-PT" sz="1800" b="1" dirty="0" err="1" smtClean="0"/>
              <a:t>Uncertainty</a:t>
            </a:r>
            <a:r>
              <a:rPr lang="pt-PT" altLang="pt-PT" sz="1800" b="1" dirty="0" smtClean="0"/>
              <a:t> </a:t>
            </a:r>
            <a:r>
              <a:rPr lang="pt-PT" altLang="pt-PT" sz="1800" b="1" dirty="0" err="1" smtClean="0"/>
              <a:t>avoidance</a:t>
            </a:r>
            <a:r>
              <a:rPr lang="pt-PT" altLang="pt-PT" sz="1800" dirty="0" smtClean="0"/>
              <a:t>. </a:t>
            </a:r>
            <a:r>
              <a:rPr lang="pt-PT" altLang="pt-PT" sz="1800" dirty="0" err="1" smtClean="0"/>
              <a:t>The</a:t>
            </a:r>
            <a:r>
              <a:rPr lang="pt-PT" altLang="pt-PT" sz="1800" dirty="0" smtClean="0"/>
              <a:t> </a:t>
            </a:r>
            <a:r>
              <a:rPr lang="pt-PT" altLang="pt-PT" sz="1800" dirty="0" err="1" smtClean="0"/>
              <a:t>degree</a:t>
            </a:r>
            <a:r>
              <a:rPr lang="pt-PT" altLang="pt-PT" sz="1800" dirty="0" smtClean="0"/>
              <a:t> to </a:t>
            </a:r>
            <a:r>
              <a:rPr lang="pt-PT" altLang="pt-PT" sz="1800" dirty="0" err="1" smtClean="0"/>
              <a:t>which</a:t>
            </a:r>
            <a:r>
              <a:rPr lang="pt-PT" altLang="pt-PT" sz="1800" dirty="0" smtClean="0"/>
              <a:t> </a:t>
            </a:r>
            <a:r>
              <a:rPr lang="pt-PT" altLang="pt-PT" sz="1800" dirty="0" err="1" smtClean="0"/>
              <a:t>people</a:t>
            </a:r>
            <a:r>
              <a:rPr lang="pt-PT" altLang="pt-PT" sz="1800" dirty="0" smtClean="0"/>
              <a:t> in a country </a:t>
            </a:r>
            <a:r>
              <a:rPr lang="pt-PT" altLang="pt-PT" sz="1800" dirty="0" err="1" smtClean="0"/>
              <a:t>prefer</a:t>
            </a:r>
            <a:r>
              <a:rPr lang="pt-PT" altLang="pt-PT" sz="1800" dirty="0" smtClean="0"/>
              <a:t> </a:t>
            </a:r>
            <a:r>
              <a:rPr lang="pt-PT" altLang="pt-PT" sz="1800" dirty="0" err="1" smtClean="0"/>
              <a:t>structured</a:t>
            </a:r>
            <a:r>
              <a:rPr lang="pt-PT" altLang="pt-PT" sz="1800" dirty="0" smtClean="0"/>
              <a:t> </a:t>
            </a:r>
            <a:r>
              <a:rPr lang="pt-PT" altLang="pt-PT" sz="1800" dirty="0" err="1" smtClean="0"/>
              <a:t>over</a:t>
            </a:r>
            <a:r>
              <a:rPr lang="pt-PT" altLang="pt-PT" sz="1800" dirty="0" smtClean="0"/>
              <a:t> </a:t>
            </a:r>
            <a:r>
              <a:rPr lang="pt-PT" altLang="pt-PT" sz="1800" dirty="0" err="1" smtClean="0"/>
              <a:t>unstructured</a:t>
            </a:r>
            <a:r>
              <a:rPr lang="pt-PT" altLang="pt-PT" sz="1800" dirty="0" smtClean="0"/>
              <a:t> </a:t>
            </a:r>
            <a:r>
              <a:rPr lang="pt-PT" altLang="pt-PT" sz="1800" dirty="0" err="1" smtClean="0"/>
              <a:t>situations</a:t>
            </a:r>
            <a:r>
              <a:rPr lang="pt-PT" altLang="pt-PT" sz="1800" dirty="0" smtClean="0"/>
              <a:t>.</a:t>
            </a:r>
            <a:endParaRPr lang="pt-PT" altLang="pt-PT" sz="1800" b="1" dirty="0" smtClean="0"/>
          </a:p>
          <a:p>
            <a:pPr eaLnBrk="1" hangingPunct="1">
              <a:lnSpc>
                <a:spcPct val="80000"/>
              </a:lnSpc>
            </a:pPr>
            <a:r>
              <a:rPr lang="pt-PT" altLang="pt-PT" sz="1800" b="1" dirty="0" smtClean="0"/>
              <a:t>Long-</a:t>
            </a:r>
            <a:r>
              <a:rPr lang="pt-PT" altLang="pt-PT" sz="1800" b="1" dirty="0" err="1" smtClean="0"/>
              <a:t>term</a:t>
            </a:r>
            <a:r>
              <a:rPr lang="pt-PT" altLang="pt-PT" sz="1800" b="1" dirty="0" smtClean="0"/>
              <a:t> versus short-</a:t>
            </a:r>
            <a:r>
              <a:rPr lang="pt-PT" altLang="pt-PT" sz="1800" b="1" dirty="0" err="1" smtClean="0"/>
              <a:t>term</a:t>
            </a:r>
            <a:r>
              <a:rPr lang="pt-PT" altLang="pt-PT" sz="1800" b="1" dirty="0" smtClean="0"/>
              <a:t> </a:t>
            </a:r>
            <a:r>
              <a:rPr lang="pt-PT" altLang="pt-PT" sz="1800" b="1" dirty="0" err="1" smtClean="0"/>
              <a:t>orientation</a:t>
            </a:r>
            <a:r>
              <a:rPr lang="pt-PT" altLang="pt-PT" sz="1800" dirty="0" smtClean="0"/>
              <a:t>. Long-</a:t>
            </a:r>
            <a:r>
              <a:rPr lang="pt-PT" altLang="pt-PT" sz="1800" dirty="0" err="1" smtClean="0"/>
              <a:t>term</a:t>
            </a:r>
            <a:r>
              <a:rPr lang="pt-PT" altLang="pt-PT" sz="1800" dirty="0" smtClean="0"/>
              <a:t>: </a:t>
            </a:r>
            <a:r>
              <a:rPr lang="pt-PT" altLang="pt-PT" sz="1800" dirty="0" err="1" smtClean="0"/>
              <a:t>values</a:t>
            </a:r>
            <a:r>
              <a:rPr lang="pt-PT" altLang="pt-PT" sz="1800" dirty="0" smtClean="0"/>
              <a:t> </a:t>
            </a:r>
            <a:r>
              <a:rPr lang="pt-PT" altLang="pt-PT" sz="1800" dirty="0" err="1" smtClean="0"/>
              <a:t>oriented</a:t>
            </a:r>
            <a:r>
              <a:rPr lang="pt-PT" altLang="pt-PT" sz="1800" dirty="0" smtClean="0"/>
              <a:t> </a:t>
            </a:r>
            <a:r>
              <a:rPr lang="pt-PT" altLang="pt-PT" sz="1800" dirty="0" err="1" smtClean="0"/>
              <a:t>towards</a:t>
            </a:r>
            <a:r>
              <a:rPr lang="pt-PT" altLang="pt-PT" sz="1800" dirty="0" smtClean="0"/>
              <a:t> </a:t>
            </a:r>
            <a:r>
              <a:rPr lang="pt-PT" altLang="pt-PT" sz="1800" dirty="0" err="1" smtClean="0"/>
              <a:t>the</a:t>
            </a:r>
            <a:r>
              <a:rPr lang="pt-PT" altLang="pt-PT" sz="1800" dirty="0" smtClean="0"/>
              <a:t> future, </a:t>
            </a:r>
            <a:r>
              <a:rPr lang="pt-PT" altLang="pt-PT" sz="1800" dirty="0" err="1" smtClean="0"/>
              <a:t>like</a:t>
            </a:r>
            <a:r>
              <a:rPr lang="pt-PT" altLang="pt-PT" sz="1800" dirty="0" smtClean="0"/>
              <a:t> </a:t>
            </a:r>
            <a:r>
              <a:rPr lang="pt-PT" altLang="pt-PT" sz="1800" dirty="0" err="1" smtClean="0"/>
              <a:t>saving</a:t>
            </a:r>
            <a:r>
              <a:rPr lang="pt-PT" altLang="pt-PT" sz="1800" dirty="0" smtClean="0"/>
              <a:t> </a:t>
            </a:r>
            <a:r>
              <a:rPr lang="pt-PT" altLang="pt-PT" sz="1800" dirty="0" err="1" smtClean="0"/>
              <a:t>and</a:t>
            </a:r>
            <a:r>
              <a:rPr lang="pt-PT" altLang="pt-PT" sz="1800" dirty="0" smtClean="0"/>
              <a:t> </a:t>
            </a:r>
            <a:r>
              <a:rPr lang="pt-PT" altLang="pt-PT" sz="1800" dirty="0" err="1" smtClean="0"/>
              <a:t>persistence</a:t>
            </a:r>
            <a:r>
              <a:rPr lang="pt-PT" altLang="pt-PT" sz="1800" dirty="0" smtClean="0"/>
              <a:t>. Short-</a:t>
            </a:r>
            <a:r>
              <a:rPr lang="pt-PT" altLang="pt-PT" sz="1800" dirty="0" err="1" smtClean="0"/>
              <a:t>term</a:t>
            </a:r>
            <a:r>
              <a:rPr lang="pt-PT" altLang="pt-PT" sz="1800" dirty="0" smtClean="0"/>
              <a:t>: </a:t>
            </a:r>
            <a:r>
              <a:rPr lang="pt-PT" altLang="pt-PT" sz="1800" dirty="0" err="1" smtClean="0"/>
              <a:t>values</a:t>
            </a:r>
            <a:r>
              <a:rPr lang="pt-PT" altLang="pt-PT" sz="1800" dirty="0" smtClean="0"/>
              <a:t> </a:t>
            </a:r>
            <a:r>
              <a:rPr lang="pt-PT" altLang="pt-PT" sz="1800" dirty="0" err="1" smtClean="0"/>
              <a:t>oriented</a:t>
            </a:r>
            <a:r>
              <a:rPr lang="pt-PT" altLang="pt-PT" sz="1800" dirty="0" smtClean="0"/>
              <a:t> </a:t>
            </a:r>
            <a:r>
              <a:rPr lang="pt-PT" altLang="pt-PT" sz="1800" dirty="0" err="1" smtClean="0"/>
              <a:t>towards</a:t>
            </a:r>
            <a:r>
              <a:rPr lang="pt-PT" altLang="pt-PT" sz="1800" dirty="0" smtClean="0"/>
              <a:t> </a:t>
            </a:r>
            <a:r>
              <a:rPr lang="pt-PT" altLang="pt-PT" sz="1800" dirty="0" err="1" smtClean="0"/>
              <a:t>the</a:t>
            </a:r>
            <a:r>
              <a:rPr lang="pt-PT" altLang="pt-PT" sz="1800" dirty="0" smtClean="0"/>
              <a:t> </a:t>
            </a:r>
            <a:r>
              <a:rPr lang="pt-PT" altLang="pt-PT" sz="1800" dirty="0" err="1" smtClean="0"/>
              <a:t>past</a:t>
            </a:r>
            <a:r>
              <a:rPr lang="pt-PT" altLang="pt-PT" sz="1800" dirty="0" smtClean="0"/>
              <a:t> </a:t>
            </a:r>
            <a:r>
              <a:rPr lang="pt-PT" altLang="pt-PT" sz="1800" dirty="0" err="1" smtClean="0"/>
              <a:t>and</a:t>
            </a:r>
            <a:r>
              <a:rPr lang="pt-PT" altLang="pt-PT" sz="1800" dirty="0" smtClean="0"/>
              <a:t> </a:t>
            </a:r>
            <a:r>
              <a:rPr lang="pt-PT" altLang="pt-PT" sz="1800" dirty="0" err="1" smtClean="0"/>
              <a:t>present</a:t>
            </a:r>
            <a:r>
              <a:rPr lang="pt-PT" altLang="pt-PT" sz="1800" dirty="0" smtClean="0"/>
              <a:t>, </a:t>
            </a:r>
            <a:r>
              <a:rPr lang="pt-PT" altLang="pt-PT" sz="1800" dirty="0" err="1" smtClean="0"/>
              <a:t>like</a:t>
            </a:r>
            <a:r>
              <a:rPr lang="pt-PT" altLang="pt-PT" sz="1800" dirty="0" smtClean="0"/>
              <a:t> </a:t>
            </a:r>
            <a:r>
              <a:rPr lang="pt-PT" altLang="pt-PT" sz="1800" dirty="0" err="1" smtClean="0"/>
              <a:t>respect</a:t>
            </a:r>
            <a:r>
              <a:rPr lang="pt-PT" altLang="pt-PT" sz="1800" dirty="0" smtClean="0"/>
              <a:t> for </a:t>
            </a:r>
            <a:r>
              <a:rPr lang="pt-PT" altLang="pt-PT" sz="1800" dirty="0" err="1" smtClean="0"/>
              <a:t>tradition</a:t>
            </a:r>
            <a:r>
              <a:rPr lang="pt-PT" altLang="pt-PT" sz="1800" dirty="0" smtClean="0"/>
              <a:t> </a:t>
            </a:r>
            <a:r>
              <a:rPr lang="pt-PT" altLang="pt-PT" sz="1800" dirty="0" err="1" smtClean="0"/>
              <a:t>and</a:t>
            </a:r>
            <a:r>
              <a:rPr lang="pt-PT" altLang="pt-PT" sz="1800" dirty="0" smtClean="0"/>
              <a:t> </a:t>
            </a:r>
            <a:r>
              <a:rPr lang="pt-PT" altLang="pt-PT" sz="1800" dirty="0" err="1" smtClean="0"/>
              <a:t>fulfilling</a:t>
            </a:r>
            <a:r>
              <a:rPr lang="pt-PT" altLang="pt-PT" sz="1800" dirty="0" smtClean="0"/>
              <a:t> social </a:t>
            </a:r>
            <a:r>
              <a:rPr lang="pt-PT" altLang="pt-PT" sz="1800" dirty="0" err="1" smtClean="0"/>
              <a:t>obligations</a:t>
            </a:r>
            <a:r>
              <a:rPr lang="pt-PT" altLang="pt-PT" sz="1800" dirty="0" smtClean="0"/>
              <a:t>.</a:t>
            </a:r>
          </a:p>
        </p:txBody>
      </p:sp>
    </p:spTree>
  </p:cSld>
  <p:clrMapOvr>
    <a:masterClrMapping/>
  </p:clrMapOvr>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p:txBody>
          <a:bodyPr>
            <a:noAutofit/>
          </a:bodyPr>
          <a:lstStyle/>
          <a:p>
            <a:pPr algn="ctr" eaLnBrk="1" hangingPunct="1">
              <a:defRPr/>
            </a:pPr>
            <a:r>
              <a:rPr lang="pt-PT" altLang="ja-JP" sz="5400" b="1" dirty="0" err="1" smtClean="0">
                <a:ea typeface="ＭＳ Ｐゴシック" charset="-128"/>
              </a:rPr>
              <a:t>Geert</a:t>
            </a:r>
            <a:r>
              <a:rPr lang="pt-PT" altLang="ja-JP" sz="5400" b="1" dirty="0" smtClean="0">
                <a:ea typeface="ＭＳ Ｐゴシック" charset="-128"/>
              </a:rPr>
              <a:t> </a:t>
            </a:r>
            <a:r>
              <a:rPr lang="pt-PT" altLang="ja-JP" sz="5400" b="1" dirty="0" err="1" smtClean="0">
                <a:ea typeface="ＭＳ Ｐゴシック" charset="-128"/>
              </a:rPr>
              <a:t>Hofstede’s</a:t>
            </a:r>
            <a:r>
              <a:rPr lang="pt-PT" altLang="ja-JP" sz="5400" b="1" dirty="0" smtClean="0">
                <a:ea typeface="ＭＳ Ｐゴシック" charset="-128"/>
              </a:rPr>
              <a:t> Cultural </a:t>
            </a:r>
            <a:r>
              <a:rPr lang="pt-PT" altLang="ja-JP" sz="5400" b="1" dirty="0" err="1" smtClean="0">
                <a:ea typeface="ＭＳ Ｐゴシック" charset="-128"/>
              </a:rPr>
              <a:t>Dimensions</a:t>
            </a:r>
            <a:endParaRPr lang="pt-PT" sz="5400" b="1" dirty="0" smtClean="0"/>
          </a:p>
        </p:txBody>
      </p:sp>
      <p:pic>
        <p:nvPicPr>
          <p:cNvPr id="126979" name="Picture 4" descr="Cultural Dimensions"/>
          <p:cNvPicPr>
            <a:picLocks noGrp="1" noChangeAspect="1" noChangeArrowheads="1"/>
          </p:cNvPicPr>
          <p:nvPr>
            <p:ph idx="1"/>
          </p:nvPr>
        </p:nvPicPr>
        <p:blipFill>
          <a:blip r:link="rId3">
            <a:extLst>
              <a:ext uri="{28A0092B-C50C-407E-A947-70E740481C1C}">
                <a14:useLocalDpi xmlns:a14="http://schemas.microsoft.com/office/drawing/2010/main" val="0"/>
              </a:ext>
            </a:extLst>
          </a:blip>
          <a:stretch>
            <a:fillRect/>
          </a:stretch>
        </p:blipFill>
        <p:spPr>
          <a:xfrm>
            <a:off x="899592" y="1971674"/>
            <a:ext cx="7467167" cy="4121621"/>
          </a:xfrm>
          <a:solidFill>
            <a:srgbClr val="FF0000"/>
          </a:solidFill>
        </p:spPr>
      </p:pic>
    </p:spTree>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ChangeArrowheads="1"/>
          </p:cNvSpPr>
          <p:nvPr>
            <p:ph type="title"/>
          </p:nvPr>
        </p:nvSpPr>
        <p:spPr/>
        <p:txBody>
          <a:bodyPr>
            <a:noAutofit/>
          </a:bodyPr>
          <a:lstStyle/>
          <a:p>
            <a:pPr algn="ctr" eaLnBrk="1" hangingPunct="1">
              <a:defRPr/>
            </a:pPr>
            <a:r>
              <a:rPr lang="pt-PT" altLang="ja-JP" sz="5400" b="1" dirty="0" err="1" smtClean="0">
                <a:ea typeface="ＭＳ Ｐゴシック" charset="-128"/>
              </a:rPr>
              <a:t>Geert</a:t>
            </a:r>
            <a:r>
              <a:rPr lang="pt-PT" altLang="ja-JP" sz="5400" b="1" dirty="0" smtClean="0">
                <a:ea typeface="ＭＳ Ｐゴシック" charset="-128"/>
              </a:rPr>
              <a:t> </a:t>
            </a:r>
            <a:r>
              <a:rPr lang="pt-PT" altLang="ja-JP" sz="5400" b="1" dirty="0" err="1" smtClean="0">
                <a:ea typeface="ＭＳ Ｐゴシック" charset="-128"/>
              </a:rPr>
              <a:t>Hofstede’s</a:t>
            </a:r>
            <a:r>
              <a:rPr lang="pt-PT" altLang="ja-JP" sz="5400" b="1" dirty="0" smtClean="0">
                <a:ea typeface="ＭＳ Ｐゴシック" charset="-128"/>
              </a:rPr>
              <a:t> Cultural </a:t>
            </a:r>
            <a:r>
              <a:rPr lang="pt-PT" altLang="ja-JP" sz="5400" b="1" dirty="0" err="1" smtClean="0">
                <a:ea typeface="ＭＳ Ｐゴシック" charset="-128"/>
              </a:rPr>
              <a:t>Dimensions</a:t>
            </a:r>
            <a:endParaRPr lang="pt-PT" sz="5400" b="1" dirty="0" smtClean="0"/>
          </a:p>
        </p:txBody>
      </p:sp>
      <p:sp>
        <p:nvSpPr>
          <p:cNvPr id="128003" name="Rectangle 3"/>
          <p:cNvSpPr>
            <a:spLocks noGrp="1" noChangeArrowheads="1"/>
          </p:cNvSpPr>
          <p:nvPr>
            <p:ph idx="1"/>
          </p:nvPr>
        </p:nvSpPr>
        <p:spPr/>
        <p:txBody>
          <a:bodyPr>
            <a:normAutofit lnSpcReduction="10000"/>
          </a:bodyPr>
          <a:lstStyle/>
          <a:p>
            <a:pPr algn="just" eaLnBrk="1" hangingPunct="1">
              <a:lnSpc>
                <a:spcPct val="90000"/>
              </a:lnSpc>
            </a:pPr>
            <a:r>
              <a:rPr lang="pt-PT" altLang="pt-PT" sz="2400" dirty="0" smtClean="0"/>
              <a:t>To </a:t>
            </a:r>
            <a:r>
              <a:rPr lang="pt-PT" altLang="pt-PT" sz="2400" dirty="0" err="1" smtClean="0"/>
              <a:t>understand</a:t>
            </a:r>
            <a:r>
              <a:rPr lang="pt-PT" altLang="pt-PT" sz="2400" dirty="0" smtClean="0"/>
              <a:t> management in a country, </a:t>
            </a:r>
            <a:r>
              <a:rPr lang="pt-PT" altLang="pt-PT" sz="2400" dirty="0" err="1" smtClean="0"/>
              <a:t>one</a:t>
            </a:r>
            <a:r>
              <a:rPr lang="pt-PT" altLang="pt-PT" sz="2400" dirty="0" smtClean="0"/>
              <a:t> </a:t>
            </a:r>
            <a:r>
              <a:rPr lang="pt-PT" altLang="pt-PT" sz="2400" dirty="0" err="1" smtClean="0"/>
              <a:t>should</a:t>
            </a:r>
            <a:r>
              <a:rPr lang="pt-PT" altLang="pt-PT" sz="2400" dirty="0" smtClean="0"/>
              <a:t> </a:t>
            </a:r>
            <a:r>
              <a:rPr lang="pt-PT" altLang="pt-PT" sz="2400" dirty="0" err="1" smtClean="0"/>
              <a:t>have</a:t>
            </a:r>
            <a:r>
              <a:rPr lang="pt-PT" altLang="pt-PT" sz="2400" dirty="0" smtClean="0"/>
              <a:t> </a:t>
            </a:r>
            <a:r>
              <a:rPr lang="pt-PT" altLang="pt-PT" sz="2400" dirty="0" err="1" smtClean="0"/>
              <a:t>both</a:t>
            </a:r>
            <a:r>
              <a:rPr lang="pt-PT" altLang="pt-PT" sz="2400" dirty="0" smtClean="0"/>
              <a:t> </a:t>
            </a:r>
            <a:r>
              <a:rPr lang="pt-PT" altLang="pt-PT" sz="2400" dirty="0" err="1" smtClean="0"/>
              <a:t>knowledge</a:t>
            </a:r>
            <a:r>
              <a:rPr lang="pt-PT" altLang="pt-PT" sz="2400" dirty="0" smtClean="0"/>
              <a:t> </a:t>
            </a:r>
            <a:r>
              <a:rPr lang="pt-PT" altLang="pt-PT" sz="2400" dirty="0" err="1" smtClean="0"/>
              <a:t>and</a:t>
            </a:r>
            <a:r>
              <a:rPr lang="pt-PT" altLang="pt-PT" sz="2400" dirty="0" smtClean="0"/>
              <a:t> </a:t>
            </a:r>
            <a:r>
              <a:rPr lang="pt-PT" altLang="pt-PT" sz="2400" dirty="0" err="1" smtClean="0"/>
              <a:t>empathy</a:t>
            </a:r>
            <a:r>
              <a:rPr lang="pt-PT" altLang="pt-PT" sz="2400" dirty="0" smtClean="0"/>
              <a:t> </a:t>
            </a:r>
            <a:r>
              <a:rPr lang="pt-PT" altLang="pt-PT" sz="2400" dirty="0" err="1" smtClean="0"/>
              <a:t>with</a:t>
            </a:r>
            <a:r>
              <a:rPr lang="pt-PT" altLang="pt-PT" sz="2400" dirty="0" smtClean="0"/>
              <a:t> </a:t>
            </a:r>
            <a:r>
              <a:rPr lang="pt-PT" altLang="pt-PT" sz="2400" dirty="0" err="1" smtClean="0"/>
              <a:t>the</a:t>
            </a:r>
            <a:r>
              <a:rPr lang="pt-PT" altLang="pt-PT" sz="2400" dirty="0" smtClean="0"/>
              <a:t> </a:t>
            </a:r>
            <a:r>
              <a:rPr lang="pt-PT" altLang="pt-PT" sz="2400" dirty="0" err="1" smtClean="0"/>
              <a:t>entire</a:t>
            </a:r>
            <a:r>
              <a:rPr lang="pt-PT" altLang="pt-PT" sz="2400" dirty="0" smtClean="0"/>
              <a:t> local </a:t>
            </a:r>
            <a:r>
              <a:rPr lang="pt-PT" altLang="pt-PT" sz="2400" dirty="0" err="1" smtClean="0"/>
              <a:t>scene</a:t>
            </a:r>
            <a:r>
              <a:rPr lang="pt-PT" altLang="pt-PT" sz="2400" dirty="0" smtClean="0"/>
              <a:t>. </a:t>
            </a:r>
            <a:r>
              <a:rPr lang="pt-PT" altLang="pt-PT" sz="2400" dirty="0" err="1" smtClean="0"/>
              <a:t>However</a:t>
            </a:r>
            <a:r>
              <a:rPr lang="pt-PT" altLang="pt-PT" sz="2400" dirty="0" smtClean="0"/>
              <a:t>, </a:t>
            </a:r>
            <a:r>
              <a:rPr lang="pt-PT" altLang="pt-PT" sz="2400" dirty="0" err="1" smtClean="0"/>
              <a:t>the</a:t>
            </a:r>
            <a:r>
              <a:rPr lang="pt-PT" altLang="pt-PT" sz="2400" dirty="0" smtClean="0"/>
              <a:t> scores </a:t>
            </a:r>
            <a:r>
              <a:rPr lang="pt-PT" altLang="pt-PT" sz="2400" dirty="0" err="1" smtClean="0"/>
              <a:t>of</a:t>
            </a:r>
            <a:r>
              <a:rPr lang="pt-PT" altLang="pt-PT" sz="2400" dirty="0" smtClean="0"/>
              <a:t> </a:t>
            </a:r>
            <a:r>
              <a:rPr lang="pt-PT" altLang="pt-PT" sz="2400" dirty="0" err="1" smtClean="0"/>
              <a:t>the</a:t>
            </a:r>
            <a:r>
              <a:rPr lang="pt-PT" altLang="pt-PT" sz="2400" dirty="0" smtClean="0"/>
              <a:t> </a:t>
            </a:r>
            <a:r>
              <a:rPr lang="pt-PT" altLang="pt-PT" sz="2400" dirty="0" err="1" smtClean="0"/>
              <a:t>unique</a:t>
            </a:r>
            <a:r>
              <a:rPr lang="pt-PT" altLang="pt-PT" sz="2400" dirty="0" smtClean="0"/>
              <a:t> </a:t>
            </a:r>
            <a:r>
              <a:rPr lang="pt-PT" altLang="pt-PT" sz="2400" dirty="0" err="1" smtClean="0"/>
              <a:t>statistical</a:t>
            </a:r>
            <a:r>
              <a:rPr lang="pt-PT" altLang="pt-PT" sz="2400" dirty="0" smtClean="0"/>
              <a:t> </a:t>
            </a:r>
            <a:r>
              <a:rPr lang="pt-PT" altLang="pt-PT" sz="2400" dirty="0" err="1" smtClean="0"/>
              <a:t>survey</a:t>
            </a:r>
            <a:r>
              <a:rPr lang="pt-PT" altLang="pt-PT" sz="2400" dirty="0" smtClean="0"/>
              <a:t> </a:t>
            </a:r>
            <a:r>
              <a:rPr lang="pt-PT" altLang="pt-PT" sz="2400" dirty="0" err="1" smtClean="0"/>
              <a:t>that</a:t>
            </a:r>
            <a:r>
              <a:rPr lang="pt-PT" altLang="pt-PT" sz="2400" dirty="0" smtClean="0"/>
              <a:t> </a:t>
            </a:r>
            <a:r>
              <a:rPr lang="pt-PT" altLang="pt-PT" sz="2400" dirty="0" err="1" smtClean="0"/>
              <a:t>Hofstede</a:t>
            </a:r>
            <a:r>
              <a:rPr lang="pt-PT" altLang="pt-PT" sz="2400" dirty="0" smtClean="0"/>
              <a:t> </a:t>
            </a:r>
            <a:r>
              <a:rPr lang="pt-PT" altLang="pt-PT" sz="2400" dirty="0" err="1" smtClean="0"/>
              <a:t>carried</a:t>
            </a:r>
            <a:r>
              <a:rPr lang="pt-PT" altLang="pt-PT" sz="2400" dirty="0" smtClean="0"/>
              <a:t> out </a:t>
            </a:r>
            <a:r>
              <a:rPr lang="pt-PT" altLang="pt-PT" sz="2400" dirty="0" err="1" smtClean="0"/>
              <a:t>should</a:t>
            </a:r>
            <a:r>
              <a:rPr lang="pt-PT" altLang="pt-PT" sz="2400" dirty="0" smtClean="0"/>
              <a:t> </a:t>
            </a:r>
            <a:r>
              <a:rPr lang="pt-PT" altLang="pt-PT" sz="2400" dirty="0" err="1" smtClean="0"/>
              <a:t>make</a:t>
            </a:r>
            <a:r>
              <a:rPr lang="pt-PT" altLang="pt-PT" sz="2400" dirty="0" smtClean="0"/>
              <a:t> </a:t>
            </a:r>
            <a:r>
              <a:rPr lang="pt-PT" altLang="pt-PT" sz="2400" dirty="0" err="1" smtClean="0"/>
              <a:t>everybody</a:t>
            </a:r>
            <a:r>
              <a:rPr lang="pt-PT" altLang="pt-PT" sz="2400" dirty="0" smtClean="0"/>
              <a:t> </a:t>
            </a:r>
            <a:r>
              <a:rPr lang="pt-PT" altLang="pt-PT" sz="2400" dirty="0" err="1" smtClean="0"/>
              <a:t>aware</a:t>
            </a:r>
            <a:r>
              <a:rPr lang="pt-PT" altLang="pt-PT" sz="2400" dirty="0" smtClean="0"/>
              <a:t> </a:t>
            </a:r>
            <a:r>
              <a:rPr lang="pt-PT" altLang="pt-PT" sz="2400" dirty="0" err="1" smtClean="0"/>
              <a:t>that</a:t>
            </a:r>
            <a:r>
              <a:rPr lang="pt-PT" altLang="pt-PT" sz="2400" dirty="0" smtClean="0"/>
              <a:t> </a:t>
            </a:r>
            <a:r>
              <a:rPr lang="pt-PT" altLang="pt-PT" sz="2400" dirty="0" err="1" smtClean="0"/>
              <a:t>people</a:t>
            </a:r>
            <a:r>
              <a:rPr lang="pt-PT" altLang="pt-PT" sz="2400" dirty="0" smtClean="0"/>
              <a:t> in </a:t>
            </a:r>
            <a:r>
              <a:rPr lang="pt-PT" altLang="pt-PT" sz="2400" dirty="0" err="1" smtClean="0"/>
              <a:t>other</a:t>
            </a:r>
            <a:r>
              <a:rPr lang="pt-PT" altLang="pt-PT" sz="2400" dirty="0" smtClean="0"/>
              <a:t> countries </a:t>
            </a:r>
            <a:r>
              <a:rPr lang="pt-PT" altLang="pt-PT" sz="2400" dirty="0" err="1" smtClean="0"/>
              <a:t>may</a:t>
            </a:r>
            <a:r>
              <a:rPr lang="pt-PT" altLang="pt-PT" sz="2400" dirty="0" smtClean="0"/>
              <a:t> </a:t>
            </a:r>
            <a:r>
              <a:rPr lang="pt-PT" altLang="pt-PT" sz="2400" dirty="0" err="1" smtClean="0"/>
              <a:t>think</a:t>
            </a:r>
            <a:r>
              <a:rPr lang="pt-PT" altLang="pt-PT" sz="2400" dirty="0" smtClean="0"/>
              <a:t>, </a:t>
            </a:r>
            <a:r>
              <a:rPr lang="pt-PT" altLang="pt-PT" sz="2400" dirty="0" err="1" smtClean="0"/>
              <a:t>feel</a:t>
            </a:r>
            <a:r>
              <a:rPr lang="pt-PT" altLang="pt-PT" sz="2400" dirty="0" smtClean="0"/>
              <a:t>, </a:t>
            </a:r>
            <a:r>
              <a:rPr lang="pt-PT" altLang="pt-PT" sz="2400" dirty="0" err="1" smtClean="0"/>
              <a:t>and</a:t>
            </a:r>
            <a:r>
              <a:rPr lang="pt-PT" altLang="pt-PT" sz="2400" dirty="0" smtClean="0"/>
              <a:t> </a:t>
            </a:r>
            <a:r>
              <a:rPr lang="pt-PT" altLang="pt-PT" sz="2400" dirty="0" err="1" smtClean="0"/>
              <a:t>act</a:t>
            </a:r>
            <a:r>
              <a:rPr lang="pt-PT" altLang="pt-PT" sz="2400" dirty="0" smtClean="0"/>
              <a:t> </a:t>
            </a:r>
            <a:r>
              <a:rPr lang="pt-PT" altLang="pt-PT" sz="2400" dirty="0" err="1" smtClean="0"/>
              <a:t>very</a:t>
            </a:r>
            <a:r>
              <a:rPr lang="pt-PT" altLang="pt-PT" sz="2400" dirty="0" smtClean="0"/>
              <a:t> </a:t>
            </a:r>
            <a:r>
              <a:rPr lang="pt-PT" altLang="pt-PT" sz="2400" dirty="0" err="1" smtClean="0"/>
              <a:t>differently</a:t>
            </a:r>
            <a:r>
              <a:rPr lang="pt-PT" altLang="pt-PT" sz="2400" dirty="0" smtClean="0"/>
              <a:t> </a:t>
            </a:r>
            <a:r>
              <a:rPr lang="pt-PT" altLang="pt-PT" sz="2400" dirty="0" err="1" smtClean="0"/>
              <a:t>from</a:t>
            </a:r>
            <a:r>
              <a:rPr lang="pt-PT" altLang="pt-PT" sz="2400" dirty="0" smtClean="0"/>
              <a:t> </a:t>
            </a:r>
            <a:r>
              <a:rPr lang="pt-PT" altLang="pt-PT" sz="2400" dirty="0" err="1" smtClean="0"/>
              <a:t>yourself</a:t>
            </a:r>
            <a:r>
              <a:rPr lang="pt-PT" altLang="pt-PT" sz="2400" dirty="0" smtClean="0"/>
              <a:t>, </a:t>
            </a:r>
            <a:r>
              <a:rPr lang="pt-PT" altLang="pt-PT" sz="2400" dirty="0" err="1" smtClean="0"/>
              <a:t>even</a:t>
            </a:r>
            <a:r>
              <a:rPr lang="pt-PT" altLang="pt-PT" sz="2400" dirty="0" smtClean="0"/>
              <a:t> </a:t>
            </a:r>
            <a:r>
              <a:rPr lang="pt-PT" altLang="pt-PT" sz="2400" dirty="0" err="1" smtClean="0"/>
              <a:t>when</a:t>
            </a:r>
            <a:r>
              <a:rPr lang="pt-PT" altLang="pt-PT" sz="2400" dirty="0" smtClean="0"/>
              <a:t> </a:t>
            </a:r>
            <a:r>
              <a:rPr lang="pt-PT" altLang="pt-PT" sz="2400" dirty="0" err="1" smtClean="0"/>
              <a:t>confronted</a:t>
            </a:r>
            <a:r>
              <a:rPr lang="pt-PT" altLang="pt-PT" sz="2400" dirty="0" smtClean="0"/>
              <a:t> </a:t>
            </a:r>
            <a:r>
              <a:rPr lang="pt-PT" altLang="pt-PT" sz="2400" dirty="0" err="1" smtClean="0"/>
              <a:t>with</a:t>
            </a:r>
            <a:r>
              <a:rPr lang="pt-PT" altLang="pt-PT" sz="2400" dirty="0" smtClean="0"/>
              <a:t> basic </a:t>
            </a:r>
            <a:r>
              <a:rPr lang="pt-PT" altLang="pt-PT" sz="2400" dirty="0" err="1" smtClean="0"/>
              <a:t>problems</a:t>
            </a:r>
            <a:r>
              <a:rPr lang="pt-PT" altLang="pt-PT" sz="2400" dirty="0" smtClean="0"/>
              <a:t> </a:t>
            </a:r>
            <a:r>
              <a:rPr lang="pt-PT" altLang="pt-PT" sz="2400" dirty="0" err="1" smtClean="0"/>
              <a:t>of</a:t>
            </a:r>
            <a:r>
              <a:rPr lang="pt-PT" altLang="pt-PT" sz="2400" dirty="0" smtClean="0"/>
              <a:t> </a:t>
            </a:r>
            <a:r>
              <a:rPr lang="pt-PT" altLang="pt-PT" sz="2400" dirty="0" err="1" smtClean="0"/>
              <a:t>society</a:t>
            </a:r>
            <a:r>
              <a:rPr lang="pt-PT" altLang="pt-PT" sz="2400" dirty="0" smtClean="0"/>
              <a:t>. </a:t>
            </a:r>
            <a:r>
              <a:rPr lang="pt-PT" altLang="pt-PT" sz="2400" dirty="0" err="1" smtClean="0"/>
              <a:t>Any</a:t>
            </a:r>
            <a:r>
              <a:rPr lang="pt-PT" altLang="pt-PT" sz="2400" dirty="0" smtClean="0"/>
              <a:t> </a:t>
            </a:r>
            <a:r>
              <a:rPr lang="pt-PT" altLang="pt-PT" sz="2400" dirty="0" err="1" smtClean="0"/>
              <a:t>person</a:t>
            </a:r>
            <a:r>
              <a:rPr lang="pt-PT" altLang="pt-PT" sz="2400" dirty="0" smtClean="0"/>
              <a:t> </a:t>
            </a:r>
            <a:r>
              <a:rPr lang="pt-PT" altLang="pt-PT" sz="2400" dirty="0" err="1" smtClean="0"/>
              <a:t>dealing</a:t>
            </a:r>
            <a:r>
              <a:rPr lang="pt-PT" altLang="pt-PT" sz="2400" dirty="0" smtClean="0"/>
              <a:t> </a:t>
            </a:r>
            <a:r>
              <a:rPr lang="pt-PT" altLang="pt-PT" sz="2400" dirty="0" err="1" smtClean="0"/>
              <a:t>with</a:t>
            </a:r>
            <a:r>
              <a:rPr lang="pt-PT" altLang="pt-PT" sz="2400" dirty="0" smtClean="0"/>
              <a:t> Management </a:t>
            </a:r>
            <a:r>
              <a:rPr lang="pt-PT" altLang="pt-PT" sz="2400" dirty="0" err="1" smtClean="0"/>
              <a:t>or</a:t>
            </a:r>
            <a:r>
              <a:rPr lang="pt-PT" altLang="pt-PT" sz="2400" dirty="0" smtClean="0"/>
              <a:t> </a:t>
            </a:r>
            <a:r>
              <a:rPr lang="pt-PT" altLang="pt-PT" sz="2400" dirty="0" err="1" smtClean="0"/>
              <a:t>Strategy</a:t>
            </a:r>
            <a:r>
              <a:rPr lang="pt-PT" altLang="pt-PT" sz="2400" dirty="0" smtClean="0"/>
              <a:t> </a:t>
            </a:r>
            <a:r>
              <a:rPr lang="pt-PT" altLang="pt-PT" sz="2400" dirty="0" err="1" smtClean="0"/>
              <a:t>is</a:t>
            </a:r>
            <a:r>
              <a:rPr lang="pt-PT" altLang="pt-PT" sz="2400" dirty="0" smtClean="0"/>
              <a:t> </a:t>
            </a:r>
            <a:r>
              <a:rPr lang="pt-PT" altLang="pt-PT" sz="2400" dirty="0" err="1" smtClean="0"/>
              <a:t>well</a:t>
            </a:r>
            <a:r>
              <a:rPr lang="pt-PT" altLang="pt-PT" sz="2400" dirty="0" smtClean="0"/>
              <a:t> </a:t>
            </a:r>
            <a:r>
              <a:rPr lang="pt-PT" altLang="pt-PT" sz="2400" dirty="0" err="1" smtClean="0"/>
              <a:t>advised</a:t>
            </a:r>
            <a:r>
              <a:rPr lang="pt-PT" altLang="pt-PT" sz="2400" dirty="0" smtClean="0"/>
              <a:t> to </a:t>
            </a:r>
            <a:r>
              <a:rPr lang="pt-PT" altLang="pt-PT" sz="2400" b="1" i="1" dirty="0" err="1" smtClean="0"/>
              <a:t>constantly</a:t>
            </a:r>
            <a:r>
              <a:rPr lang="pt-PT" altLang="pt-PT" sz="2400" dirty="0" smtClean="0"/>
              <a:t> </a:t>
            </a:r>
            <a:r>
              <a:rPr lang="pt-PT" altLang="pt-PT" sz="2400" dirty="0" err="1" smtClean="0"/>
              <a:t>remember</a:t>
            </a:r>
            <a:r>
              <a:rPr lang="pt-PT" altLang="pt-PT" sz="2400" dirty="0" smtClean="0"/>
              <a:t> </a:t>
            </a:r>
            <a:r>
              <a:rPr lang="pt-PT" altLang="pt-PT" sz="2400" dirty="0" err="1" smtClean="0"/>
              <a:t>the</a:t>
            </a:r>
            <a:r>
              <a:rPr lang="pt-PT" altLang="pt-PT" sz="2400" dirty="0" smtClean="0"/>
              <a:t> </a:t>
            </a:r>
            <a:r>
              <a:rPr lang="pt-PT" altLang="pt-PT" sz="2400" dirty="0" err="1" smtClean="0"/>
              <a:t>lessons</a:t>
            </a:r>
            <a:r>
              <a:rPr lang="pt-PT" altLang="pt-PT" sz="2400" dirty="0" smtClean="0"/>
              <a:t> </a:t>
            </a:r>
            <a:r>
              <a:rPr lang="pt-PT" altLang="pt-PT" sz="2400" dirty="0" err="1" smtClean="0"/>
              <a:t>from</a:t>
            </a:r>
            <a:r>
              <a:rPr lang="pt-PT" altLang="pt-PT" sz="2400" dirty="0" smtClean="0"/>
              <a:t> </a:t>
            </a:r>
            <a:r>
              <a:rPr lang="pt-PT" altLang="pt-PT" sz="2400" dirty="0" err="1" smtClean="0"/>
              <a:t>Hofstede's</a:t>
            </a:r>
            <a:r>
              <a:rPr lang="pt-PT" altLang="pt-PT" sz="2400" dirty="0" smtClean="0"/>
              <a:t> Cultural </a:t>
            </a:r>
            <a:r>
              <a:rPr lang="pt-PT" altLang="pt-PT" sz="2400" dirty="0" err="1" smtClean="0"/>
              <a:t>Dimensions</a:t>
            </a:r>
            <a:r>
              <a:rPr lang="pt-PT" altLang="pt-PT" sz="2400" dirty="0" smtClean="0"/>
              <a:t> </a:t>
            </a:r>
            <a:r>
              <a:rPr lang="pt-PT" altLang="pt-PT" sz="2400" dirty="0" err="1" smtClean="0"/>
              <a:t>Theory</a:t>
            </a:r>
            <a:r>
              <a:rPr lang="pt-PT" altLang="pt-PT" sz="2400" dirty="0" smtClean="0"/>
              <a:t>. </a:t>
            </a:r>
            <a:r>
              <a:rPr lang="pt-PT" altLang="pt-PT" sz="2400" dirty="0" err="1" smtClean="0"/>
              <a:t>Human</a:t>
            </a:r>
            <a:r>
              <a:rPr lang="pt-PT" altLang="pt-PT" sz="2400" dirty="0" smtClean="0"/>
              <a:t> </a:t>
            </a:r>
            <a:r>
              <a:rPr lang="pt-PT" altLang="pt-PT" sz="2400" dirty="0" err="1" smtClean="0"/>
              <a:t>beings</a:t>
            </a:r>
            <a:r>
              <a:rPr lang="pt-PT" altLang="pt-PT" sz="2400" dirty="0" smtClean="0"/>
              <a:t> </a:t>
            </a:r>
            <a:r>
              <a:rPr lang="pt-PT" altLang="pt-PT" sz="2400" dirty="0" err="1" smtClean="0"/>
              <a:t>have</a:t>
            </a:r>
            <a:r>
              <a:rPr lang="pt-PT" altLang="pt-PT" sz="2400" dirty="0" smtClean="0"/>
              <a:t> a </a:t>
            </a:r>
            <a:r>
              <a:rPr lang="pt-PT" altLang="pt-PT" sz="2400" dirty="0" err="1" smtClean="0"/>
              <a:t>deceiving</a:t>
            </a:r>
            <a:r>
              <a:rPr lang="pt-PT" altLang="pt-PT" sz="2400" dirty="0" smtClean="0"/>
              <a:t> </a:t>
            </a:r>
            <a:r>
              <a:rPr lang="pt-PT" altLang="pt-PT" sz="2400" dirty="0" err="1" smtClean="0"/>
              <a:t>tendency</a:t>
            </a:r>
            <a:r>
              <a:rPr lang="pt-PT" altLang="pt-PT" sz="2400" dirty="0" smtClean="0"/>
              <a:t> to </a:t>
            </a:r>
            <a:r>
              <a:rPr lang="pt-PT" altLang="pt-PT" sz="2400" dirty="0" err="1" smtClean="0"/>
              <a:t>think</a:t>
            </a:r>
            <a:r>
              <a:rPr lang="pt-PT" altLang="pt-PT" sz="2400" dirty="0" smtClean="0"/>
              <a:t> </a:t>
            </a:r>
            <a:r>
              <a:rPr lang="pt-PT" altLang="pt-PT" sz="2400" dirty="0" err="1" smtClean="0"/>
              <a:t>and</a:t>
            </a:r>
            <a:r>
              <a:rPr lang="pt-PT" altLang="pt-PT" sz="2400" dirty="0" smtClean="0"/>
              <a:t> </a:t>
            </a:r>
            <a:r>
              <a:rPr lang="pt-PT" altLang="pt-PT" sz="2400" dirty="0" err="1" smtClean="0"/>
              <a:t>feel</a:t>
            </a:r>
            <a:r>
              <a:rPr lang="pt-PT" altLang="pt-PT" sz="2400" dirty="0" smtClean="0"/>
              <a:t> </a:t>
            </a:r>
            <a:r>
              <a:rPr lang="pt-PT" altLang="pt-PT" sz="2400" dirty="0" err="1" smtClean="0"/>
              <a:t>and</a:t>
            </a:r>
            <a:r>
              <a:rPr lang="pt-PT" altLang="pt-PT" sz="2400" dirty="0" smtClean="0"/>
              <a:t> </a:t>
            </a:r>
            <a:r>
              <a:rPr lang="pt-PT" altLang="pt-PT" sz="2400" dirty="0" err="1" smtClean="0"/>
              <a:t>act</a:t>
            </a:r>
            <a:r>
              <a:rPr lang="pt-PT" altLang="pt-PT" sz="2400" dirty="0" smtClean="0"/>
              <a:t> </a:t>
            </a:r>
            <a:r>
              <a:rPr lang="pt-PT" altLang="pt-PT" sz="2400" dirty="0" err="1" smtClean="0"/>
              <a:t>from</a:t>
            </a:r>
            <a:r>
              <a:rPr lang="pt-PT" altLang="pt-PT" sz="2400" dirty="0" smtClean="0"/>
              <a:t> </a:t>
            </a:r>
            <a:r>
              <a:rPr lang="pt-PT" altLang="pt-PT" sz="2400" dirty="0" err="1" smtClean="0"/>
              <a:t>their</a:t>
            </a:r>
            <a:r>
              <a:rPr lang="pt-PT" altLang="pt-PT" sz="2400" dirty="0" smtClean="0"/>
              <a:t> </a:t>
            </a:r>
            <a:r>
              <a:rPr lang="pt-PT" altLang="pt-PT" sz="2400" dirty="0" err="1" smtClean="0"/>
              <a:t>own</a:t>
            </a:r>
            <a:r>
              <a:rPr lang="pt-PT" altLang="pt-PT" sz="2400" dirty="0" smtClean="0"/>
              <a:t> </a:t>
            </a:r>
            <a:r>
              <a:rPr lang="pt-PT" altLang="pt-PT" sz="2400" dirty="0" err="1" smtClean="0"/>
              <a:t>experiences</a:t>
            </a:r>
            <a:r>
              <a:rPr lang="pt-PT" altLang="pt-PT" sz="2400" dirty="0" smtClean="0"/>
              <a:t>, </a:t>
            </a:r>
            <a:r>
              <a:rPr lang="pt-PT" altLang="pt-PT" sz="2400" dirty="0" err="1" smtClean="0"/>
              <a:t>especially</a:t>
            </a:r>
            <a:r>
              <a:rPr lang="pt-PT" altLang="pt-PT" sz="2400" dirty="0" smtClean="0"/>
              <a:t> </a:t>
            </a:r>
            <a:r>
              <a:rPr lang="pt-PT" altLang="pt-PT" sz="2400" dirty="0" err="1" smtClean="0"/>
              <a:t>when</a:t>
            </a:r>
            <a:r>
              <a:rPr lang="pt-PT" altLang="pt-PT" sz="2400" dirty="0" smtClean="0"/>
              <a:t> </a:t>
            </a:r>
            <a:r>
              <a:rPr lang="pt-PT" altLang="pt-PT" sz="2400" dirty="0" err="1" smtClean="0"/>
              <a:t>they</a:t>
            </a:r>
            <a:r>
              <a:rPr lang="pt-PT" altLang="pt-PT" sz="2400" dirty="0" smtClean="0"/>
              <a:t> </a:t>
            </a:r>
            <a:r>
              <a:rPr lang="pt-PT" altLang="pt-PT" sz="2400" dirty="0" err="1" smtClean="0"/>
              <a:t>work</a:t>
            </a:r>
            <a:r>
              <a:rPr lang="pt-PT" altLang="pt-PT" sz="2400" dirty="0" smtClean="0"/>
              <a:t> </a:t>
            </a:r>
            <a:r>
              <a:rPr lang="pt-PT" altLang="pt-PT" sz="2400" dirty="0" err="1" smtClean="0"/>
              <a:t>internationally</a:t>
            </a:r>
            <a:r>
              <a:rPr lang="pt-PT" altLang="pt-PT" sz="2400" dirty="0" smtClean="0"/>
              <a:t>.</a:t>
            </a:r>
          </a:p>
        </p:txBody>
      </p:sp>
    </p:spTree>
  </p:cSld>
  <p:clrMapOvr>
    <a:masterClrMapping/>
  </p:clrMapOvr>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2"/>
          <p:cNvSpPr>
            <a:spLocks noGrp="1" noChangeArrowheads="1"/>
          </p:cNvSpPr>
          <p:nvPr>
            <p:ph type="title"/>
          </p:nvPr>
        </p:nvSpPr>
        <p:spPr/>
        <p:txBody>
          <a:bodyPr>
            <a:noAutofit/>
          </a:bodyPr>
          <a:lstStyle/>
          <a:p>
            <a:pPr algn="ctr" eaLnBrk="1" hangingPunct="1">
              <a:defRPr/>
            </a:pPr>
            <a:r>
              <a:rPr lang="pt-PT" altLang="ja-JP" sz="5400" b="1" dirty="0" smtClean="0">
                <a:ea typeface="ＭＳ Ｐゴシック" charset="-128"/>
              </a:rPr>
              <a:t>Blake </a:t>
            </a:r>
            <a:r>
              <a:rPr lang="pt-PT" altLang="ja-JP" sz="5400" b="1" dirty="0" err="1" smtClean="0">
                <a:ea typeface="ＭＳ Ｐゴシック" charset="-128"/>
              </a:rPr>
              <a:t>and</a:t>
            </a:r>
            <a:r>
              <a:rPr lang="pt-PT" altLang="ja-JP" sz="5400" b="1" dirty="0" smtClean="0">
                <a:ea typeface="ＭＳ Ｐゴシック" charset="-128"/>
              </a:rPr>
              <a:t> </a:t>
            </a:r>
            <a:r>
              <a:rPr lang="pt-PT" altLang="ja-JP" sz="5400" b="1" dirty="0" err="1" smtClean="0">
                <a:ea typeface="ＭＳ Ｐゴシック" charset="-128"/>
              </a:rPr>
              <a:t>Mouton’s</a:t>
            </a:r>
            <a:r>
              <a:rPr lang="pt-PT" altLang="ja-JP" sz="5400" b="1" dirty="0" smtClean="0">
                <a:ea typeface="ＭＳ Ｐゴシック" charset="-128"/>
              </a:rPr>
              <a:t> </a:t>
            </a:r>
            <a:r>
              <a:rPr lang="pt-PT" altLang="ja-JP" sz="5400" b="1" dirty="0" err="1" smtClean="0">
                <a:ea typeface="ＭＳ Ｐゴシック" charset="-128"/>
              </a:rPr>
              <a:t>Managerial</a:t>
            </a:r>
            <a:r>
              <a:rPr lang="pt-PT" altLang="ja-JP" sz="5400" b="1" dirty="0" smtClean="0">
                <a:ea typeface="ＭＳ Ｐゴシック" charset="-128"/>
              </a:rPr>
              <a:t> </a:t>
            </a:r>
            <a:r>
              <a:rPr lang="pt-PT" altLang="ja-JP" sz="5400" b="1" dirty="0" err="1" smtClean="0">
                <a:ea typeface="ＭＳ Ｐゴシック" charset="-128"/>
              </a:rPr>
              <a:t>Grid</a:t>
            </a:r>
            <a:r>
              <a:rPr lang="pt-PT" altLang="ja-JP" sz="5400" b="1" dirty="0" smtClean="0">
                <a:ea typeface="ＭＳ Ｐゴシック" charset="-128"/>
              </a:rPr>
              <a:t> </a:t>
            </a:r>
            <a:endParaRPr lang="pt-PT" sz="5400" b="1" dirty="0" smtClean="0"/>
          </a:p>
        </p:txBody>
      </p:sp>
      <p:sp>
        <p:nvSpPr>
          <p:cNvPr id="136195" name="Rectangle 3"/>
          <p:cNvSpPr>
            <a:spLocks noGrp="1" noChangeArrowheads="1"/>
          </p:cNvSpPr>
          <p:nvPr>
            <p:ph idx="1"/>
          </p:nvPr>
        </p:nvSpPr>
        <p:spPr/>
        <p:txBody>
          <a:bodyPr>
            <a:normAutofit lnSpcReduction="10000"/>
          </a:bodyPr>
          <a:lstStyle/>
          <a:p>
            <a:pPr algn="just" eaLnBrk="1" hangingPunct="1">
              <a:lnSpc>
                <a:spcPct val="80000"/>
              </a:lnSpc>
            </a:pPr>
            <a:r>
              <a:rPr lang="pt-PT" altLang="pt-PT" sz="2400" b="1" dirty="0" err="1" smtClean="0"/>
              <a:t>What</a:t>
            </a:r>
            <a:r>
              <a:rPr lang="pt-PT" altLang="pt-PT" sz="2400" b="1" dirty="0" smtClean="0"/>
              <a:t> </a:t>
            </a:r>
            <a:r>
              <a:rPr lang="pt-PT" altLang="pt-PT" sz="2400" b="1" dirty="0" err="1" smtClean="0"/>
              <a:t>is</a:t>
            </a:r>
            <a:r>
              <a:rPr lang="pt-PT" altLang="pt-PT" sz="2400" b="1" dirty="0" smtClean="0"/>
              <a:t> </a:t>
            </a:r>
            <a:r>
              <a:rPr lang="pt-PT" altLang="pt-PT" sz="2400" b="1" dirty="0" err="1" smtClean="0"/>
              <a:t>the</a:t>
            </a:r>
            <a:r>
              <a:rPr lang="pt-PT" altLang="pt-PT" sz="2400" b="1" dirty="0" smtClean="0"/>
              <a:t> </a:t>
            </a:r>
            <a:r>
              <a:rPr lang="pt-PT" altLang="pt-PT" sz="2400" b="1" dirty="0" err="1" smtClean="0"/>
              <a:t>Managerial</a:t>
            </a:r>
            <a:r>
              <a:rPr lang="pt-PT" altLang="pt-PT" sz="2400" b="1" dirty="0" smtClean="0"/>
              <a:t> </a:t>
            </a:r>
            <a:r>
              <a:rPr lang="pt-PT" altLang="pt-PT" sz="2400" b="1" dirty="0" err="1" smtClean="0"/>
              <a:t>Grid</a:t>
            </a:r>
            <a:r>
              <a:rPr lang="pt-PT" altLang="pt-PT" sz="2400" b="1" dirty="0" smtClean="0"/>
              <a:t> </a:t>
            </a:r>
            <a:r>
              <a:rPr lang="pt-PT" altLang="pt-PT" sz="2400" b="1" dirty="0" err="1" smtClean="0"/>
              <a:t>Model</a:t>
            </a:r>
            <a:r>
              <a:rPr lang="pt-PT" altLang="pt-PT" sz="2400" b="1" dirty="0" smtClean="0"/>
              <a:t>? </a:t>
            </a:r>
            <a:r>
              <a:rPr lang="pt-PT" altLang="pt-PT" sz="2400" b="1" dirty="0" err="1" smtClean="0"/>
              <a:t>Description</a:t>
            </a:r>
            <a:endParaRPr lang="pt-PT" altLang="pt-PT" sz="2400" b="1" dirty="0" smtClean="0"/>
          </a:p>
          <a:p>
            <a:pPr algn="just" eaLnBrk="1" hangingPunct="1">
              <a:lnSpc>
                <a:spcPct val="80000"/>
              </a:lnSpc>
            </a:pPr>
            <a:r>
              <a:rPr lang="pt-PT" altLang="pt-PT" sz="2400" dirty="0" err="1" smtClean="0"/>
              <a:t>The</a:t>
            </a:r>
            <a:r>
              <a:rPr lang="pt-PT" altLang="pt-PT" sz="2400" dirty="0" smtClean="0"/>
              <a:t> </a:t>
            </a:r>
            <a:r>
              <a:rPr lang="pt-PT" altLang="pt-PT" sz="2400" dirty="0" err="1" smtClean="0"/>
              <a:t>Managerial</a:t>
            </a:r>
            <a:r>
              <a:rPr lang="pt-PT" altLang="pt-PT" sz="2400" dirty="0" smtClean="0"/>
              <a:t> </a:t>
            </a:r>
            <a:r>
              <a:rPr lang="pt-PT" altLang="pt-PT" sz="2400" dirty="0" err="1" smtClean="0"/>
              <a:t>Grid</a:t>
            </a:r>
            <a:r>
              <a:rPr lang="pt-PT" altLang="pt-PT" sz="2400" dirty="0" smtClean="0"/>
              <a:t> </a:t>
            </a:r>
            <a:r>
              <a:rPr lang="pt-PT" altLang="pt-PT" sz="2400" dirty="0" err="1" smtClean="0"/>
              <a:t>model</a:t>
            </a:r>
            <a:r>
              <a:rPr lang="pt-PT" altLang="pt-PT" sz="2400" dirty="0" smtClean="0"/>
              <a:t> </a:t>
            </a:r>
            <a:r>
              <a:rPr lang="pt-PT" altLang="pt-PT" sz="2400" dirty="0" err="1" smtClean="0"/>
              <a:t>by</a:t>
            </a:r>
            <a:r>
              <a:rPr lang="pt-PT" altLang="pt-PT" sz="2400" dirty="0" smtClean="0"/>
              <a:t> </a:t>
            </a:r>
            <a:r>
              <a:rPr lang="pt-PT" altLang="pt-PT" sz="2400" b="1" dirty="0" smtClean="0"/>
              <a:t>Robert Blake</a:t>
            </a:r>
            <a:r>
              <a:rPr lang="pt-PT" altLang="pt-PT" sz="2400" dirty="0" smtClean="0"/>
              <a:t> </a:t>
            </a:r>
            <a:r>
              <a:rPr lang="pt-PT" altLang="pt-PT" sz="2400" dirty="0" err="1" smtClean="0"/>
              <a:t>and</a:t>
            </a:r>
            <a:r>
              <a:rPr lang="pt-PT" altLang="pt-PT" sz="2400" dirty="0" smtClean="0"/>
              <a:t> </a:t>
            </a:r>
            <a:r>
              <a:rPr lang="pt-PT" altLang="pt-PT" sz="2400" b="1" dirty="0" smtClean="0"/>
              <a:t>Jane </a:t>
            </a:r>
            <a:r>
              <a:rPr lang="pt-PT" altLang="pt-PT" sz="2400" b="1" dirty="0" err="1" smtClean="0"/>
              <a:t>Mouton</a:t>
            </a:r>
            <a:r>
              <a:rPr lang="pt-PT" altLang="pt-PT" sz="2400" dirty="0" smtClean="0"/>
              <a:t> </a:t>
            </a:r>
            <a:r>
              <a:rPr lang="pt-PT" altLang="pt-PT" sz="2400" dirty="0" err="1" smtClean="0"/>
              <a:t>is</a:t>
            </a:r>
            <a:r>
              <a:rPr lang="pt-PT" altLang="pt-PT" sz="2400" dirty="0" smtClean="0"/>
              <a:t> a </a:t>
            </a:r>
            <a:r>
              <a:rPr lang="pt-PT" altLang="pt-PT" sz="2400" dirty="0" err="1" smtClean="0"/>
              <a:t>behavioral</a:t>
            </a:r>
            <a:r>
              <a:rPr lang="pt-PT" altLang="pt-PT" sz="2400" dirty="0" smtClean="0"/>
              <a:t> </a:t>
            </a:r>
            <a:r>
              <a:rPr lang="pt-PT" altLang="pt-PT" sz="2400" dirty="0" err="1" smtClean="0"/>
              <a:t>leadership</a:t>
            </a:r>
            <a:r>
              <a:rPr lang="pt-PT" altLang="pt-PT" sz="2400" dirty="0" smtClean="0"/>
              <a:t> </a:t>
            </a:r>
            <a:r>
              <a:rPr lang="pt-PT" altLang="pt-PT" sz="2400" dirty="0" err="1" smtClean="0"/>
              <a:t>model</a:t>
            </a:r>
            <a:r>
              <a:rPr lang="pt-PT" altLang="pt-PT" sz="2400" dirty="0" smtClean="0"/>
              <a:t>. </a:t>
            </a:r>
            <a:r>
              <a:rPr lang="pt-PT" altLang="pt-PT" sz="2400" dirty="0" err="1" smtClean="0"/>
              <a:t>On</a:t>
            </a:r>
            <a:r>
              <a:rPr lang="pt-PT" altLang="pt-PT" sz="2400" dirty="0" smtClean="0"/>
              <a:t> </a:t>
            </a:r>
            <a:r>
              <a:rPr lang="pt-PT" altLang="pt-PT" sz="2400" dirty="0" err="1" smtClean="0"/>
              <a:t>the</a:t>
            </a:r>
            <a:r>
              <a:rPr lang="pt-PT" altLang="pt-PT" sz="2400" dirty="0" smtClean="0"/>
              <a:t> </a:t>
            </a:r>
            <a:r>
              <a:rPr lang="pt-PT" altLang="pt-PT" sz="2400" dirty="0" err="1" smtClean="0"/>
              <a:t>grid</a:t>
            </a:r>
            <a:r>
              <a:rPr lang="pt-PT" altLang="pt-PT" sz="2400" dirty="0" smtClean="0"/>
              <a:t>, </a:t>
            </a:r>
            <a:r>
              <a:rPr lang="pt-PT" altLang="pt-PT" sz="2400" dirty="0" err="1" smtClean="0"/>
              <a:t>concern</a:t>
            </a:r>
            <a:r>
              <a:rPr lang="pt-PT" altLang="pt-PT" sz="2400" dirty="0" smtClean="0"/>
              <a:t> for </a:t>
            </a:r>
            <a:r>
              <a:rPr lang="pt-PT" altLang="pt-PT" sz="2400" dirty="0" err="1" smtClean="0"/>
              <a:t>production</a:t>
            </a:r>
            <a:r>
              <a:rPr lang="pt-PT" altLang="pt-PT" sz="2400" dirty="0" smtClean="0"/>
              <a:t> </a:t>
            </a:r>
            <a:r>
              <a:rPr lang="pt-PT" altLang="pt-PT" sz="2400" dirty="0" err="1" smtClean="0"/>
              <a:t>is</a:t>
            </a:r>
            <a:r>
              <a:rPr lang="pt-PT" altLang="pt-PT" sz="2400" dirty="0" smtClean="0"/>
              <a:t> </a:t>
            </a:r>
            <a:r>
              <a:rPr lang="pt-PT" altLang="pt-PT" sz="2400" dirty="0" err="1" smtClean="0"/>
              <a:t>represented</a:t>
            </a:r>
            <a:r>
              <a:rPr lang="pt-PT" altLang="pt-PT" sz="2400" dirty="0" smtClean="0"/>
              <a:t> </a:t>
            </a:r>
            <a:r>
              <a:rPr lang="pt-PT" altLang="pt-PT" sz="2400" dirty="0" err="1" smtClean="0"/>
              <a:t>on</a:t>
            </a:r>
            <a:r>
              <a:rPr lang="pt-PT" altLang="pt-PT" sz="2400" dirty="0" smtClean="0"/>
              <a:t> a </a:t>
            </a:r>
            <a:r>
              <a:rPr lang="pt-PT" altLang="pt-PT" sz="2400" dirty="0" err="1" smtClean="0"/>
              <a:t>one</a:t>
            </a:r>
            <a:r>
              <a:rPr lang="pt-PT" altLang="pt-PT" sz="2400" dirty="0" smtClean="0"/>
              <a:t> to nine </a:t>
            </a:r>
            <a:r>
              <a:rPr lang="pt-PT" altLang="pt-PT" sz="2400" dirty="0" err="1" smtClean="0"/>
              <a:t>scale</a:t>
            </a:r>
            <a:r>
              <a:rPr lang="pt-PT" altLang="pt-PT" sz="2400" dirty="0" smtClean="0"/>
              <a:t> </a:t>
            </a:r>
            <a:r>
              <a:rPr lang="pt-PT" altLang="pt-PT" sz="2400" dirty="0" err="1" smtClean="0"/>
              <a:t>on</a:t>
            </a:r>
            <a:r>
              <a:rPr lang="pt-PT" altLang="pt-PT" sz="2400" dirty="0" smtClean="0"/>
              <a:t> </a:t>
            </a:r>
            <a:r>
              <a:rPr lang="pt-PT" altLang="pt-PT" sz="2400" dirty="0" err="1" smtClean="0"/>
              <a:t>the</a:t>
            </a:r>
            <a:r>
              <a:rPr lang="pt-PT" altLang="pt-PT" sz="2400" dirty="0" smtClean="0"/>
              <a:t> horizontal </a:t>
            </a:r>
            <a:r>
              <a:rPr lang="pt-PT" altLang="pt-PT" sz="2400" dirty="0" err="1" smtClean="0"/>
              <a:t>axis</a:t>
            </a:r>
            <a:r>
              <a:rPr lang="pt-PT" altLang="pt-PT" sz="2400" dirty="0" smtClean="0"/>
              <a:t> (x-</a:t>
            </a:r>
            <a:r>
              <a:rPr lang="pt-PT" altLang="pt-PT" sz="2400" dirty="0" err="1" smtClean="0"/>
              <a:t>axis</a:t>
            </a:r>
            <a:r>
              <a:rPr lang="pt-PT" altLang="pt-PT" sz="2400" dirty="0" smtClean="0"/>
              <a:t>). </a:t>
            </a:r>
            <a:r>
              <a:rPr lang="pt-PT" altLang="pt-PT" sz="2400" dirty="0" err="1" smtClean="0"/>
              <a:t>Concern</a:t>
            </a:r>
            <a:r>
              <a:rPr lang="pt-PT" altLang="pt-PT" sz="2400" dirty="0" smtClean="0"/>
              <a:t> for </a:t>
            </a:r>
            <a:r>
              <a:rPr lang="pt-PT" altLang="pt-PT" sz="2400" dirty="0" err="1" smtClean="0"/>
              <a:t>people</a:t>
            </a:r>
            <a:r>
              <a:rPr lang="pt-PT" altLang="pt-PT" sz="2400" dirty="0" smtClean="0"/>
              <a:t> </a:t>
            </a:r>
            <a:r>
              <a:rPr lang="pt-PT" altLang="pt-PT" sz="2400" dirty="0" err="1" smtClean="0"/>
              <a:t>is</a:t>
            </a:r>
            <a:r>
              <a:rPr lang="pt-PT" altLang="pt-PT" sz="2400" dirty="0" smtClean="0"/>
              <a:t> </a:t>
            </a:r>
            <a:r>
              <a:rPr lang="pt-PT" altLang="pt-PT" sz="2400" dirty="0" err="1" smtClean="0"/>
              <a:t>represented</a:t>
            </a:r>
            <a:r>
              <a:rPr lang="pt-PT" altLang="pt-PT" sz="2400" dirty="0" smtClean="0"/>
              <a:t> </a:t>
            </a:r>
            <a:r>
              <a:rPr lang="pt-PT" altLang="pt-PT" sz="2400" dirty="0" err="1" smtClean="0"/>
              <a:t>on</a:t>
            </a:r>
            <a:r>
              <a:rPr lang="pt-PT" altLang="pt-PT" sz="2400" dirty="0" smtClean="0"/>
              <a:t> a </a:t>
            </a:r>
            <a:r>
              <a:rPr lang="pt-PT" altLang="pt-PT" sz="2400" dirty="0" err="1" smtClean="0"/>
              <a:t>one</a:t>
            </a:r>
            <a:r>
              <a:rPr lang="pt-PT" altLang="pt-PT" sz="2400" dirty="0" smtClean="0"/>
              <a:t> to nine </a:t>
            </a:r>
            <a:r>
              <a:rPr lang="pt-PT" altLang="pt-PT" sz="2400" dirty="0" err="1" smtClean="0"/>
              <a:t>scale</a:t>
            </a:r>
            <a:r>
              <a:rPr lang="pt-PT" altLang="pt-PT" sz="2400" dirty="0" smtClean="0"/>
              <a:t> </a:t>
            </a:r>
            <a:r>
              <a:rPr lang="pt-PT" altLang="pt-PT" sz="2400" dirty="0" err="1" smtClean="0"/>
              <a:t>on</a:t>
            </a:r>
            <a:r>
              <a:rPr lang="pt-PT" altLang="pt-PT" sz="2400" dirty="0" smtClean="0"/>
              <a:t> </a:t>
            </a:r>
            <a:r>
              <a:rPr lang="pt-PT" altLang="pt-PT" sz="2400" dirty="0" err="1" smtClean="0"/>
              <a:t>the</a:t>
            </a:r>
            <a:r>
              <a:rPr lang="pt-PT" altLang="pt-PT" sz="2400" dirty="0" smtClean="0"/>
              <a:t> vertical </a:t>
            </a:r>
            <a:r>
              <a:rPr lang="pt-PT" altLang="pt-PT" sz="2400" dirty="0" err="1" smtClean="0"/>
              <a:t>axis</a:t>
            </a:r>
            <a:r>
              <a:rPr lang="pt-PT" altLang="pt-PT" sz="2400" dirty="0" smtClean="0"/>
              <a:t> (y-</a:t>
            </a:r>
            <a:r>
              <a:rPr lang="pt-PT" altLang="pt-PT" sz="2400" dirty="0" err="1" smtClean="0"/>
              <a:t>axis</a:t>
            </a:r>
            <a:r>
              <a:rPr lang="pt-PT" altLang="pt-PT" sz="2400" dirty="0" smtClean="0"/>
              <a:t>). </a:t>
            </a:r>
          </a:p>
          <a:p>
            <a:pPr algn="just" eaLnBrk="1" hangingPunct="1">
              <a:lnSpc>
                <a:spcPct val="80000"/>
              </a:lnSpc>
            </a:pPr>
            <a:r>
              <a:rPr lang="pt-PT" altLang="pt-PT" sz="2400" dirty="0" smtClean="0"/>
              <a:t>Note </a:t>
            </a:r>
            <a:r>
              <a:rPr lang="pt-PT" altLang="pt-PT" sz="2400" dirty="0" err="1" smtClean="0"/>
              <a:t>that</a:t>
            </a:r>
            <a:r>
              <a:rPr lang="pt-PT" altLang="pt-PT" sz="2400" dirty="0" smtClean="0"/>
              <a:t> </a:t>
            </a:r>
            <a:r>
              <a:rPr lang="pt-PT" altLang="pt-PT" sz="2400" dirty="0" err="1" smtClean="0"/>
              <a:t>according</a:t>
            </a:r>
            <a:r>
              <a:rPr lang="pt-PT" altLang="pt-PT" sz="2400" dirty="0" smtClean="0"/>
              <a:t> to Blake </a:t>
            </a:r>
            <a:r>
              <a:rPr lang="pt-PT" altLang="pt-PT" sz="2400" dirty="0" err="1" smtClean="0"/>
              <a:t>and</a:t>
            </a:r>
            <a:r>
              <a:rPr lang="pt-PT" altLang="pt-PT" sz="2400" dirty="0" smtClean="0"/>
              <a:t> </a:t>
            </a:r>
            <a:r>
              <a:rPr lang="pt-PT" altLang="pt-PT" sz="2400" dirty="0" err="1" smtClean="0"/>
              <a:t>Mouton</a:t>
            </a:r>
            <a:r>
              <a:rPr lang="pt-PT" altLang="pt-PT" sz="2400" dirty="0" smtClean="0"/>
              <a:t> </a:t>
            </a:r>
            <a:r>
              <a:rPr lang="pt-PT" altLang="pt-PT" sz="2400" dirty="0" err="1" smtClean="0"/>
              <a:t>there</a:t>
            </a:r>
            <a:r>
              <a:rPr lang="pt-PT" altLang="pt-PT" sz="2400" dirty="0" smtClean="0"/>
              <a:t> </a:t>
            </a:r>
            <a:r>
              <a:rPr lang="pt-PT" altLang="pt-PT" sz="2400" dirty="0" err="1" smtClean="0"/>
              <a:t>is</a:t>
            </a:r>
            <a:r>
              <a:rPr lang="pt-PT" altLang="pt-PT" sz="2400" dirty="0" smtClean="0"/>
              <a:t> </a:t>
            </a:r>
            <a:r>
              <a:rPr lang="pt-PT" altLang="pt-PT" sz="2400" dirty="0" err="1" smtClean="0"/>
              <a:t>also</a:t>
            </a:r>
            <a:r>
              <a:rPr lang="pt-PT" altLang="pt-PT" sz="2400" dirty="0" smtClean="0"/>
              <a:t> a </a:t>
            </a:r>
            <a:r>
              <a:rPr lang="pt-PT" altLang="pt-PT" sz="2400" dirty="0" err="1" smtClean="0"/>
              <a:t>third</a:t>
            </a:r>
            <a:r>
              <a:rPr lang="pt-PT" altLang="pt-PT" sz="2400" dirty="0" smtClean="0"/>
              <a:t> </a:t>
            </a:r>
            <a:r>
              <a:rPr lang="pt-PT" altLang="pt-PT" sz="2400" dirty="0" err="1" smtClean="0"/>
              <a:t>axis</a:t>
            </a:r>
            <a:r>
              <a:rPr lang="pt-PT" altLang="pt-PT" sz="2400" dirty="0" smtClean="0"/>
              <a:t>: </a:t>
            </a:r>
            <a:r>
              <a:rPr lang="pt-PT" altLang="pt-PT" sz="2400" dirty="0" err="1" smtClean="0"/>
              <a:t>Motivation</a:t>
            </a:r>
            <a:r>
              <a:rPr lang="pt-PT" altLang="pt-PT" sz="2400" dirty="0" smtClean="0"/>
              <a:t>, </a:t>
            </a:r>
            <a:r>
              <a:rPr lang="pt-PT" altLang="pt-PT" sz="2400" dirty="0" err="1" smtClean="0"/>
              <a:t>measured</a:t>
            </a:r>
            <a:r>
              <a:rPr lang="pt-PT" altLang="pt-PT" sz="2400" dirty="0" smtClean="0"/>
              <a:t> </a:t>
            </a:r>
            <a:r>
              <a:rPr lang="pt-PT" altLang="pt-PT" sz="2400" dirty="0" err="1" smtClean="0"/>
              <a:t>from</a:t>
            </a:r>
            <a:r>
              <a:rPr lang="pt-PT" altLang="pt-PT" sz="2400" dirty="0" smtClean="0"/>
              <a:t> negative (</a:t>
            </a:r>
            <a:r>
              <a:rPr lang="pt-PT" altLang="pt-PT" sz="2400" dirty="0" err="1" smtClean="0"/>
              <a:t>driven</a:t>
            </a:r>
            <a:r>
              <a:rPr lang="pt-PT" altLang="pt-PT" sz="2400" dirty="0" smtClean="0"/>
              <a:t> </a:t>
            </a:r>
            <a:r>
              <a:rPr lang="pt-PT" altLang="pt-PT" sz="2400" dirty="0" err="1" smtClean="0"/>
              <a:t>by</a:t>
            </a:r>
            <a:r>
              <a:rPr lang="pt-PT" altLang="pt-PT" sz="2400" dirty="0" smtClean="0"/>
              <a:t> </a:t>
            </a:r>
            <a:r>
              <a:rPr lang="pt-PT" altLang="pt-PT" sz="2400" dirty="0" err="1" smtClean="0"/>
              <a:t>fear</a:t>
            </a:r>
            <a:r>
              <a:rPr lang="pt-PT" altLang="pt-PT" sz="2400" dirty="0" smtClean="0"/>
              <a:t>) to positive (</a:t>
            </a:r>
            <a:r>
              <a:rPr lang="pt-PT" altLang="pt-PT" sz="2400" dirty="0" err="1" smtClean="0"/>
              <a:t>driven</a:t>
            </a:r>
            <a:r>
              <a:rPr lang="pt-PT" altLang="pt-PT" sz="2400" dirty="0" smtClean="0"/>
              <a:t> </a:t>
            </a:r>
            <a:r>
              <a:rPr lang="pt-PT" altLang="pt-PT" sz="2400" dirty="0" err="1" smtClean="0"/>
              <a:t>by</a:t>
            </a:r>
            <a:r>
              <a:rPr lang="pt-PT" altLang="pt-PT" sz="2400" dirty="0" smtClean="0"/>
              <a:t> </a:t>
            </a:r>
            <a:r>
              <a:rPr lang="pt-PT" altLang="pt-PT" sz="2400" dirty="0" err="1" smtClean="0"/>
              <a:t>desire</a:t>
            </a:r>
            <a:r>
              <a:rPr lang="pt-PT" altLang="pt-PT" sz="2400" dirty="0" smtClean="0"/>
              <a:t>). </a:t>
            </a:r>
          </a:p>
          <a:p>
            <a:pPr algn="just" eaLnBrk="1" hangingPunct="1">
              <a:lnSpc>
                <a:spcPct val="80000"/>
              </a:lnSpc>
            </a:pPr>
            <a:r>
              <a:rPr lang="pt-PT" altLang="pt-PT" sz="2400" dirty="0" err="1" smtClean="0"/>
              <a:t>The</a:t>
            </a:r>
            <a:r>
              <a:rPr lang="pt-PT" altLang="pt-PT" sz="2400" dirty="0" smtClean="0"/>
              <a:t> </a:t>
            </a:r>
            <a:r>
              <a:rPr lang="pt-PT" altLang="pt-PT" sz="2400" dirty="0" err="1" smtClean="0"/>
              <a:t>concept</a:t>
            </a:r>
            <a:r>
              <a:rPr lang="pt-PT" altLang="pt-PT" sz="2400" dirty="0" smtClean="0"/>
              <a:t> </a:t>
            </a:r>
            <a:r>
              <a:rPr lang="pt-PT" altLang="pt-PT" sz="2400" dirty="0" err="1" smtClean="0"/>
              <a:t>distinguishes</a:t>
            </a:r>
            <a:r>
              <a:rPr lang="pt-PT" altLang="pt-PT" sz="2400" dirty="0" smtClean="0"/>
              <a:t> 5 </a:t>
            </a:r>
            <a:r>
              <a:rPr lang="pt-PT" altLang="pt-PT" sz="2400" dirty="0" err="1" smtClean="0"/>
              <a:t>different</a:t>
            </a:r>
            <a:r>
              <a:rPr lang="pt-PT" altLang="pt-PT" sz="2400" dirty="0" smtClean="0"/>
              <a:t> </a:t>
            </a:r>
            <a:r>
              <a:rPr lang="pt-PT" altLang="pt-PT" sz="2400" dirty="0" err="1" smtClean="0"/>
              <a:t>leadership</a:t>
            </a:r>
            <a:r>
              <a:rPr lang="pt-PT" altLang="pt-PT" sz="2400" dirty="0" smtClean="0"/>
              <a:t> </a:t>
            </a:r>
            <a:r>
              <a:rPr lang="pt-PT" altLang="pt-PT" sz="2400" dirty="0" err="1" smtClean="0"/>
              <a:t>styles</a:t>
            </a:r>
            <a:r>
              <a:rPr lang="pt-PT" altLang="pt-PT" sz="2400" dirty="0" smtClean="0"/>
              <a:t>, </a:t>
            </a:r>
            <a:r>
              <a:rPr lang="pt-PT" altLang="pt-PT" sz="2400" dirty="0" err="1" smtClean="0"/>
              <a:t>based</a:t>
            </a:r>
            <a:r>
              <a:rPr lang="pt-PT" altLang="pt-PT" sz="2400" dirty="0" smtClean="0"/>
              <a:t> </a:t>
            </a:r>
            <a:r>
              <a:rPr lang="pt-PT" altLang="pt-PT" sz="2400" dirty="0" err="1" smtClean="0"/>
              <a:t>on</a:t>
            </a:r>
            <a:r>
              <a:rPr lang="pt-PT" altLang="pt-PT" sz="2400" dirty="0" smtClean="0"/>
              <a:t> </a:t>
            </a:r>
            <a:r>
              <a:rPr lang="pt-PT" altLang="pt-PT" sz="2400" dirty="0" err="1" smtClean="0"/>
              <a:t>the</a:t>
            </a:r>
            <a:r>
              <a:rPr lang="pt-PT" altLang="pt-PT" sz="2400" dirty="0" smtClean="0"/>
              <a:t> </a:t>
            </a:r>
            <a:r>
              <a:rPr lang="pt-PT" altLang="pt-PT" sz="2400" dirty="0" err="1" smtClean="0"/>
              <a:t>concern</a:t>
            </a:r>
            <a:r>
              <a:rPr lang="pt-PT" altLang="pt-PT" sz="2400" dirty="0" smtClean="0"/>
              <a:t> for </a:t>
            </a:r>
            <a:r>
              <a:rPr lang="pt-PT" altLang="pt-PT" sz="2400" dirty="0" err="1" smtClean="0"/>
              <a:t>people</a:t>
            </a:r>
            <a:r>
              <a:rPr lang="pt-PT" altLang="pt-PT" sz="2400" dirty="0" smtClean="0"/>
              <a:t> </a:t>
            </a:r>
            <a:r>
              <a:rPr lang="pt-PT" altLang="pt-PT" sz="2400" dirty="0" err="1" smtClean="0"/>
              <a:t>and</a:t>
            </a:r>
            <a:r>
              <a:rPr lang="pt-PT" altLang="pt-PT" sz="2400" dirty="0" smtClean="0"/>
              <a:t> </a:t>
            </a:r>
            <a:r>
              <a:rPr lang="pt-PT" altLang="pt-PT" sz="2400" dirty="0" err="1" smtClean="0"/>
              <a:t>the</a:t>
            </a:r>
            <a:r>
              <a:rPr lang="pt-PT" altLang="pt-PT" sz="2400" dirty="0" smtClean="0"/>
              <a:t> </a:t>
            </a:r>
            <a:r>
              <a:rPr lang="pt-PT" altLang="pt-PT" sz="2400" dirty="0" err="1" smtClean="0"/>
              <a:t>concern</a:t>
            </a:r>
            <a:r>
              <a:rPr lang="pt-PT" altLang="pt-PT" sz="2400" dirty="0" smtClean="0"/>
              <a:t> for </a:t>
            </a:r>
            <a:r>
              <a:rPr lang="pt-PT" altLang="pt-PT" sz="2400" dirty="0" err="1" smtClean="0"/>
              <a:t>production</a:t>
            </a:r>
            <a:r>
              <a:rPr lang="pt-PT" altLang="pt-PT" sz="2400" dirty="0" smtClean="0"/>
              <a:t>:</a:t>
            </a:r>
          </a:p>
        </p:txBody>
      </p:sp>
    </p:spTree>
  </p:cSld>
  <p:clrMapOvr>
    <a:masterClrMapping/>
  </p:clrMapOvr>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ChangeArrowheads="1"/>
          </p:cNvSpPr>
          <p:nvPr>
            <p:ph type="title"/>
          </p:nvPr>
        </p:nvSpPr>
        <p:spPr/>
        <p:txBody>
          <a:bodyPr>
            <a:noAutofit/>
          </a:bodyPr>
          <a:lstStyle/>
          <a:p>
            <a:pPr algn="ctr" eaLnBrk="1" hangingPunct="1">
              <a:defRPr/>
            </a:pPr>
            <a:r>
              <a:rPr lang="pt-PT" altLang="ja-JP" sz="5400" b="1" dirty="0" smtClean="0">
                <a:ea typeface="ＭＳ Ｐゴシック" charset="-128"/>
              </a:rPr>
              <a:t>Blake </a:t>
            </a:r>
            <a:r>
              <a:rPr lang="pt-PT" altLang="ja-JP" sz="5400" b="1" dirty="0" err="1" smtClean="0">
                <a:ea typeface="ＭＳ Ｐゴシック" charset="-128"/>
              </a:rPr>
              <a:t>and</a:t>
            </a:r>
            <a:r>
              <a:rPr lang="pt-PT" altLang="ja-JP" sz="5400" b="1" dirty="0" smtClean="0">
                <a:ea typeface="ＭＳ Ｐゴシック" charset="-128"/>
              </a:rPr>
              <a:t> </a:t>
            </a:r>
            <a:r>
              <a:rPr lang="pt-PT" altLang="ja-JP" sz="5400" b="1" dirty="0" err="1" smtClean="0">
                <a:ea typeface="ＭＳ Ｐゴシック" charset="-128"/>
              </a:rPr>
              <a:t>Mouton’s</a:t>
            </a:r>
            <a:r>
              <a:rPr lang="pt-PT" altLang="ja-JP" sz="5400" b="1" dirty="0" smtClean="0">
                <a:ea typeface="ＭＳ Ｐゴシック" charset="-128"/>
              </a:rPr>
              <a:t> </a:t>
            </a:r>
            <a:r>
              <a:rPr lang="pt-PT" altLang="ja-JP" sz="5400" b="1" dirty="0" err="1" smtClean="0">
                <a:ea typeface="ＭＳ Ｐゴシック" charset="-128"/>
              </a:rPr>
              <a:t>Managerial</a:t>
            </a:r>
            <a:r>
              <a:rPr lang="pt-PT" altLang="ja-JP" sz="5400" b="1" dirty="0" smtClean="0">
                <a:ea typeface="ＭＳ Ｐゴシック" charset="-128"/>
              </a:rPr>
              <a:t> </a:t>
            </a:r>
            <a:r>
              <a:rPr lang="pt-PT" altLang="ja-JP" sz="5400" b="1" dirty="0" err="1" smtClean="0">
                <a:ea typeface="ＭＳ Ｐゴシック" charset="-128"/>
              </a:rPr>
              <a:t>Grid</a:t>
            </a:r>
            <a:endParaRPr lang="pt-PT" sz="5400" b="1" dirty="0" smtClean="0"/>
          </a:p>
        </p:txBody>
      </p:sp>
      <p:pic>
        <p:nvPicPr>
          <p:cNvPr id="137219" name="Picture 4" descr="Blake and Mouton. Managerial Grid"/>
          <p:cNvPicPr>
            <a:picLocks noGrp="1" noChangeAspect="1" noChangeArrowheads="1"/>
          </p:cNvPicPr>
          <p:nvPr>
            <p:ph idx="1"/>
          </p:nvPr>
        </p:nvPicPr>
        <p:blipFill>
          <a:blip r:link="rId3">
            <a:extLst>
              <a:ext uri="{28A0092B-C50C-407E-A947-70E740481C1C}">
                <a14:useLocalDpi xmlns:a14="http://schemas.microsoft.com/office/drawing/2010/main" val="0"/>
              </a:ext>
            </a:extLst>
          </a:blip>
          <a:stretch>
            <a:fillRect/>
          </a:stretch>
        </p:blipFill>
        <p:spPr>
          <a:xfrm>
            <a:off x="822960" y="1846263"/>
            <a:ext cx="7543800" cy="4319041"/>
          </a:xfrm>
          <a:solidFill>
            <a:srgbClr val="FF0000"/>
          </a:solidFill>
        </p:spPr>
      </p:pic>
    </p:spTree>
  </p:cSld>
  <p:clrMapOvr>
    <a:masterClrMapping/>
  </p:clrMapOvr>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Grp="1" noChangeArrowheads="1"/>
          </p:cNvSpPr>
          <p:nvPr>
            <p:ph type="title"/>
          </p:nvPr>
        </p:nvSpPr>
        <p:spPr/>
        <p:txBody>
          <a:bodyPr>
            <a:noAutofit/>
          </a:bodyPr>
          <a:lstStyle/>
          <a:p>
            <a:pPr algn="ctr" eaLnBrk="1" hangingPunct="1">
              <a:defRPr/>
            </a:pPr>
            <a:r>
              <a:rPr lang="pt-PT" altLang="ja-JP" sz="5400" b="1" dirty="0" smtClean="0">
                <a:ea typeface="ＭＳ Ｐゴシック" charset="-128"/>
              </a:rPr>
              <a:t>Blake </a:t>
            </a:r>
            <a:r>
              <a:rPr lang="pt-PT" altLang="ja-JP" sz="5400" b="1" dirty="0" err="1" smtClean="0">
                <a:ea typeface="ＭＳ Ｐゴシック" charset="-128"/>
              </a:rPr>
              <a:t>and</a:t>
            </a:r>
            <a:r>
              <a:rPr lang="pt-PT" altLang="ja-JP" sz="5400" b="1" dirty="0" smtClean="0">
                <a:ea typeface="ＭＳ Ｐゴシック" charset="-128"/>
              </a:rPr>
              <a:t> </a:t>
            </a:r>
            <a:r>
              <a:rPr lang="pt-PT" altLang="ja-JP" sz="5400" b="1" dirty="0" err="1" smtClean="0">
                <a:ea typeface="ＭＳ Ｐゴシック" charset="-128"/>
              </a:rPr>
              <a:t>Mouton’s</a:t>
            </a:r>
            <a:r>
              <a:rPr lang="pt-PT" altLang="ja-JP" sz="5400" b="1" dirty="0" smtClean="0">
                <a:ea typeface="ＭＳ Ｐゴシック" charset="-128"/>
              </a:rPr>
              <a:t> </a:t>
            </a:r>
            <a:r>
              <a:rPr lang="pt-PT" altLang="ja-JP" sz="5400" b="1" dirty="0" err="1" smtClean="0">
                <a:ea typeface="ＭＳ Ｐゴシック" charset="-128"/>
              </a:rPr>
              <a:t>Managerial</a:t>
            </a:r>
            <a:r>
              <a:rPr lang="pt-PT" altLang="ja-JP" sz="5400" b="1" dirty="0" smtClean="0">
                <a:ea typeface="ＭＳ Ｐゴシック" charset="-128"/>
              </a:rPr>
              <a:t> </a:t>
            </a:r>
            <a:r>
              <a:rPr lang="pt-PT" altLang="ja-JP" sz="5400" b="1" dirty="0" err="1" smtClean="0">
                <a:ea typeface="ＭＳ Ｐゴシック" charset="-128"/>
              </a:rPr>
              <a:t>Grid</a:t>
            </a:r>
            <a:endParaRPr lang="pt-PT" sz="5400" b="1" dirty="0" smtClean="0"/>
          </a:p>
        </p:txBody>
      </p:sp>
      <p:sp>
        <p:nvSpPr>
          <p:cNvPr id="138243" name="Rectangle 3"/>
          <p:cNvSpPr>
            <a:spLocks noGrp="1" noChangeArrowheads="1"/>
          </p:cNvSpPr>
          <p:nvPr>
            <p:ph idx="1"/>
          </p:nvPr>
        </p:nvSpPr>
        <p:spPr/>
        <p:txBody>
          <a:bodyPr/>
          <a:lstStyle/>
          <a:p>
            <a:pPr algn="just" eaLnBrk="1" hangingPunct="1">
              <a:lnSpc>
                <a:spcPct val="80000"/>
              </a:lnSpc>
            </a:pPr>
            <a:r>
              <a:rPr lang="pt-PT" altLang="pt-PT" sz="1800" b="1" dirty="0" err="1" smtClean="0"/>
              <a:t>Impoverished</a:t>
            </a:r>
            <a:r>
              <a:rPr lang="pt-PT" altLang="pt-PT" sz="1800" b="1" dirty="0" smtClean="0"/>
              <a:t> </a:t>
            </a:r>
            <a:r>
              <a:rPr lang="pt-PT" altLang="pt-PT" sz="1800" b="1" dirty="0" err="1" smtClean="0"/>
              <a:t>style</a:t>
            </a:r>
            <a:r>
              <a:rPr lang="pt-PT" altLang="pt-PT" sz="1800" dirty="0" smtClean="0"/>
              <a:t> (</a:t>
            </a:r>
            <a:r>
              <a:rPr lang="pt-PT" altLang="pt-PT" sz="1800" dirty="0" err="1" smtClean="0"/>
              <a:t>Low</a:t>
            </a:r>
            <a:r>
              <a:rPr lang="pt-PT" altLang="pt-PT" sz="1800" dirty="0" smtClean="0"/>
              <a:t> </a:t>
            </a:r>
            <a:r>
              <a:rPr lang="pt-PT" altLang="pt-PT" sz="1800" dirty="0" err="1" smtClean="0"/>
              <a:t>Production</a:t>
            </a:r>
            <a:r>
              <a:rPr lang="pt-PT" altLang="pt-PT" sz="1800" dirty="0" smtClean="0"/>
              <a:t> / </a:t>
            </a:r>
            <a:r>
              <a:rPr lang="pt-PT" altLang="pt-PT" sz="1800" dirty="0" err="1" smtClean="0"/>
              <a:t>Low</a:t>
            </a:r>
            <a:r>
              <a:rPr lang="pt-PT" altLang="pt-PT" sz="1800" dirty="0" smtClean="0"/>
              <a:t> </a:t>
            </a:r>
            <a:r>
              <a:rPr lang="pt-PT" altLang="pt-PT" sz="1800" dirty="0" err="1" smtClean="0"/>
              <a:t>People</a:t>
            </a:r>
            <a:r>
              <a:rPr lang="pt-PT" altLang="pt-PT" sz="1800" dirty="0" smtClean="0"/>
              <a:t>)</a:t>
            </a:r>
          </a:p>
          <a:p>
            <a:pPr lvl="1" algn="just" eaLnBrk="1" hangingPunct="1">
              <a:lnSpc>
                <a:spcPct val="80000"/>
              </a:lnSpc>
            </a:pPr>
            <a:r>
              <a:rPr lang="pt-PT" altLang="pt-PT" sz="1600" dirty="0" err="1" smtClean="0"/>
              <a:t>Description</a:t>
            </a:r>
            <a:r>
              <a:rPr lang="pt-PT" altLang="pt-PT" sz="1600" dirty="0" smtClean="0"/>
              <a:t>: A </a:t>
            </a:r>
            <a:r>
              <a:rPr lang="pt-PT" altLang="pt-PT" sz="1600" dirty="0" err="1" smtClean="0"/>
              <a:t>delegate-and-disappear</a:t>
            </a:r>
            <a:r>
              <a:rPr lang="pt-PT" altLang="pt-PT" sz="1600" dirty="0" smtClean="0"/>
              <a:t> management </a:t>
            </a:r>
            <a:r>
              <a:rPr lang="pt-PT" altLang="pt-PT" sz="1600" dirty="0" err="1" smtClean="0"/>
              <a:t>style</a:t>
            </a:r>
            <a:r>
              <a:rPr lang="pt-PT" altLang="pt-PT" sz="1600" dirty="0" smtClean="0"/>
              <a:t>. A </a:t>
            </a:r>
            <a:r>
              <a:rPr lang="pt-PT" altLang="pt-PT" sz="1600" dirty="0" err="1" smtClean="0"/>
              <a:t>basically</a:t>
            </a:r>
            <a:r>
              <a:rPr lang="pt-PT" altLang="pt-PT" sz="1600" dirty="0" smtClean="0"/>
              <a:t> </a:t>
            </a:r>
            <a:r>
              <a:rPr lang="pt-PT" altLang="pt-PT" sz="1600" dirty="0" err="1" smtClean="0"/>
              <a:t>lazy</a:t>
            </a:r>
            <a:r>
              <a:rPr lang="pt-PT" altLang="pt-PT" sz="1600" dirty="0" smtClean="0"/>
              <a:t> </a:t>
            </a:r>
            <a:r>
              <a:rPr lang="pt-PT" altLang="pt-PT" sz="1600" dirty="0" err="1" smtClean="0"/>
              <a:t>approach</a:t>
            </a:r>
            <a:r>
              <a:rPr lang="pt-PT" altLang="pt-PT" sz="1600" dirty="0" smtClean="0"/>
              <a:t>. </a:t>
            </a:r>
          </a:p>
          <a:p>
            <a:pPr lvl="1" algn="just" eaLnBrk="1" hangingPunct="1">
              <a:lnSpc>
                <a:spcPct val="80000"/>
              </a:lnSpc>
            </a:pPr>
            <a:r>
              <a:rPr lang="pt-PT" altLang="pt-PT" sz="1600" dirty="0" err="1" smtClean="0"/>
              <a:t>Characteristics</a:t>
            </a:r>
            <a:r>
              <a:rPr lang="pt-PT" altLang="pt-PT" sz="1600" dirty="0" smtClean="0"/>
              <a:t>: </a:t>
            </a:r>
            <a:r>
              <a:rPr lang="pt-PT" altLang="pt-PT" sz="1600" dirty="0" err="1" smtClean="0"/>
              <a:t>The</a:t>
            </a:r>
            <a:r>
              <a:rPr lang="pt-PT" altLang="pt-PT" sz="1600" dirty="0" smtClean="0"/>
              <a:t> manager shows a </a:t>
            </a:r>
            <a:r>
              <a:rPr lang="pt-PT" altLang="pt-PT" sz="1600" dirty="0" err="1" smtClean="0"/>
              <a:t>low</a:t>
            </a:r>
            <a:r>
              <a:rPr lang="pt-PT" altLang="pt-PT" sz="1600" dirty="0" smtClean="0"/>
              <a:t> </a:t>
            </a:r>
            <a:r>
              <a:rPr lang="pt-PT" altLang="pt-PT" sz="1600" dirty="0" err="1" smtClean="0"/>
              <a:t>concern</a:t>
            </a:r>
            <a:r>
              <a:rPr lang="pt-PT" altLang="pt-PT" sz="1600" dirty="0" smtClean="0"/>
              <a:t> for </a:t>
            </a:r>
            <a:r>
              <a:rPr lang="pt-PT" altLang="pt-PT" sz="1600" dirty="0" err="1" smtClean="0"/>
              <a:t>both</a:t>
            </a:r>
            <a:r>
              <a:rPr lang="pt-PT" altLang="pt-PT" sz="1600" dirty="0" smtClean="0"/>
              <a:t> </a:t>
            </a:r>
            <a:r>
              <a:rPr lang="pt-PT" altLang="pt-PT" sz="1600" dirty="0" err="1" smtClean="0"/>
              <a:t>people</a:t>
            </a:r>
            <a:r>
              <a:rPr lang="pt-PT" altLang="pt-PT" sz="1600" dirty="0" smtClean="0"/>
              <a:t> </a:t>
            </a:r>
            <a:r>
              <a:rPr lang="pt-PT" altLang="pt-PT" sz="1600" dirty="0" err="1" smtClean="0"/>
              <a:t>and</a:t>
            </a:r>
            <a:r>
              <a:rPr lang="pt-PT" altLang="pt-PT" sz="1600" dirty="0" smtClean="0"/>
              <a:t> </a:t>
            </a:r>
            <a:r>
              <a:rPr lang="pt-PT" altLang="pt-PT" sz="1600" dirty="0" err="1" smtClean="0"/>
              <a:t>production</a:t>
            </a:r>
            <a:r>
              <a:rPr lang="pt-PT" altLang="pt-PT" sz="1600" dirty="0" smtClean="0"/>
              <a:t>. </a:t>
            </a:r>
            <a:r>
              <a:rPr lang="pt-PT" altLang="pt-PT" sz="1600" dirty="0" err="1" smtClean="0"/>
              <a:t>He</a:t>
            </a:r>
            <a:r>
              <a:rPr lang="pt-PT" altLang="pt-PT" sz="1600" dirty="0" smtClean="0"/>
              <a:t> (</a:t>
            </a:r>
            <a:r>
              <a:rPr lang="pt-PT" altLang="pt-PT" sz="1600" dirty="0" err="1" smtClean="0"/>
              <a:t>or</a:t>
            </a:r>
            <a:r>
              <a:rPr lang="pt-PT" altLang="pt-PT" sz="1600" dirty="0" smtClean="0"/>
              <a:t> </a:t>
            </a:r>
            <a:r>
              <a:rPr lang="pt-PT" altLang="pt-PT" sz="1600" dirty="0" err="1" smtClean="0"/>
              <a:t>she</a:t>
            </a:r>
            <a:r>
              <a:rPr lang="pt-PT" altLang="pt-PT" sz="1600" dirty="0" smtClean="0"/>
              <a:t>) </a:t>
            </a:r>
            <a:r>
              <a:rPr lang="pt-PT" altLang="pt-PT" sz="1600" dirty="0" err="1" smtClean="0"/>
              <a:t>avoids</a:t>
            </a:r>
            <a:r>
              <a:rPr lang="pt-PT" altLang="pt-PT" sz="1600" dirty="0" smtClean="0"/>
              <a:t> to </a:t>
            </a:r>
            <a:r>
              <a:rPr lang="pt-PT" altLang="pt-PT" sz="1600" dirty="0" err="1" smtClean="0"/>
              <a:t>get</a:t>
            </a:r>
            <a:r>
              <a:rPr lang="pt-PT" altLang="pt-PT" sz="1600" dirty="0" smtClean="0"/>
              <a:t> </a:t>
            </a:r>
            <a:r>
              <a:rPr lang="pt-PT" altLang="pt-PT" sz="1600" dirty="0" err="1" smtClean="0"/>
              <a:t>into</a:t>
            </a:r>
            <a:r>
              <a:rPr lang="pt-PT" altLang="pt-PT" sz="1600" dirty="0" smtClean="0"/>
              <a:t> </a:t>
            </a:r>
            <a:r>
              <a:rPr lang="pt-PT" altLang="pt-PT" sz="1600" dirty="0" err="1" smtClean="0"/>
              <a:t>trouble</a:t>
            </a:r>
            <a:r>
              <a:rPr lang="pt-PT" altLang="pt-PT" sz="1600" dirty="0" smtClean="0"/>
              <a:t>. </a:t>
            </a:r>
            <a:r>
              <a:rPr lang="pt-PT" altLang="pt-PT" sz="1600" dirty="0" err="1" smtClean="0"/>
              <a:t>His</a:t>
            </a:r>
            <a:r>
              <a:rPr lang="pt-PT" altLang="pt-PT" sz="1600" dirty="0" smtClean="0"/>
              <a:t> </a:t>
            </a:r>
            <a:r>
              <a:rPr lang="pt-PT" altLang="pt-PT" sz="1600" dirty="0" err="1" smtClean="0"/>
              <a:t>main</a:t>
            </a:r>
            <a:r>
              <a:rPr lang="pt-PT" altLang="pt-PT" sz="1600" dirty="0" smtClean="0"/>
              <a:t> </a:t>
            </a:r>
            <a:r>
              <a:rPr lang="pt-PT" altLang="pt-PT" sz="1600" dirty="0" err="1" smtClean="0"/>
              <a:t>concern</a:t>
            </a:r>
            <a:r>
              <a:rPr lang="pt-PT" altLang="pt-PT" sz="1600" dirty="0" smtClean="0"/>
              <a:t> </a:t>
            </a:r>
            <a:r>
              <a:rPr lang="pt-PT" altLang="pt-PT" sz="1600" dirty="0" err="1" smtClean="0"/>
              <a:t>is</a:t>
            </a:r>
            <a:r>
              <a:rPr lang="pt-PT" altLang="pt-PT" sz="1600" dirty="0" smtClean="0"/>
              <a:t> </a:t>
            </a:r>
            <a:r>
              <a:rPr lang="pt-PT" altLang="pt-PT" sz="1600" dirty="0" err="1" smtClean="0"/>
              <a:t>not</a:t>
            </a:r>
            <a:r>
              <a:rPr lang="pt-PT" altLang="pt-PT" sz="1600" dirty="0" smtClean="0"/>
              <a:t> to </a:t>
            </a:r>
            <a:r>
              <a:rPr lang="pt-PT" altLang="pt-PT" sz="1600" dirty="0" err="1" smtClean="0"/>
              <a:t>be</a:t>
            </a:r>
            <a:r>
              <a:rPr lang="pt-PT" altLang="pt-PT" sz="1600" dirty="0" smtClean="0"/>
              <a:t> </a:t>
            </a:r>
            <a:r>
              <a:rPr lang="pt-PT" altLang="pt-PT" sz="1600" dirty="0" err="1" smtClean="0"/>
              <a:t>held</a:t>
            </a:r>
            <a:r>
              <a:rPr lang="pt-PT" altLang="pt-PT" sz="1600" dirty="0" smtClean="0"/>
              <a:t> </a:t>
            </a:r>
            <a:r>
              <a:rPr lang="pt-PT" altLang="pt-PT" sz="1600" dirty="0" err="1" smtClean="0"/>
              <a:t>responsible</a:t>
            </a:r>
            <a:r>
              <a:rPr lang="pt-PT" altLang="pt-PT" sz="1600" dirty="0" smtClean="0"/>
              <a:t> for </a:t>
            </a:r>
            <a:r>
              <a:rPr lang="pt-PT" altLang="pt-PT" sz="1600" dirty="0" err="1" smtClean="0"/>
              <a:t>any</a:t>
            </a:r>
            <a:r>
              <a:rPr lang="pt-PT" altLang="pt-PT" sz="1600" dirty="0" smtClean="0"/>
              <a:t> </a:t>
            </a:r>
            <a:r>
              <a:rPr lang="pt-PT" altLang="pt-PT" sz="1600" dirty="0" err="1" smtClean="0"/>
              <a:t>mistakes</a:t>
            </a:r>
            <a:r>
              <a:rPr lang="pt-PT" altLang="pt-PT" sz="1600" dirty="0" smtClean="0"/>
              <a:t>. </a:t>
            </a:r>
          </a:p>
          <a:p>
            <a:pPr lvl="1" algn="just" eaLnBrk="1" hangingPunct="1">
              <a:lnSpc>
                <a:spcPct val="80000"/>
              </a:lnSpc>
            </a:pPr>
            <a:r>
              <a:rPr lang="pt-PT" altLang="pt-PT" sz="1600" dirty="0" err="1" smtClean="0"/>
              <a:t>Results</a:t>
            </a:r>
            <a:r>
              <a:rPr lang="pt-PT" altLang="pt-PT" sz="1600" dirty="0" smtClean="0"/>
              <a:t> in: </a:t>
            </a:r>
            <a:r>
              <a:rPr lang="pt-PT" altLang="pt-PT" sz="1600" dirty="0" err="1" smtClean="0"/>
              <a:t>Disorganization</a:t>
            </a:r>
            <a:r>
              <a:rPr lang="pt-PT" altLang="pt-PT" sz="1600" dirty="0" smtClean="0"/>
              <a:t>, </a:t>
            </a:r>
            <a:r>
              <a:rPr lang="pt-PT" altLang="pt-PT" sz="1600" dirty="0" err="1" smtClean="0"/>
              <a:t>dissatisfaction</a:t>
            </a:r>
            <a:r>
              <a:rPr lang="pt-PT" altLang="pt-PT" sz="1600" dirty="0" smtClean="0"/>
              <a:t> </a:t>
            </a:r>
            <a:r>
              <a:rPr lang="pt-PT" altLang="pt-PT" sz="1600" dirty="0" err="1" smtClean="0"/>
              <a:t>and</a:t>
            </a:r>
            <a:r>
              <a:rPr lang="pt-PT" altLang="pt-PT" sz="1600" dirty="0" smtClean="0"/>
              <a:t> </a:t>
            </a:r>
            <a:r>
              <a:rPr lang="pt-PT" altLang="pt-PT" sz="1600" dirty="0" err="1" smtClean="0"/>
              <a:t>disharmony</a:t>
            </a:r>
            <a:r>
              <a:rPr lang="pt-PT" altLang="pt-PT" sz="1600" dirty="0" smtClean="0"/>
              <a:t> </a:t>
            </a:r>
            <a:r>
              <a:rPr lang="pt-PT" altLang="pt-PT" sz="1600" dirty="0" err="1" smtClean="0"/>
              <a:t>due</a:t>
            </a:r>
            <a:r>
              <a:rPr lang="pt-PT" altLang="pt-PT" sz="1600" dirty="0" smtClean="0"/>
              <a:t> to </a:t>
            </a:r>
            <a:r>
              <a:rPr lang="pt-PT" altLang="pt-PT" sz="1600" dirty="0" err="1" smtClean="0"/>
              <a:t>lack</a:t>
            </a:r>
            <a:r>
              <a:rPr lang="pt-PT" altLang="pt-PT" sz="1600" dirty="0" smtClean="0"/>
              <a:t> </a:t>
            </a:r>
            <a:r>
              <a:rPr lang="pt-PT" altLang="pt-PT" sz="1600" dirty="0" err="1" smtClean="0"/>
              <a:t>of</a:t>
            </a:r>
            <a:r>
              <a:rPr lang="pt-PT" altLang="pt-PT" sz="1600" dirty="0" smtClean="0"/>
              <a:t> </a:t>
            </a:r>
            <a:r>
              <a:rPr lang="pt-PT" altLang="pt-PT" sz="1600" dirty="0" err="1" smtClean="0"/>
              <a:t>effective</a:t>
            </a:r>
            <a:r>
              <a:rPr lang="pt-PT" altLang="pt-PT" sz="1600" dirty="0" smtClean="0"/>
              <a:t> </a:t>
            </a:r>
            <a:r>
              <a:rPr lang="pt-PT" altLang="pt-PT" sz="1600" dirty="0" err="1" smtClean="0"/>
              <a:t>leadership</a:t>
            </a:r>
            <a:r>
              <a:rPr lang="pt-PT" altLang="pt-PT" sz="1600" dirty="0" smtClean="0"/>
              <a:t>.</a:t>
            </a:r>
            <a:endParaRPr lang="pt-PT" altLang="pt-PT" sz="1600" b="1" dirty="0" smtClean="0"/>
          </a:p>
          <a:p>
            <a:pPr algn="just" eaLnBrk="1" hangingPunct="1">
              <a:lnSpc>
                <a:spcPct val="80000"/>
              </a:lnSpc>
            </a:pPr>
            <a:r>
              <a:rPr lang="pt-PT" altLang="pt-PT" sz="1800" b="1" dirty="0" smtClean="0"/>
              <a:t>Country Club </a:t>
            </a:r>
            <a:r>
              <a:rPr lang="pt-PT" altLang="pt-PT" sz="1800" b="1" dirty="0" err="1" smtClean="0"/>
              <a:t>style</a:t>
            </a:r>
            <a:r>
              <a:rPr lang="pt-PT" altLang="pt-PT" sz="1800" dirty="0" smtClean="0"/>
              <a:t> (</a:t>
            </a:r>
            <a:r>
              <a:rPr lang="pt-PT" altLang="pt-PT" sz="1800" dirty="0" err="1" smtClean="0"/>
              <a:t>Low</a:t>
            </a:r>
            <a:r>
              <a:rPr lang="pt-PT" altLang="pt-PT" sz="1800" dirty="0" smtClean="0"/>
              <a:t> </a:t>
            </a:r>
            <a:r>
              <a:rPr lang="pt-PT" altLang="pt-PT" sz="1800" dirty="0" err="1" smtClean="0"/>
              <a:t>Production</a:t>
            </a:r>
            <a:r>
              <a:rPr lang="pt-PT" altLang="pt-PT" sz="1800" dirty="0" smtClean="0"/>
              <a:t> / </a:t>
            </a:r>
            <a:r>
              <a:rPr lang="pt-PT" altLang="pt-PT" sz="1800" dirty="0" err="1" smtClean="0"/>
              <a:t>High</a:t>
            </a:r>
            <a:r>
              <a:rPr lang="pt-PT" altLang="pt-PT" sz="1800" dirty="0" smtClean="0"/>
              <a:t> </a:t>
            </a:r>
            <a:r>
              <a:rPr lang="pt-PT" altLang="pt-PT" sz="1800" dirty="0" err="1" smtClean="0"/>
              <a:t>People</a:t>
            </a:r>
            <a:r>
              <a:rPr lang="pt-PT" altLang="pt-PT" sz="1800" dirty="0" smtClean="0"/>
              <a:t>)</a:t>
            </a:r>
          </a:p>
          <a:p>
            <a:pPr lvl="1" algn="just" eaLnBrk="1" hangingPunct="1">
              <a:lnSpc>
                <a:spcPct val="80000"/>
              </a:lnSpc>
            </a:pPr>
            <a:r>
              <a:rPr lang="pt-PT" altLang="pt-PT" sz="1600" dirty="0" err="1" smtClean="0"/>
              <a:t>Description</a:t>
            </a:r>
            <a:r>
              <a:rPr lang="pt-PT" altLang="pt-PT" sz="1600" dirty="0" smtClean="0"/>
              <a:t>: </a:t>
            </a:r>
            <a:r>
              <a:rPr lang="pt-PT" altLang="pt-PT" sz="1600" dirty="0" err="1" smtClean="0"/>
              <a:t>One-sided</a:t>
            </a:r>
            <a:r>
              <a:rPr lang="pt-PT" altLang="pt-PT" sz="1600" dirty="0" smtClean="0"/>
              <a:t>, </a:t>
            </a:r>
            <a:r>
              <a:rPr lang="pt-PT" altLang="pt-PT" sz="1600" dirty="0" err="1" smtClean="0"/>
              <a:t>thoughtful</a:t>
            </a:r>
            <a:r>
              <a:rPr lang="pt-PT" altLang="pt-PT" sz="1600" dirty="0" smtClean="0"/>
              <a:t> </a:t>
            </a:r>
            <a:r>
              <a:rPr lang="pt-PT" altLang="pt-PT" sz="1600" dirty="0" err="1" smtClean="0"/>
              <a:t>attention</a:t>
            </a:r>
            <a:r>
              <a:rPr lang="pt-PT" altLang="pt-PT" sz="1600" dirty="0" smtClean="0"/>
              <a:t> to </a:t>
            </a:r>
            <a:r>
              <a:rPr lang="pt-PT" altLang="pt-PT" sz="1600" dirty="0" err="1" smtClean="0"/>
              <a:t>the</a:t>
            </a:r>
            <a:r>
              <a:rPr lang="pt-PT" altLang="pt-PT" sz="1600" dirty="0" smtClean="0"/>
              <a:t> </a:t>
            </a:r>
            <a:r>
              <a:rPr lang="pt-PT" altLang="pt-PT" sz="1600" dirty="0" err="1" smtClean="0"/>
              <a:t>needs</a:t>
            </a:r>
            <a:r>
              <a:rPr lang="pt-PT" altLang="pt-PT" sz="1600" dirty="0" smtClean="0"/>
              <a:t> </a:t>
            </a:r>
            <a:r>
              <a:rPr lang="pt-PT" altLang="pt-PT" sz="1600" dirty="0" err="1" smtClean="0"/>
              <a:t>of</a:t>
            </a:r>
            <a:r>
              <a:rPr lang="pt-PT" altLang="pt-PT" sz="1600" dirty="0" smtClean="0"/>
              <a:t> </a:t>
            </a:r>
            <a:r>
              <a:rPr lang="pt-PT" altLang="pt-PT" sz="1600" dirty="0" err="1" smtClean="0"/>
              <a:t>employees</a:t>
            </a:r>
            <a:r>
              <a:rPr lang="pt-PT" altLang="pt-PT" sz="1600" dirty="0" smtClean="0"/>
              <a:t>.</a:t>
            </a:r>
          </a:p>
          <a:p>
            <a:pPr lvl="1" algn="just" eaLnBrk="1" hangingPunct="1">
              <a:lnSpc>
                <a:spcPct val="80000"/>
              </a:lnSpc>
            </a:pPr>
            <a:r>
              <a:rPr lang="pt-PT" altLang="pt-PT" sz="1600" dirty="0" err="1" smtClean="0"/>
              <a:t>Characteristics</a:t>
            </a:r>
            <a:r>
              <a:rPr lang="pt-PT" altLang="pt-PT" sz="1600" dirty="0" smtClean="0"/>
              <a:t>: </a:t>
            </a:r>
            <a:r>
              <a:rPr lang="pt-PT" altLang="pt-PT" sz="1600" dirty="0" err="1" smtClean="0"/>
              <a:t>The</a:t>
            </a:r>
            <a:r>
              <a:rPr lang="pt-PT" altLang="pt-PT" sz="1600" dirty="0" smtClean="0"/>
              <a:t> </a:t>
            </a:r>
            <a:r>
              <a:rPr lang="pt-PT" altLang="pt-PT" sz="1600" dirty="0" err="1" smtClean="0"/>
              <a:t>relationship-oriented</a:t>
            </a:r>
            <a:r>
              <a:rPr lang="pt-PT" altLang="pt-PT" sz="1600" dirty="0" smtClean="0"/>
              <a:t> manager </a:t>
            </a:r>
            <a:r>
              <a:rPr lang="pt-PT" altLang="pt-PT" sz="1600" dirty="0" err="1" smtClean="0"/>
              <a:t>has</a:t>
            </a:r>
            <a:r>
              <a:rPr lang="pt-PT" altLang="pt-PT" sz="1600" dirty="0" smtClean="0"/>
              <a:t> a </a:t>
            </a:r>
            <a:r>
              <a:rPr lang="pt-PT" altLang="pt-PT" sz="1600" dirty="0" err="1" smtClean="0"/>
              <a:t>high</a:t>
            </a:r>
            <a:r>
              <a:rPr lang="pt-PT" altLang="pt-PT" sz="1600" dirty="0" smtClean="0"/>
              <a:t> </a:t>
            </a:r>
            <a:r>
              <a:rPr lang="pt-PT" altLang="pt-PT" sz="1600" dirty="0" err="1" smtClean="0"/>
              <a:t>concern</a:t>
            </a:r>
            <a:r>
              <a:rPr lang="pt-PT" altLang="pt-PT" sz="1600" dirty="0" smtClean="0"/>
              <a:t> for </a:t>
            </a:r>
            <a:r>
              <a:rPr lang="pt-PT" altLang="pt-PT" sz="1600" dirty="0" err="1" smtClean="0"/>
              <a:t>people</a:t>
            </a:r>
            <a:r>
              <a:rPr lang="pt-PT" altLang="pt-PT" sz="1600" dirty="0" smtClean="0"/>
              <a:t>, </a:t>
            </a:r>
            <a:r>
              <a:rPr lang="pt-PT" altLang="pt-PT" sz="1600" dirty="0" err="1" smtClean="0"/>
              <a:t>but</a:t>
            </a:r>
            <a:r>
              <a:rPr lang="pt-PT" altLang="pt-PT" sz="1600" dirty="0" smtClean="0"/>
              <a:t> a </a:t>
            </a:r>
            <a:r>
              <a:rPr lang="pt-PT" altLang="pt-PT" sz="1600" dirty="0" err="1" smtClean="0"/>
              <a:t>low</a:t>
            </a:r>
            <a:r>
              <a:rPr lang="pt-PT" altLang="pt-PT" sz="1600" dirty="0" smtClean="0"/>
              <a:t> </a:t>
            </a:r>
            <a:r>
              <a:rPr lang="pt-PT" altLang="pt-PT" sz="1600" dirty="0" err="1" smtClean="0"/>
              <a:t>concern</a:t>
            </a:r>
            <a:r>
              <a:rPr lang="pt-PT" altLang="pt-PT" sz="1600" dirty="0" smtClean="0"/>
              <a:t> for </a:t>
            </a:r>
            <a:r>
              <a:rPr lang="pt-PT" altLang="pt-PT" sz="1600" dirty="0" err="1" smtClean="0"/>
              <a:t>production</a:t>
            </a:r>
            <a:r>
              <a:rPr lang="pt-PT" altLang="pt-PT" sz="1600" dirty="0" smtClean="0"/>
              <a:t>. </a:t>
            </a:r>
            <a:r>
              <a:rPr lang="pt-PT" altLang="pt-PT" sz="1600" dirty="0" err="1" smtClean="0"/>
              <a:t>He</a:t>
            </a:r>
            <a:r>
              <a:rPr lang="pt-PT" altLang="pt-PT" sz="1600" dirty="0" smtClean="0"/>
              <a:t> </a:t>
            </a:r>
            <a:r>
              <a:rPr lang="pt-PT" altLang="pt-PT" sz="1600" dirty="0" err="1" smtClean="0"/>
              <a:t>pays</a:t>
            </a:r>
            <a:r>
              <a:rPr lang="pt-PT" altLang="pt-PT" sz="1600" dirty="0" smtClean="0"/>
              <a:t> </a:t>
            </a:r>
            <a:r>
              <a:rPr lang="pt-PT" altLang="pt-PT" sz="1600" dirty="0" err="1" smtClean="0"/>
              <a:t>much</a:t>
            </a:r>
            <a:r>
              <a:rPr lang="pt-PT" altLang="pt-PT" sz="1600" dirty="0" smtClean="0"/>
              <a:t> </a:t>
            </a:r>
            <a:r>
              <a:rPr lang="pt-PT" altLang="pt-PT" sz="1600" dirty="0" err="1" smtClean="0"/>
              <a:t>attention</a:t>
            </a:r>
            <a:r>
              <a:rPr lang="pt-PT" altLang="pt-PT" sz="1600" dirty="0" smtClean="0"/>
              <a:t> to </a:t>
            </a:r>
            <a:r>
              <a:rPr lang="pt-PT" altLang="pt-PT" sz="1600" dirty="0" err="1" smtClean="0"/>
              <a:t>the</a:t>
            </a:r>
            <a:r>
              <a:rPr lang="pt-PT" altLang="pt-PT" sz="1600" dirty="0" smtClean="0"/>
              <a:t> </a:t>
            </a:r>
            <a:r>
              <a:rPr lang="pt-PT" altLang="pt-PT" sz="1600" dirty="0" err="1" smtClean="0"/>
              <a:t>security</a:t>
            </a:r>
            <a:r>
              <a:rPr lang="pt-PT" altLang="pt-PT" sz="1600" dirty="0" smtClean="0"/>
              <a:t> </a:t>
            </a:r>
            <a:r>
              <a:rPr lang="pt-PT" altLang="pt-PT" sz="1600" dirty="0" err="1" smtClean="0"/>
              <a:t>and</a:t>
            </a:r>
            <a:r>
              <a:rPr lang="pt-PT" altLang="pt-PT" sz="1600" dirty="0" smtClean="0"/>
              <a:t> </a:t>
            </a:r>
            <a:r>
              <a:rPr lang="pt-PT" altLang="pt-PT" sz="1600" dirty="0" err="1" smtClean="0"/>
              <a:t>comfort</a:t>
            </a:r>
            <a:r>
              <a:rPr lang="pt-PT" altLang="pt-PT" sz="1600" dirty="0" smtClean="0"/>
              <a:t> </a:t>
            </a:r>
            <a:r>
              <a:rPr lang="pt-PT" altLang="pt-PT" sz="1600" dirty="0" err="1" smtClean="0"/>
              <a:t>of</a:t>
            </a:r>
            <a:r>
              <a:rPr lang="pt-PT" altLang="pt-PT" sz="1600" dirty="0" smtClean="0"/>
              <a:t> </a:t>
            </a:r>
            <a:r>
              <a:rPr lang="pt-PT" altLang="pt-PT" sz="1600" dirty="0" err="1" smtClean="0"/>
              <a:t>the</a:t>
            </a:r>
            <a:r>
              <a:rPr lang="pt-PT" altLang="pt-PT" sz="1600" dirty="0" smtClean="0"/>
              <a:t> </a:t>
            </a:r>
            <a:r>
              <a:rPr lang="pt-PT" altLang="pt-PT" sz="1600" dirty="0" err="1" smtClean="0"/>
              <a:t>employees</a:t>
            </a:r>
            <a:r>
              <a:rPr lang="pt-PT" altLang="pt-PT" sz="1600" dirty="0" smtClean="0"/>
              <a:t>. </a:t>
            </a:r>
            <a:r>
              <a:rPr lang="pt-PT" altLang="pt-PT" sz="1600" dirty="0" err="1" smtClean="0"/>
              <a:t>He</a:t>
            </a:r>
            <a:r>
              <a:rPr lang="pt-PT" altLang="pt-PT" sz="1600" dirty="0" smtClean="0"/>
              <a:t> </a:t>
            </a:r>
            <a:r>
              <a:rPr lang="pt-PT" altLang="pt-PT" sz="1600" dirty="0" err="1" smtClean="0"/>
              <a:t>hopes</a:t>
            </a:r>
            <a:r>
              <a:rPr lang="pt-PT" altLang="pt-PT" sz="1600" dirty="0" smtClean="0"/>
              <a:t> </a:t>
            </a:r>
            <a:r>
              <a:rPr lang="pt-PT" altLang="pt-PT" sz="1600" dirty="0" err="1" smtClean="0"/>
              <a:t>that</a:t>
            </a:r>
            <a:r>
              <a:rPr lang="pt-PT" altLang="pt-PT" sz="1600" dirty="0" smtClean="0"/>
              <a:t> </a:t>
            </a:r>
            <a:r>
              <a:rPr lang="pt-PT" altLang="pt-PT" sz="1600" dirty="0" err="1" smtClean="0"/>
              <a:t>this</a:t>
            </a:r>
            <a:r>
              <a:rPr lang="pt-PT" altLang="pt-PT" sz="1600" dirty="0" smtClean="0"/>
              <a:t> </a:t>
            </a:r>
            <a:r>
              <a:rPr lang="pt-PT" altLang="pt-PT" sz="1600" dirty="0" err="1" smtClean="0"/>
              <a:t>will</a:t>
            </a:r>
            <a:r>
              <a:rPr lang="pt-PT" altLang="pt-PT" sz="1600" dirty="0" smtClean="0"/>
              <a:t> </a:t>
            </a:r>
            <a:r>
              <a:rPr lang="pt-PT" altLang="pt-PT" sz="1600" dirty="0" err="1" smtClean="0"/>
              <a:t>increase</a:t>
            </a:r>
            <a:r>
              <a:rPr lang="pt-PT" altLang="pt-PT" sz="1600" dirty="0" smtClean="0"/>
              <a:t> performance. </a:t>
            </a:r>
            <a:r>
              <a:rPr lang="pt-PT" altLang="pt-PT" sz="1600" dirty="0" err="1" smtClean="0"/>
              <a:t>He</a:t>
            </a:r>
            <a:r>
              <a:rPr lang="pt-PT" altLang="pt-PT" sz="1600" dirty="0" smtClean="0"/>
              <a:t> </a:t>
            </a:r>
            <a:r>
              <a:rPr lang="pt-PT" altLang="pt-PT" sz="1600" dirty="0" err="1" smtClean="0"/>
              <a:t>is</a:t>
            </a:r>
            <a:r>
              <a:rPr lang="pt-PT" altLang="pt-PT" sz="1600" dirty="0" smtClean="0"/>
              <a:t> </a:t>
            </a:r>
            <a:r>
              <a:rPr lang="pt-PT" altLang="pt-PT" sz="1600" dirty="0" err="1" smtClean="0"/>
              <a:t>almost</a:t>
            </a:r>
            <a:r>
              <a:rPr lang="pt-PT" altLang="pt-PT" sz="1600" dirty="0" smtClean="0"/>
              <a:t> </a:t>
            </a:r>
            <a:r>
              <a:rPr lang="pt-PT" altLang="pt-PT" sz="1600" dirty="0" err="1" smtClean="0"/>
              <a:t>incapable</a:t>
            </a:r>
            <a:r>
              <a:rPr lang="pt-PT" altLang="pt-PT" sz="1600" dirty="0" smtClean="0"/>
              <a:t> </a:t>
            </a:r>
            <a:r>
              <a:rPr lang="pt-PT" altLang="pt-PT" sz="1600" dirty="0" err="1" smtClean="0"/>
              <a:t>of</a:t>
            </a:r>
            <a:r>
              <a:rPr lang="pt-PT" altLang="pt-PT" sz="1600" dirty="0" smtClean="0"/>
              <a:t> </a:t>
            </a:r>
            <a:r>
              <a:rPr lang="pt-PT" altLang="pt-PT" sz="1600" dirty="0" err="1" smtClean="0"/>
              <a:t>employing</a:t>
            </a:r>
            <a:r>
              <a:rPr lang="pt-PT" altLang="pt-PT" sz="1600" dirty="0" smtClean="0"/>
              <a:t> </a:t>
            </a:r>
            <a:r>
              <a:rPr lang="pt-PT" altLang="pt-PT" sz="1600" dirty="0" err="1" smtClean="0"/>
              <a:t>the</a:t>
            </a:r>
            <a:r>
              <a:rPr lang="pt-PT" altLang="pt-PT" sz="1600" dirty="0" smtClean="0"/>
              <a:t> more </a:t>
            </a:r>
            <a:r>
              <a:rPr lang="pt-PT" altLang="pt-PT" sz="1600" dirty="0" err="1" smtClean="0"/>
              <a:t>punitive</a:t>
            </a:r>
            <a:r>
              <a:rPr lang="pt-PT" altLang="pt-PT" sz="1600" dirty="0" smtClean="0"/>
              <a:t>, </a:t>
            </a:r>
            <a:r>
              <a:rPr lang="pt-PT" altLang="pt-PT" sz="1600" dirty="0" err="1" smtClean="0"/>
              <a:t>coercive</a:t>
            </a:r>
            <a:r>
              <a:rPr lang="pt-PT" altLang="pt-PT" sz="1600" dirty="0" smtClean="0"/>
              <a:t> </a:t>
            </a:r>
            <a:r>
              <a:rPr lang="pt-PT" altLang="pt-PT" sz="1600" dirty="0" err="1" smtClean="0"/>
              <a:t>and</a:t>
            </a:r>
            <a:r>
              <a:rPr lang="pt-PT" altLang="pt-PT" sz="1600" dirty="0" smtClean="0"/>
              <a:t> </a:t>
            </a:r>
            <a:r>
              <a:rPr lang="pt-PT" altLang="pt-PT" sz="1600" dirty="0" err="1" smtClean="0"/>
              <a:t>legitimate</a:t>
            </a:r>
            <a:r>
              <a:rPr lang="pt-PT" altLang="pt-PT" sz="1600" dirty="0" smtClean="0"/>
              <a:t> </a:t>
            </a:r>
            <a:r>
              <a:rPr lang="pt-PT" altLang="pt-PT" sz="1600" dirty="0" err="1" smtClean="0"/>
              <a:t>powers</a:t>
            </a:r>
            <a:r>
              <a:rPr lang="pt-PT" altLang="pt-PT" sz="1600" dirty="0" smtClean="0"/>
              <a:t>. </a:t>
            </a:r>
            <a:r>
              <a:rPr lang="pt-PT" altLang="pt-PT" sz="1600" dirty="0" err="1" smtClean="0"/>
              <a:t>This</a:t>
            </a:r>
            <a:r>
              <a:rPr lang="pt-PT" altLang="pt-PT" sz="1600" dirty="0" smtClean="0"/>
              <a:t> </a:t>
            </a:r>
            <a:r>
              <a:rPr lang="pt-PT" altLang="pt-PT" sz="1600" dirty="0" err="1" smtClean="0"/>
              <a:t>inability</a:t>
            </a:r>
            <a:r>
              <a:rPr lang="pt-PT" altLang="pt-PT" sz="1600" dirty="0" smtClean="0"/>
              <a:t> </a:t>
            </a:r>
            <a:r>
              <a:rPr lang="pt-PT" altLang="pt-PT" sz="1600" dirty="0" err="1" smtClean="0"/>
              <a:t>results</a:t>
            </a:r>
            <a:r>
              <a:rPr lang="pt-PT" altLang="pt-PT" sz="1600" dirty="0" smtClean="0"/>
              <a:t> </a:t>
            </a:r>
            <a:r>
              <a:rPr lang="pt-PT" altLang="pt-PT" sz="1600" dirty="0" err="1" smtClean="0"/>
              <a:t>from</a:t>
            </a:r>
            <a:r>
              <a:rPr lang="pt-PT" altLang="pt-PT" sz="1600" dirty="0" smtClean="0"/>
              <a:t> </a:t>
            </a:r>
            <a:r>
              <a:rPr lang="pt-PT" altLang="pt-PT" sz="1600" dirty="0" err="1" smtClean="0"/>
              <a:t>fear</a:t>
            </a:r>
            <a:r>
              <a:rPr lang="pt-PT" altLang="pt-PT" sz="1600" dirty="0" smtClean="0"/>
              <a:t> </a:t>
            </a:r>
            <a:r>
              <a:rPr lang="pt-PT" altLang="pt-PT" sz="1600" dirty="0" err="1" smtClean="0"/>
              <a:t>that</a:t>
            </a:r>
            <a:r>
              <a:rPr lang="pt-PT" altLang="pt-PT" sz="1600" dirty="0" smtClean="0"/>
              <a:t> </a:t>
            </a:r>
            <a:r>
              <a:rPr lang="pt-PT" altLang="pt-PT" sz="1600" dirty="0" err="1" smtClean="0"/>
              <a:t>using</a:t>
            </a:r>
            <a:r>
              <a:rPr lang="pt-PT" altLang="pt-PT" sz="1600" dirty="0" smtClean="0"/>
              <a:t> </a:t>
            </a:r>
            <a:r>
              <a:rPr lang="pt-PT" altLang="pt-PT" sz="1600" dirty="0" err="1" smtClean="0"/>
              <a:t>such</a:t>
            </a:r>
            <a:r>
              <a:rPr lang="pt-PT" altLang="pt-PT" sz="1600" dirty="0" smtClean="0"/>
              <a:t> </a:t>
            </a:r>
            <a:r>
              <a:rPr lang="pt-PT" altLang="pt-PT" sz="1600" dirty="0" err="1" smtClean="0"/>
              <a:t>powers</a:t>
            </a:r>
            <a:r>
              <a:rPr lang="pt-PT" altLang="pt-PT" sz="1600" dirty="0" smtClean="0"/>
              <a:t> </a:t>
            </a:r>
            <a:r>
              <a:rPr lang="pt-PT" altLang="pt-PT" sz="1600" dirty="0" err="1" smtClean="0"/>
              <a:t>could</a:t>
            </a:r>
            <a:r>
              <a:rPr lang="pt-PT" altLang="pt-PT" sz="1600" dirty="0" smtClean="0"/>
              <a:t> </a:t>
            </a:r>
            <a:r>
              <a:rPr lang="pt-PT" altLang="pt-PT" sz="1600" dirty="0" err="1" smtClean="0"/>
              <a:t>jeopardize</a:t>
            </a:r>
            <a:r>
              <a:rPr lang="pt-PT" altLang="pt-PT" sz="1600" dirty="0" smtClean="0"/>
              <a:t> </a:t>
            </a:r>
            <a:r>
              <a:rPr lang="pt-PT" altLang="pt-PT" sz="1600" dirty="0" err="1" smtClean="0"/>
              <a:t>relationships</a:t>
            </a:r>
            <a:r>
              <a:rPr lang="pt-PT" altLang="pt-PT" sz="1600" dirty="0" smtClean="0"/>
              <a:t> </a:t>
            </a:r>
            <a:r>
              <a:rPr lang="pt-PT" altLang="pt-PT" sz="1600" dirty="0" err="1" smtClean="0"/>
              <a:t>with</a:t>
            </a:r>
            <a:r>
              <a:rPr lang="pt-PT" altLang="pt-PT" sz="1600" dirty="0" smtClean="0"/>
              <a:t> </a:t>
            </a:r>
            <a:r>
              <a:rPr lang="pt-PT" altLang="pt-PT" sz="1600" dirty="0" err="1" smtClean="0"/>
              <a:t>the</a:t>
            </a:r>
            <a:r>
              <a:rPr lang="pt-PT" altLang="pt-PT" sz="1600" dirty="0" smtClean="0"/>
              <a:t> </a:t>
            </a:r>
            <a:r>
              <a:rPr lang="pt-PT" altLang="pt-PT" sz="1600" dirty="0" err="1" smtClean="0"/>
              <a:t>other</a:t>
            </a:r>
            <a:r>
              <a:rPr lang="pt-PT" altLang="pt-PT" sz="1600" dirty="0" smtClean="0"/>
              <a:t> team </a:t>
            </a:r>
            <a:r>
              <a:rPr lang="pt-PT" altLang="pt-PT" sz="1600" dirty="0" err="1" smtClean="0"/>
              <a:t>members</a:t>
            </a:r>
            <a:r>
              <a:rPr lang="pt-PT" altLang="pt-PT" sz="1600" dirty="0" smtClean="0"/>
              <a:t>. </a:t>
            </a:r>
          </a:p>
          <a:p>
            <a:pPr lvl="1" algn="just" eaLnBrk="1" hangingPunct="1">
              <a:lnSpc>
                <a:spcPct val="80000"/>
              </a:lnSpc>
            </a:pPr>
            <a:r>
              <a:rPr lang="pt-PT" altLang="pt-PT" sz="1600" dirty="0" err="1" smtClean="0"/>
              <a:t>Results</a:t>
            </a:r>
            <a:r>
              <a:rPr lang="pt-PT" altLang="pt-PT" sz="1600" dirty="0" smtClean="0"/>
              <a:t> in: A </a:t>
            </a:r>
            <a:r>
              <a:rPr lang="pt-PT" altLang="pt-PT" sz="1600" dirty="0" err="1" smtClean="0"/>
              <a:t>usually</a:t>
            </a:r>
            <a:r>
              <a:rPr lang="pt-PT" altLang="pt-PT" sz="1600" dirty="0" smtClean="0"/>
              <a:t> </a:t>
            </a:r>
            <a:r>
              <a:rPr lang="pt-PT" altLang="pt-PT" sz="1600" dirty="0" err="1" smtClean="0"/>
              <a:t>friendly</a:t>
            </a:r>
            <a:r>
              <a:rPr lang="pt-PT" altLang="pt-PT" sz="1600" dirty="0" smtClean="0"/>
              <a:t> </a:t>
            </a:r>
            <a:r>
              <a:rPr lang="pt-PT" altLang="pt-PT" sz="1600" dirty="0" err="1" smtClean="0"/>
              <a:t>atmosphere</a:t>
            </a:r>
            <a:r>
              <a:rPr lang="pt-PT" altLang="pt-PT" sz="1600" dirty="0" smtClean="0"/>
              <a:t>, </a:t>
            </a:r>
            <a:r>
              <a:rPr lang="pt-PT" altLang="pt-PT" sz="1600" dirty="0" err="1" smtClean="0"/>
              <a:t>but</a:t>
            </a:r>
            <a:r>
              <a:rPr lang="pt-PT" altLang="pt-PT" sz="1600" dirty="0" smtClean="0"/>
              <a:t> </a:t>
            </a:r>
            <a:r>
              <a:rPr lang="pt-PT" altLang="pt-PT" sz="1600" dirty="0" err="1" smtClean="0"/>
              <a:t>not</a:t>
            </a:r>
            <a:r>
              <a:rPr lang="pt-PT" altLang="pt-PT" sz="1600" dirty="0" smtClean="0"/>
              <a:t> </a:t>
            </a:r>
            <a:r>
              <a:rPr lang="pt-PT" altLang="pt-PT" sz="1600" dirty="0" err="1" smtClean="0"/>
              <a:t>necessarily</a:t>
            </a:r>
            <a:r>
              <a:rPr lang="pt-PT" altLang="pt-PT" sz="1600" dirty="0" smtClean="0"/>
              <a:t> </a:t>
            </a:r>
            <a:r>
              <a:rPr lang="pt-PT" altLang="pt-PT" sz="1600" dirty="0" err="1" smtClean="0"/>
              <a:t>very</a:t>
            </a:r>
            <a:r>
              <a:rPr lang="pt-PT" altLang="pt-PT" sz="1600" dirty="0" smtClean="0"/>
              <a:t> </a:t>
            </a:r>
            <a:r>
              <a:rPr lang="pt-PT" altLang="pt-PT" sz="1600" dirty="0" err="1" smtClean="0"/>
              <a:t>productive</a:t>
            </a:r>
            <a:r>
              <a:rPr lang="pt-PT" altLang="pt-PT" sz="1600" dirty="0" smtClean="0"/>
              <a:t>.</a:t>
            </a:r>
            <a:endParaRPr lang="pt-PT" altLang="pt-PT" sz="1600" b="1"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normAutofit/>
          </a:bodyPr>
          <a:lstStyle/>
          <a:p>
            <a:pPr algn="ctr" eaLnBrk="1" hangingPunct="1">
              <a:defRPr/>
            </a:pPr>
            <a:r>
              <a:rPr lang="en-GB" altLang="ja-JP" sz="4400" b="1" dirty="0" smtClean="0">
                <a:ea typeface="ＭＳ Ｐゴシック" charset="-128"/>
              </a:rPr>
              <a:t>Burke and </a:t>
            </a:r>
            <a:r>
              <a:rPr lang="en-GB" altLang="ja-JP" sz="4400" b="1" dirty="0" err="1" smtClean="0">
                <a:ea typeface="ＭＳ Ｐゴシック" charset="-128"/>
              </a:rPr>
              <a:t>Litwin’s</a:t>
            </a:r>
            <a:r>
              <a:rPr lang="pt-PT" altLang="ja-JP" sz="4400" b="1" dirty="0" smtClean="0">
                <a:ea typeface="ＭＳ Ｐゴシック" charset="-128"/>
              </a:rPr>
              <a:t> </a:t>
            </a:r>
            <a:r>
              <a:rPr lang="en-GB" altLang="ja-JP" sz="4400" b="1" dirty="0" smtClean="0">
                <a:ea typeface="ＭＳ Ｐゴシック" charset="-128"/>
              </a:rPr>
              <a:t>Organizational Performance and Change</a:t>
            </a:r>
            <a:endParaRPr lang="pt-PT" sz="4400" b="1" dirty="0" smtClean="0"/>
          </a:p>
        </p:txBody>
      </p:sp>
      <p:sp>
        <p:nvSpPr>
          <p:cNvPr id="43011" name="Rectangle 3"/>
          <p:cNvSpPr>
            <a:spLocks noGrp="1" noChangeArrowheads="1"/>
          </p:cNvSpPr>
          <p:nvPr>
            <p:ph idx="1"/>
          </p:nvPr>
        </p:nvSpPr>
        <p:spPr/>
        <p:txBody>
          <a:bodyPr>
            <a:normAutofit fontScale="92500"/>
          </a:bodyPr>
          <a:lstStyle/>
          <a:p>
            <a:pPr eaLnBrk="1" hangingPunct="1">
              <a:lnSpc>
                <a:spcPct val="80000"/>
              </a:lnSpc>
            </a:pPr>
            <a:r>
              <a:rPr lang="en-GB" altLang="pt-PT" sz="2400" b="1" dirty="0" smtClean="0"/>
              <a:t>STRENGTHS OF THE BURKE-LITWIN MODEL. </a:t>
            </a:r>
            <a:r>
              <a:rPr lang="pt-PT" altLang="pt-PT" sz="2400" b="1" dirty="0" err="1" smtClean="0"/>
              <a:t>Benefits</a:t>
            </a:r>
            <a:endParaRPr lang="pt-PT" altLang="pt-PT" sz="2400" b="1" dirty="0" smtClean="0"/>
          </a:p>
          <a:p>
            <a:pPr eaLnBrk="1" hangingPunct="1">
              <a:lnSpc>
                <a:spcPct val="80000"/>
              </a:lnSpc>
            </a:pPr>
            <a:endParaRPr lang="en-GB" altLang="pt-PT" sz="2400" dirty="0" smtClean="0"/>
          </a:p>
          <a:p>
            <a:pPr eaLnBrk="1" hangingPunct="1">
              <a:lnSpc>
                <a:spcPct val="80000"/>
              </a:lnSpc>
            </a:pPr>
            <a:r>
              <a:rPr lang="en-GB" altLang="pt-PT" sz="2400" dirty="0" smtClean="0"/>
              <a:t>Overview: the framework integrates many major change factors.</a:t>
            </a:r>
          </a:p>
          <a:p>
            <a:pPr eaLnBrk="1" hangingPunct="1">
              <a:lnSpc>
                <a:spcPct val="80000"/>
              </a:lnSpc>
            </a:pPr>
            <a:r>
              <a:rPr lang="en-GB" altLang="pt-PT" sz="2400" dirty="0" smtClean="0"/>
              <a:t>External environment is the main factor (although not necessarily the starting point).</a:t>
            </a:r>
          </a:p>
          <a:p>
            <a:pPr eaLnBrk="1" hangingPunct="1">
              <a:lnSpc>
                <a:spcPct val="80000"/>
              </a:lnSpc>
            </a:pPr>
            <a:r>
              <a:rPr lang="en-GB" altLang="pt-PT" sz="2400" dirty="0" smtClean="0"/>
              <a:t>The hierarchy and causality between the elements.</a:t>
            </a:r>
          </a:p>
          <a:p>
            <a:pPr eaLnBrk="1" hangingPunct="1">
              <a:lnSpc>
                <a:spcPct val="80000"/>
              </a:lnSpc>
            </a:pPr>
            <a:r>
              <a:rPr lang="en-GB" altLang="pt-PT" sz="2400" dirty="0" smtClean="0"/>
              <a:t>The model distinguishes between the set of variables that influence and are influenced by organizational climate (everyday, transactional level) and those influenced by organizational culture (fundamental, transformational level).</a:t>
            </a:r>
            <a:endParaRPr lang="en-GB" altLang="pt-PT" sz="2400" b="1" dirty="0" smtClean="0"/>
          </a:p>
        </p:txBody>
      </p:sp>
    </p:spTree>
    <p:extLst>
      <p:ext uri="{BB962C8B-B14F-4D97-AF65-F5344CB8AC3E}">
        <p14:creationId xmlns:p14="http://schemas.microsoft.com/office/powerpoint/2010/main" val="1635825188"/>
      </p:ext>
    </p:extLst>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Rectangle 2"/>
          <p:cNvSpPr>
            <a:spLocks noGrp="1" noChangeArrowheads="1"/>
          </p:cNvSpPr>
          <p:nvPr>
            <p:ph type="title"/>
          </p:nvPr>
        </p:nvSpPr>
        <p:spPr/>
        <p:txBody>
          <a:bodyPr>
            <a:noAutofit/>
          </a:bodyPr>
          <a:lstStyle/>
          <a:p>
            <a:pPr algn="ctr" eaLnBrk="1" hangingPunct="1">
              <a:defRPr/>
            </a:pPr>
            <a:r>
              <a:rPr lang="pt-PT" altLang="ja-JP" sz="5400" b="1" dirty="0" smtClean="0">
                <a:ea typeface="ＭＳ Ｐゴシック" charset="-128"/>
              </a:rPr>
              <a:t>Blake </a:t>
            </a:r>
            <a:r>
              <a:rPr lang="pt-PT" altLang="ja-JP" sz="5400" b="1" dirty="0" err="1" smtClean="0">
                <a:ea typeface="ＭＳ Ｐゴシック" charset="-128"/>
              </a:rPr>
              <a:t>and</a:t>
            </a:r>
            <a:r>
              <a:rPr lang="pt-PT" altLang="ja-JP" sz="5400" b="1" dirty="0" smtClean="0">
                <a:ea typeface="ＭＳ Ｐゴシック" charset="-128"/>
              </a:rPr>
              <a:t> </a:t>
            </a:r>
            <a:r>
              <a:rPr lang="pt-PT" altLang="ja-JP" sz="5400" b="1" dirty="0" err="1" smtClean="0">
                <a:ea typeface="ＭＳ Ｐゴシック" charset="-128"/>
              </a:rPr>
              <a:t>Mouton’s</a:t>
            </a:r>
            <a:r>
              <a:rPr lang="pt-PT" altLang="ja-JP" sz="5400" b="1" dirty="0" smtClean="0">
                <a:ea typeface="ＭＳ Ｐゴシック" charset="-128"/>
              </a:rPr>
              <a:t> </a:t>
            </a:r>
            <a:r>
              <a:rPr lang="pt-PT" altLang="ja-JP" sz="5400" b="1" dirty="0" err="1" smtClean="0">
                <a:ea typeface="ＭＳ Ｐゴシック" charset="-128"/>
              </a:rPr>
              <a:t>Managerial</a:t>
            </a:r>
            <a:r>
              <a:rPr lang="pt-PT" altLang="ja-JP" sz="5400" b="1" dirty="0" smtClean="0">
                <a:ea typeface="ＭＳ Ｐゴシック" charset="-128"/>
              </a:rPr>
              <a:t> </a:t>
            </a:r>
            <a:r>
              <a:rPr lang="pt-PT" altLang="ja-JP" sz="5400" b="1" dirty="0" err="1" smtClean="0">
                <a:ea typeface="ＭＳ Ｐゴシック" charset="-128"/>
              </a:rPr>
              <a:t>Grid</a:t>
            </a:r>
            <a:endParaRPr lang="pt-PT" sz="5400" b="1" dirty="0" smtClean="0">
              <a:ea typeface="ＭＳ Ｐゴシック" charset="-128"/>
            </a:endParaRPr>
          </a:p>
        </p:txBody>
      </p:sp>
      <p:sp>
        <p:nvSpPr>
          <p:cNvPr id="139267" name="Rectangle 3"/>
          <p:cNvSpPr>
            <a:spLocks noGrp="1" noChangeArrowheads="1"/>
          </p:cNvSpPr>
          <p:nvPr>
            <p:ph idx="1"/>
          </p:nvPr>
        </p:nvSpPr>
        <p:spPr/>
        <p:txBody>
          <a:bodyPr>
            <a:normAutofit lnSpcReduction="10000"/>
          </a:bodyPr>
          <a:lstStyle/>
          <a:p>
            <a:pPr eaLnBrk="1" hangingPunct="1">
              <a:lnSpc>
                <a:spcPct val="80000"/>
              </a:lnSpc>
            </a:pPr>
            <a:r>
              <a:rPr lang="pt-PT" altLang="pt-PT" sz="2000" b="1" dirty="0" err="1" smtClean="0"/>
              <a:t>Produce</a:t>
            </a:r>
            <a:r>
              <a:rPr lang="pt-PT" altLang="pt-PT" sz="2000" b="1" dirty="0" smtClean="0"/>
              <a:t> </a:t>
            </a:r>
            <a:r>
              <a:rPr lang="pt-PT" altLang="pt-PT" sz="2000" b="1" dirty="0" err="1" smtClean="0"/>
              <a:t>or</a:t>
            </a:r>
            <a:r>
              <a:rPr lang="pt-PT" altLang="pt-PT" sz="2000" b="1" dirty="0" smtClean="0"/>
              <a:t> </a:t>
            </a:r>
            <a:r>
              <a:rPr lang="pt-PT" altLang="pt-PT" sz="2000" b="1" dirty="0" err="1" smtClean="0"/>
              <a:t>Perish</a:t>
            </a:r>
            <a:r>
              <a:rPr lang="pt-PT" altLang="pt-PT" sz="2000" b="1" dirty="0" smtClean="0"/>
              <a:t> </a:t>
            </a:r>
            <a:r>
              <a:rPr lang="pt-PT" altLang="pt-PT" sz="2000" b="1" dirty="0" err="1" smtClean="0"/>
              <a:t>style</a:t>
            </a:r>
            <a:r>
              <a:rPr lang="pt-PT" altLang="pt-PT" sz="2000" dirty="0" smtClean="0"/>
              <a:t> (</a:t>
            </a:r>
            <a:r>
              <a:rPr lang="pt-PT" altLang="pt-PT" sz="2000" dirty="0" err="1" smtClean="0"/>
              <a:t>High</a:t>
            </a:r>
            <a:r>
              <a:rPr lang="pt-PT" altLang="pt-PT" sz="2000" dirty="0" smtClean="0"/>
              <a:t> </a:t>
            </a:r>
            <a:r>
              <a:rPr lang="pt-PT" altLang="pt-PT" sz="2000" dirty="0" err="1" smtClean="0"/>
              <a:t>Production</a:t>
            </a:r>
            <a:r>
              <a:rPr lang="pt-PT" altLang="pt-PT" sz="2000" dirty="0" smtClean="0"/>
              <a:t> / </a:t>
            </a:r>
            <a:r>
              <a:rPr lang="pt-PT" altLang="pt-PT" sz="2000" dirty="0" err="1" smtClean="0"/>
              <a:t>Low</a:t>
            </a:r>
            <a:r>
              <a:rPr lang="pt-PT" altLang="pt-PT" sz="2000" dirty="0" smtClean="0"/>
              <a:t> </a:t>
            </a:r>
            <a:r>
              <a:rPr lang="pt-PT" altLang="pt-PT" sz="2000" dirty="0" err="1" smtClean="0"/>
              <a:t>People</a:t>
            </a:r>
            <a:r>
              <a:rPr lang="pt-PT" altLang="pt-PT" sz="2000" dirty="0" smtClean="0"/>
              <a:t>)</a:t>
            </a:r>
          </a:p>
          <a:p>
            <a:pPr lvl="1" eaLnBrk="1" hangingPunct="1">
              <a:lnSpc>
                <a:spcPct val="80000"/>
              </a:lnSpc>
            </a:pPr>
            <a:endParaRPr lang="pt-PT" altLang="pt-PT" sz="2000" dirty="0" smtClean="0"/>
          </a:p>
          <a:p>
            <a:pPr lvl="1" algn="just" eaLnBrk="1" hangingPunct="1">
              <a:lnSpc>
                <a:spcPct val="80000"/>
              </a:lnSpc>
            </a:pPr>
            <a:r>
              <a:rPr lang="pt-PT" altLang="pt-PT" sz="2000" dirty="0" err="1" smtClean="0"/>
              <a:t>Description</a:t>
            </a:r>
            <a:r>
              <a:rPr lang="pt-PT" altLang="pt-PT" sz="2000" dirty="0" smtClean="0"/>
              <a:t>: </a:t>
            </a:r>
            <a:r>
              <a:rPr lang="pt-PT" altLang="pt-PT" sz="2000" dirty="0" err="1" smtClean="0"/>
              <a:t>Authoritarian</a:t>
            </a:r>
            <a:r>
              <a:rPr lang="pt-PT" altLang="pt-PT" sz="2000" dirty="0" smtClean="0"/>
              <a:t> </a:t>
            </a:r>
            <a:r>
              <a:rPr lang="pt-PT" altLang="pt-PT" sz="2000" dirty="0" err="1" smtClean="0"/>
              <a:t>or</a:t>
            </a:r>
            <a:r>
              <a:rPr lang="pt-PT" altLang="pt-PT" sz="2000" dirty="0" smtClean="0"/>
              <a:t> </a:t>
            </a:r>
            <a:r>
              <a:rPr lang="pt-PT" altLang="pt-PT" sz="2000" dirty="0" err="1" smtClean="0"/>
              <a:t>compliance</a:t>
            </a:r>
            <a:r>
              <a:rPr lang="pt-PT" altLang="pt-PT" sz="2000" dirty="0" smtClean="0"/>
              <a:t> leader. </a:t>
            </a:r>
          </a:p>
          <a:p>
            <a:pPr lvl="1" algn="just" eaLnBrk="1" hangingPunct="1">
              <a:lnSpc>
                <a:spcPct val="80000"/>
              </a:lnSpc>
            </a:pPr>
            <a:r>
              <a:rPr lang="pt-PT" altLang="pt-PT" sz="2000" dirty="0" err="1" smtClean="0"/>
              <a:t>Characteristics</a:t>
            </a:r>
            <a:r>
              <a:rPr lang="pt-PT" altLang="pt-PT" sz="2000" dirty="0" smtClean="0"/>
              <a:t>: </a:t>
            </a:r>
            <a:r>
              <a:rPr lang="pt-PT" altLang="pt-PT" sz="2000" dirty="0" err="1" smtClean="0"/>
              <a:t>The</a:t>
            </a:r>
            <a:r>
              <a:rPr lang="pt-PT" altLang="pt-PT" sz="2000" dirty="0" smtClean="0"/>
              <a:t> </a:t>
            </a:r>
            <a:r>
              <a:rPr lang="pt-PT" altLang="pt-PT" sz="2000" dirty="0" err="1" smtClean="0"/>
              <a:t>task-oriented</a:t>
            </a:r>
            <a:r>
              <a:rPr lang="pt-PT" altLang="pt-PT" sz="2000" dirty="0" smtClean="0"/>
              <a:t> manager </a:t>
            </a:r>
            <a:r>
              <a:rPr lang="pt-PT" altLang="pt-PT" sz="2000" dirty="0" err="1" smtClean="0"/>
              <a:t>is</a:t>
            </a:r>
            <a:r>
              <a:rPr lang="pt-PT" altLang="pt-PT" sz="2000" dirty="0" smtClean="0"/>
              <a:t> </a:t>
            </a:r>
            <a:r>
              <a:rPr lang="pt-PT" altLang="pt-PT" sz="2000" dirty="0" err="1" smtClean="0"/>
              <a:t>autocratic</a:t>
            </a:r>
            <a:r>
              <a:rPr lang="pt-PT" altLang="pt-PT" sz="2000" dirty="0" smtClean="0"/>
              <a:t>, </a:t>
            </a:r>
            <a:r>
              <a:rPr lang="pt-PT" altLang="pt-PT" sz="2000" dirty="0" err="1" smtClean="0"/>
              <a:t>has</a:t>
            </a:r>
            <a:r>
              <a:rPr lang="pt-PT" altLang="pt-PT" sz="2000" dirty="0" smtClean="0"/>
              <a:t> a </a:t>
            </a:r>
            <a:r>
              <a:rPr lang="pt-PT" altLang="pt-PT" sz="2000" dirty="0" err="1" smtClean="0"/>
              <a:t>high</a:t>
            </a:r>
            <a:r>
              <a:rPr lang="pt-PT" altLang="pt-PT" sz="2000" dirty="0" smtClean="0"/>
              <a:t> </a:t>
            </a:r>
            <a:r>
              <a:rPr lang="pt-PT" altLang="pt-PT" sz="2000" dirty="0" err="1" smtClean="0"/>
              <a:t>concern</a:t>
            </a:r>
            <a:r>
              <a:rPr lang="pt-PT" altLang="pt-PT" sz="2000" dirty="0" smtClean="0"/>
              <a:t> for </a:t>
            </a:r>
            <a:r>
              <a:rPr lang="pt-PT" altLang="pt-PT" sz="2000" dirty="0" err="1" smtClean="0"/>
              <a:t>production</a:t>
            </a:r>
            <a:r>
              <a:rPr lang="pt-PT" altLang="pt-PT" sz="2000" dirty="0" smtClean="0"/>
              <a:t>, </a:t>
            </a:r>
            <a:r>
              <a:rPr lang="pt-PT" altLang="pt-PT" sz="2000" dirty="0" err="1" smtClean="0"/>
              <a:t>and</a:t>
            </a:r>
            <a:r>
              <a:rPr lang="pt-PT" altLang="pt-PT" sz="2000" dirty="0" smtClean="0"/>
              <a:t> a </a:t>
            </a:r>
            <a:r>
              <a:rPr lang="pt-PT" altLang="pt-PT" sz="2000" dirty="0" err="1" smtClean="0"/>
              <a:t>low</a:t>
            </a:r>
            <a:r>
              <a:rPr lang="pt-PT" altLang="pt-PT" sz="2000" dirty="0" smtClean="0"/>
              <a:t> </a:t>
            </a:r>
            <a:r>
              <a:rPr lang="pt-PT" altLang="pt-PT" sz="2000" dirty="0" err="1" smtClean="0"/>
              <a:t>concern</a:t>
            </a:r>
            <a:r>
              <a:rPr lang="pt-PT" altLang="pt-PT" sz="2000" dirty="0" smtClean="0"/>
              <a:t> for </a:t>
            </a:r>
            <a:r>
              <a:rPr lang="pt-PT" altLang="pt-PT" sz="2000" dirty="0" err="1" smtClean="0"/>
              <a:t>people</a:t>
            </a:r>
            <a:r>
              <a:rPr lang="pt-PT" altLang="pt-PT" sz="2000" dirty="0" smtClean="0"/>
              <a:t>. </a:t>
            </a:r>
            <a:r>
              <a:rPr lang="pt-PT" altLang="pt-PT" sz="2000" dirty="0" err="1" smtClean="0"/>
              <a:t>He</a:t>
            </a:r>
            <a:r>
              <a:rPr lang="pt-PT" altLang="pt-PT" sz="2000" dirty="0" smtClean="0"/>
              <a:t> </a:t>
            </a:r>
            <a:r>
              <a:rPr lang="pt-PT" altLang="pt-PT" sz="2000" dirty="0" err="1" smtClean="0"/>
              <a:t>finds</a:t>
            </a:r>
            <a:r>
              <a:rPr lang="pt-PT" altLang="pt-PT" sz="2000" dirty="0" smtClean="0"/>
              <a:t> </a:t>
            </a:r>
            <a:r>
              <a:rPr lang="pt-PT" altLang="pt-PT" sz="2000" dirty="0" err="1" smtClean="0"/>
              <a:t>employee</a:t>
            </a:r>
            <a:r>
              <a:rPr lang="pt-PT" altLang="pt-PT" sz="2000" dirty="0" smtClean="0"/>
              <a:t> </a:t>
            </a:r>
            <a:r>
              <a:rPr lang="pt-PT" altLang="pt-PT" sz="2000" dirty="0" err="1" smtClean="0"/>
              <a:t>needs</a:t>
            </a:r>
            <a:r>
              <a:rPr lang="pt-PT" altLang="pt-PT" sz="2000" dirty="0" smtClean="0"/>
              <a:t> </a:t>
            </a:r>
            <a:r>
              <a:rPr lang="pt-PT" altLang="pt-PT" sz="2000" dirty="0" err="1" smtClean="0"/>
              <a:t>unimportant</a:t>
            </a:r>
            <a:r>
              <a:rPr lang="pt-PT" altLang="pt-PT" sz="2000" dirty="0" smtClean="0"/>
              <a:t> </a:t>
            </a:r>
            <a:r>
              <a:rPr lang="pt-PT" altLang="pt-PT" sz="2000" dirty="0" err="1" smtClean="0"/>
              <a:t>and</a:t>
            </a:r>
            <a:r>
              <a:rPr lang="pt-PT" altLang="pt-PT" sz="2000" dirty="0" smtClean="0"/>
              <a:t> </a:t>
            </a:r>
            <a:r>
              <a:rPr lang="pt-PT" altLang="pt-PT" sz="2000" dirty="0" err="1" smtClean="0"/>
              <a:t>simply</a:t>
            </a:r>
            <a:r>
              <a:rPr lang="pt-PT" altLang="pt-PT" sz="2000" dirty="0" smtClean="0"/>
              <a:t> a </a:t>
            </a:r>
            <a:r>
              <a:rPr lang="pt-PT" altLang="pt-PT" sz="2000" dirty="0" err="1" smtClean="0"/>
              <a:t>means</a:t>
            </a:r>
            <a:r>
              <a:rPr lang="pt-PT" altLang="pt-PT" sz="2000" dirty="0" smtClean="0"/>
              <a:t> to </a:t>
            </a:r>
            <a:r>
              <a:rPr lang="pt-PT" altLang="pt-PT" sz="2000" dirty="0" err="1" smtClean="0"/>
              <a:t>an</a:t>
            </a:r>
            <a:r>
              <a:rPr lang="pt-PT" altLang="pt-PT" sz="2000" dirty="0" smtClean="0"/>
              <a:t> </a:t>
            </a:r>
            <a:r>
              <a:rPr lang="pt-PT" altLang="pt-PT" sz="2000" dirty="0" err="1" smtClean="0"/>
              <a:t>end</a:t>
            </a:r>
            <a:r>
              <a:rPr lang="pt-PT" altLang="pt-PT" sz="2000" dirty="0" smtClean="0"/>
              <a:t>. </a:t>
            </a:r>
            <a:r>
              <a:rPr lang="pt-PT" altLang="pt-PT" sz="2000" dirty="0" err="1" smtClean="0"/>
              <a:t>He</a:t>
            </a:r>
            <a:r>
              <a:rPr lang="pt-PT" altLang="pt-PT" sz="2000" dirty="0" smtClean="0"/>
              <a:t> </a:t>
            </a:r>
            <a:r>
              <a:rPr lang="pt-PT" altLang="pt-PT" sz="2000" dirty="0" err="1" smtClean="0"/>
              <a:t>provides</a:t>
            </a:r>
            <a:r>
              <a:rPr lang="pt-PT" altLang="pt-PT" sz="2000" dirty="0" smtClean="0"/>
              <a:t> </a:t>
            </a:r>
            <a:r>
              <a:rPr lang="pt-PT" altLang="pt-PT" sz="2000" dirty="0" err="1" smtClean="0"/>
              <a:t>his</a:t>
            </a:r>
            <a:r>
              <a:rPr lang="pt-PT" altLang="pt-PT" sz="2000" dirty="0" smtClean="0"/>
              <a:t> </a:t>
            </a:r>
            <a:r>
              <a:rPr lang="pt-PT" altLang="pt-PT" sz="2000" dirty="0" err="1" smtClean="0"/>
              <a:t>employees</a:t>
            </a:r>
            <a:r>
              <a:rPr lang="pt-PT" altLang="pt-PT" sz="2000" dirty="0" smtClean="0"/>
              <a:t> </a:t>
            </a:r>
            <a:r>
              <a:rPr lang="pt-PT" altLang="pt-PT" sz="2000" dirty="0" err="1" smtClean="0"/>
              <a:t>with</a:t>
            </a:r>
            <a:r>
              <a:rPr lang="pt-PT" altLang="pt-PT" sz="2000" dirty="0" smtClean="0"/>
              <a:t> </a:t>
            </a:r>
            <a:r>
              <a:rPr lang="pt-PT" altLang="pt-PT" sz="2000" dirty="0" err="1" smtClean="0"/>
              <a:t>money</a:t>
            </a:r>
            <a:r>
              <a:rPr lang="pt-PT" altLang="pt-PT" sz="2000" dirty="0" smtClean="0"/>
              <a:t> </a:t>
            </a:r>
            <a:r>
              <a:rPr lang="pt-PT" altLang="pt-PT" sz="2000" dirty="0" err="1" smtClean="0"/>
              <a:t>and</a:t>
            </a:r>
            <a:r>
              <a:rPr lang="pt-PT" altLang="pt-PT" sz="2000" dirty="0" smtClean="0"/>
              <a:t> </a:t>
            </a:r>
            <a:r>
              <a:rPr lang="pt-PT" altLang="pt-PT" sz="2000" dirty="0" err="1" smtClean="0"/>
              <a:t>expects</a:t>
            </a:r>
            <a:r>
              <a:rPr lang="pt-PT" altLang="pt-PT" sz="2000" dirty="0" smtClean="0"/>
              <a:t> performance </a:t>
            </a:r>
            <a:r>
              <a:rPr lang="pt-PT" altLang="pt-PT" sz="2000" dirty="0" err="1" smtClean="0"/>
              <a:t>back</a:t>
            </a:r>
            <a:r>
              <a:rPr lang="pt-PT" altLang="pt-PT" sz="2000" dirty="0" smtClean="0"/>
              <a:t>. </a:t>
            </a:r>
            <a:r>
              <a:rPr lang="pt-PT" altLang="pt-PT" sz="2000" dirty="0" err="1" smtClean="0"/>
              <a:t>There</a:t>
            </a:r>
            <a:r>
              <a:rPr lang="pt-PT" altLang="pt-PT" sz="2000" dirty="0" smtClean="0"/>
              <a:t> </a:t>
            </a:r>
            <a:r>
              <a:rPr lang="pt-PT" altLang="pt-PT" sz="2000" dirty="0" err="1" smtClean="0"/>
              <a:t>is</a:t>
            </a:r>
            <a:r>
              <a:rPr lang="pt-PT" altLang="pt-PT" sz="2000" dirty="0" smtClean="0"/>
              <a:t> </a:t>
            </a:r>
            <a:r>
              <a:rPr lang="pt-PT" altLang="pt-PT" sz="2000" dirty="0" err="1" smtClean="0"/>
              <a:t>little</a:t>
            </a:r>
            <a:r>
              <a:rPr lang="pt-PT" altLang="pt-PT" sz="2000" dirty="0" smtClean="0"/>
              <a:t> </a:t>
            </a:r>
            <a:r>
              <a:rPr lang="pt-PT" altLang="pt-PT" sz="2000" dirty="0" err="1" smtClean="0"/>
              <a:t>or</a:t>
            </a:r>
            <a:r>
              <a:rPr lang="pt-PT" altLang="pt-PT" sz="2000" dirty="0" smtClean="0"/>
              <a:t> no </a:t>
            </a:r>
            <a:r>
              <a:rPr lang="pt-PT" altLang="pt-PT" sz="2000" dirty="0" err="1" smtClean="0"/>
              <a:t>allowance</a:t>
            </a:r>
            <a:r>
              <a:rPr lang="pt-PT" altLang="pt-PT" sz="2000" dirty="0" smtClean="0"/>
              <a:t> for </a:t>
            </a:r>
            <a:r>
              <a:rPr lang="pt-PT" altLang="pt-PT" sz="2000" dirty="0" err="1" smtClean="0"/>
              <a:t>cooperation</a:t>
            </a:r>
            <a:r>
              <a:rPr lang="pt-PT" altLang="pt-PT" sz="2000" dirty="0" smtClean="0"/>
              <a:t> </a:t>
            </a:r>
            <a:r>
              <a:rPr lang="pt-PT" altLang="pt-PT" sz="2000" dirty="0" err="1" smtClean="0"/>
              <a:t>or</a:t>
            </a:r>
            <a:r>
              <a:rPr lang="pt-PT" altLang="pt-PT" sz="2000" dirty="0" smtClean="0"/>
              <a:t> </a:t>
            </a:r>
            <a:r>
              <a:rPr lang="pt-PT" altLang="pt-PT" sz="2000" dirty="0" err="1" smtClean="0"/>
              <a:t>collaboration</a:t>
            </a:r>
            <a:r>
              <a:rPr lang="pt-PT" altLang="pt-PT" sz="2000" dirty="0" smtClean="0"/>
              <a:t>. </a:t>
            </a:r>
            <a:r>
              <a:rPr lang="pt-PT" altLang="pt-PT" sz="2000" dirty="0" err="1" smtClean="0"/>
              <a:t>He</a:t>
            </a:r>
            <a:r>
              <a:rPr lang="pt-PT" altLang="pt-PT" sz="2000" dirty="0" smtClean="0"/>
              <a:t> </a:t>
            </a:r>
            <a:r>
              <a:rPr lang="pt-PT" altLang="pt-PT" sz="2000" dirty="0" err="1" smtClean="0"/>
              <a:t>pressures</a:t>
            </a:r>
            <a:r>
              <a:rPr lang="pt-PT" altLang="pt-PT" sz="2000" dirty="0" smtClean="0"/>
              <a:t> </a:t>
            </a:r>
            <a:r>
              <a:rPr lang="pt-PT" altLang="pt-PT" sz="2000" dirty="0" err="1" smtClean="0"/>
              <a:t>his</a:t>
            </a:r>
            <a:r>
              <a:rPr lang="pt-PT" altLang="pt-PT" sz="2000" dirty="0" smtClean="0"/>
              <a:t>  </a:t>
            </a:r>
            <a:r>
              <a:rPr lang="pt-PT" altLang="pt-PT" sz="2000" dirty="0" err="1" smtClean="0"/>
              <a:t>employees</a:t>
            </a:r>
            <a:r>
              <a:rPr lang="pt-PT" altLang="pt-PT" sz="2000" dirty="0" smtClean="0"/>
              <a:t> </a:t>
            </a:r>
            <a:r>
              <a:rPr lang="pt-PT" altLang="pt-PT" sz="2000" dirty="0" err="1" smtClean="0"/>
              <a:t>through</a:t>
            </a:r>
            <a:r>
              <a:rPr lang="pt-PT" altLang="pt-PT" sz="2000" dirty="0" smtClean="0"/>
              <a:t> rules </a:t>
            </a:r>
            <a:r>
              <a:rPr lang="pt-PT" altLang="pt-PT" sz="2000" dirty="0" err="1" smtClean="0"/>
              <a:t>and</a:t>
            </a:r>
            <a:r>
              <a:rPr lang="pt-PT" altLang="pt-PT" sz="2000" dirty="0" smtClean="0"/>
              <a:t> </a:t>
            </a:r>
            <a:r>
              <a:rPr lang="pt-PT" altLang="pt-PT" sz="2000" dirty="0" err="1" smtClean="0"/>
              <a:t>punishments</a:t>
            </a:r>
            <a:r>
              <a:rPr lang="pt-PT" altLang="pt-PT" sz="2000" dirty="0" smtClean="0"/>
              <a:t> to </a:t>
            </a:r>
            <a:r>
              <a:rPr lang="pt-PT" altLang="pt-PT" sz="2000" dirty="0" err="1" smtClean="0"/>
              <a:t>achieve</a:t>
            </a:r>
            <a:r>
              <a:rPr lang="pt-PT" altLang="pt-PT" sz="2000" dirty="0" smtClean="0"/>
              <a:t> </a:t>
            </a:r>
            <a:r>
              <a:rPr lang="pt-PT" altLang="pt-PT" sz="2000" dirty="0" err="1" smtClean="0"/>
              <a:t>the</a:t>
            </a:r>
            <a:r>
              <a:rPr lang="pt-PT" altLang="pt-PT" sz="2000" dirty="0" smtClean="0"/>
              <a:t> </a:t>
            </a:r>
            <a:r>
              <a:rPr lang="pt-PT" altLang="pt-PT" sz="2000" dirty="0" err="1" smtClean="0"/>
              <a:t>company</a:t>
            </a:r>
            <a:r>
              <a:rPr lang="pt-PT" altLang="pt-PT" sz="2000" dirty="0" smtClean="0"/>
              <a:t> </a:t>
            </a:r>
            <a:r>
              <a:rPr lang="pt-PT" altLang="pt-PT" sz="2000" dirty="0" err="1" smtClean="0"/>
              <a:t>goals</a:t>
            </a:r>
            <a:r>
              <a:rPr lang="pt-PT" altLang="pt-PT" sz="2000" dirty="0" smtClean="0"/>
              <a:t>. </a:t>
            </a:r>
            <a:r>
              <a:rPr lang="pt-PT" altLang="pt-PT" sz="2000" dirty="0" err="1" smtClean="0"/>
              <a:t>Heavily</a:t>
            </a:r>
            <a:r>
              <a:rPr lang="pt-PT" altLang="pt-PT" sz="2000" dirty="0" smtClean="0"/>
              <a:t> </a:t>
            </a:r>
            <a:r>
              <a:rPr lang="pt-PT" altLang="pt-PT" sz="2000" dirty="0" err="1" smtClean="0"/>
              <a:t>task-oriented</a:t>
            </a:r>
            <a:r>
              <a:rPr lang="pt-PT" altLang="pt-PT" sz="2000" dirty="0" smtClean="0"/>
              <a:t> </a:t>
            </a:r>
            <a:r>
              <a:rPr lang="pt-PT" altLang="pt-PT" sz="2000" dirty="0" err="1" smtClean="0"/>
              <a:t>people</a:t>
            </a:r>
            <a:r>
              <a:rPr lang="pt-PT" altLang="pt-PT" sz="2000" dirty="0" smtClean="0"/>
              <a:t> are </a:t>
            </a:r>
            <a:r>
              <a:rPr lang="pt-PT" altLang="pt-PT" sz="2000" dirty="0" err="1" smtClean="0"/>
              <a:t>very</a:t>
            </a:r>
            <a:r>
              <a:rPr lang="pt-PT" altLang="pt-PT" sz="2000" dirty="0" smtClean="0"/>
              <a:t> </a:t>
            </a:r>
            <a:r>
              <a:rPr lang="pt-PT" altLang="pt-PT" sz="2000" dirty="0" err="1" smtClean="0"/>
              <a:t>strong</a:t>
            </a:r>
            <a:r>
              <a:rPr lang="pt-PT" altLang="pt-PT" sz="2000" dirty="0" smtClean="0"/>
              <a:t> </a:t>
            </a:r>
            <a:r>
              <a:rPr lang="pt-PT" altLang="pt-PT" sz="2000" dirty="0" err="1" smtClean="0"/>
              <a:t>on</a:t>
            </a:r>
            <a:r>
              <a:rPr lang="pt-PT" altLang="pt-PT" sz="2000" dirty="0" smtClean="0"/>
              <a:t> </a:t>
            </a:r>
            <a:r>
              <a:rPr lang="pt-PT" altLang="pt-PT" sz="2000" dirty="0" err="1" smtClean="0"/>
              <a:t>schedules</a:t>
            </a:r>
            <a:r>
              <a:rPr lang="pt-PT" altLang="pt-PT" sz="2000" dirty="0" smtClean="0"/>
              <a:t>. </a:t>
            </a:r>
            <a:r>
              <a:rPr lang="pt-PT" altLang="pt-PT" sz="2000" dirty="0" err="1" smtClean="0"/>
              <a:t>They</a:t>
            </a:r>
            <a:r>
              <a:rPr lang="pt-PT" altLang="pt-PT" sz="2000" dirty="0" smtClean="0"/>
              <a:t> are </a:t>
            </a:r>
            <a:r>
              <a:rPr lang="pt-PT" altLang="pt-PT" sz="2000" dirty="0" err="1" smtClean="0"/>
              <a:t>intolerant</a:t>
            </a:r>
            <a:r>
              <a:rPr lang="pt-PT" altLang="pt-PT" sz="2000" dirty="0" smtClean="0"/>
              <a:t> </a:t>
            </a:r>
            <a:r>
              <a:rPr lang="pt-PT" altLang="pt-PT" sz="2000" dirty="0" err="1" smtClean="0"/>
              <a:t>of</a:t>
            </a:r>
            <a:r>
              <a:rPr lang="pt-PT" altLang="pt-PT" sz="2000" dirty="0" smtClean="0"/>
              <a:t> </a:t>
            </a:r>
            <a:r>
              <a:rPr lang="pt-PT" altLang="pt-PT" sz="2000" dirty="0" err="1" smtClean="0"/>
              <a:t>what</a:t>
            </a:r>
            <a:r>
              <a:rPr lang="pt-PT" altLang="pt-PT" sz="2000" dirty="0" smtClean="0"/>
              <a:t> </a:t>
            </a:r>
            <a:r>
              <a:rPr lang="pt-PT" altLang="pt-PT" sz="2000" dirty="0" err="1" smtClean="0"/>
              <a:t>they</a:t>
            </a:r>
            <a:r>
              <a:rPr lang="pt-PT" altLang="pt-PT" sz="2000" dirty="0" smtClean="0"/>
              <a:t> </a:t>
            </a:r>
            <a:r>
              <a:rPr lang="pt-PT" altLang="pt-PT" sz="2000" dirty="0" err="1" smtClean="0"/>
              <a:t>see</a:t>
            </a:r>
            <a:r>
              <a:rPr lang="pt-PT" altLang="pt-PT" sz="2000" dirty="0" smtClean="0"/>
              <a:t> as </a:t>
            </a:r>
            <a:r>
              <a:rPr lang="pt-PT" altLang="pt-PT" sz="2000" dirty="0" err="1" smtClean="0"/>
              <a:t>dissent</a:t>
            </a:r>
            <a:r>
              <a:rPr lang="pt-PT" altLang="pt-PT" sz="2000" dirty="0" smtClean="0"/>
              <a:t> (</a:t>
            </a:r>
            <a:r>
              <a:rPr lang="pt-PT" altLang="pt-PT" sz="2000" dirty="0" err="1" smtClean="0"/>
              <a:t>it</a:t>
            </a:r>
            <a:r>
              <a:rPr lang="pt-PT" altLang="pt-PT" sz="2000" dirty="0" smtClean="0"/>
              <a:t> </a:t>
            </a:r>
            <a:r>
              <a:rPr lang="pt-PT" altLang="pt-PT" sz="2000" dirty="0" err="1" smtClean="0"/>
              <a:t>may</a:t>
            </a:r>
            <a:r>
              <a:rPr lang="pt-PT" altLang="pt-PT" sz="2000" dirty="0" smtClean="0"/>
              <a:t> </a:t>
            </a:r>
            <a:r>
              <a:rPr lang="pt-PT" altLang="pt-PT" sz="2000" dirty="0" err="1" smtClean="0"/>
              <a:t>just</a:t>
            </a:r>
            <a:r>
              <a:rPr lang="pt-PT" altLang="pt-PT" sz="2000" dirty="0" smtClean="0"/>
              <a:t> </a:t>
            </a:r>
            <a:r>
              <a:rPr lang="pt-PT" altLang="pt-PT" sz="2000" dirty="0" err="1" smtClean="0"/>
              <a:t>be</a:t>
            </a:r>
            <a:r>
              <a:rPr lang="pt-PT" altLang="pt-PT" sz="2000" dirty="0" smtClean="0"/>
              <a:t> </a:t>
            </a:r>
            <a:r>
              <a:rPr lang="pt-PT" altLang="pt-PT" sz="2000" dirty="0" err="1" smtClean="0"/>
              <a:t>someone's</a:t>
            </a:r>
            <a:r>
              <a:rPr lang="pt-PT" altLang="pt-PT" sz="2000" dirty="0" smtClean="0"/>
              <a:t> </a:t>
            </a:r>
            <a:r>
              <a:rPr lang="pt-PT" altLang="pt-PT" sz="2000" dirty="0" err="1" smtClean="0"/>
              <a:t>creativity</a:t>
            </a:r>
            <a:r>
              <a:rPr lang="pt-PT" altLang="pt-PT" sz="2000" dirty="0" smtClean="0"/>
              <a:t>). </a:t>
            </a:r>
            <a:r>
              <a:rPr lang="pt-PT" altLang="pt-PT" sz="2000" dirty="0" err="1" smtClean="0"/>
              <a:t>This</a:t>
            </a:r>
            <a:r>
              <a:rPr lang="pt-PT" altLang="pt-PT" sz="2000" dirty="0" smtClean="0"/>
              <a:t> hard </a:t>
            </a:r>
            <a:r>
              <a:rPr lang="pt-PT" altLang="pt-PT" sz="2000" dirty="0" err="1" smtClean="0"/>
              <a:t>style</a:t>
            </a:r>
            <a:r>
              <a:rPr lang="pt-PT" altLang="pt-PT" sz="2000" dirty="0" smtClean="0"/>
              <a:t> </a:t>
            </a:r>
            <a:r>
              <a:rPr lang="pt-PT" altLang="pt-PT" sz="2000" dirty="0" err="1" smtClean="0"/>
              <a:t>is</a:t>
            </a:r>
            <a:r>
              <a:rPr lang="pt-PT" altLang="pt-PT" sz="2000" dirty="0" smtClean="0"/>
              <a:t> </a:t>
            </a:r>
            <a:r>
              <a:rPr lang="pt-PT" altLang="pt-PT" sz="2000" dirty="0" err="1" smtClean="0"/>
              <a:t>based</a:t>
            </a:r>
            <a:r>
              <a:rPr lang="pt-PT" altLang="pt-PT" sz="2000" dirty="0" smtClean="0"/>
              <a:t> </a:t>
            </a:r>
            <a:r>
              <a:rPr lang="pt-PT" altLang="pt-PT" sz="2000" dirty="0" err="1" smtClean="0"/>
              <a:t>on</a:t>
            </a:r>
            <a:r>
              <a:rPr lang="pt-PT" altLang="pt-PT" sz="2000" dirty="0" smtClean="0"/>
              <a:t> </a:t>
            </a:r>
            <a:r>
              <a:rPr lang="pt-PT" altLang="pt-PT" sz="2000" dirty="0" err="1" smtClean="0"/>
              <a:t>Theory</a:t>
            </a:r>
            <a:r>
              <a:rPr lang="pt-PT" altLang="pt-PT" sz="2000" dirty="0" smtClean="0">
                <a:hlinkClick r:id="rId2"/>
              </a:rPr>
              <a:t> </a:t>
            </a:r>
            <a:r>
              <a:rPr lang="pt-PT" altLang="pt-PT" sz="2000" dirty="0" smtClean="0"/>
              <a:t>X </a:t>
            </a:r>
            <a:r>
              <a:rPr lang="pt-PT" altLang="pt-PT" sz="2000" dirty="0" err="1" smtClean="0"/>
              <a:t>of</a:t>
            </a:r>
            <a:r>
              <a:rPr lang="pt-PT" altLang="pt-PT" sz="2000" dirty="0" smtClean="0"/>
              <a:t> Douglas </a:t>
            </a:r>
            <a:r>
              <a:rPr lang="pt-PT" altLang="pt-PT" sz="2000" dirty="0" err="1" smtClean="0"/>
              <a:t>McGregor</a:t>
            </a:r>
            <a:r>
              <a:rPr lang="pt-PT" altLang="pt-PT" sz="2000" dirty="0" smtClean="0"/>
              <a:t>. </a:t>
            </a:r>
            <a:r>
              <a:rPr lang="pt-PT" altLang="pt-PT" sz="2000" dirty="0" err="1" smtClean="0"/>
              <a:t>It</a:t>
            </a:r>
            <a:r>
              <a:rPr lang="pt-PT" altLang="pt-PT" sz="2000" dirty="0" smtClean="0"/>
              <a:t> </a:t>
            </a:r>
            <a:r>
              <a:rPr lang="pt-PT" altLang="pt-PT" sz="2000" dirty="0" err="1" smtClean="0"/>
              <a:t>is</a:t>
            </a:r>
            <a:r>
              <a:rPr lang="pt-PT" altLang="pt-PT" sz="2000" dirty="0" smtClean="0"/>
              <a:t> </a:t>
            </a:r>
            <a:r>
              <a:rPr lang="pt-PT" altLang="pt-PT" sz="2000" dirty="0" err="1" smtClean="0"/>
              <a:t>often</a:t>
            </a:r>
            <a:r>
              <a:rPr lang="pt-PT" altLang="pt-PT" sz="2000" dirty="0" smtClean="0"/>
              <a:t> </a:t>
            </a:r>
            <a:r>
              <a:rPr lang="pt-PT" altLang="pt-PT" sz="2000" dirty="0" err="1" smtClean="0"/>
              <a:t>applied</a:t>
            </a:r>
            <a:r>
              <a:rPr lang="pt-PT" altLang="pt-PT" sz="2000" dirty="0" smtClean="0"/>
              <a:t> </a:t>
            </a:r>
            <a:r>
              <a:rPr lang="pt-PT" altLang="pt-PT" sz="2000" dirty="0" err="1" smtClean="0"/>
              <a:t>by</a:t>
            </a:r>
            <a:r>
              <a:rPr lang="pt-PT" altLang="pt-PT" sz="2000" dirty="0" smtClean="0"/>
              <a:t> </a:t>
            </a:r>
            <a:r>
              <a:rPr lang="pt-PT" altLang="pt-PT" sz="2000" dirty="0" err="1" smtClean="0"/>
              <a:t>companies</a:t>
            </a:r>
            <a:r>
              <a:rPr lang="pt-PT" altLang="pt-PT" sz="2000" dirty="0" smtClean="0"/>
              <a:t> </a:t>
            </a:r>
            <a:r>
              <a:rPr lang="pt-PT" altLang="pt-PT" sz="2000" dirty="0" err="1" smtClean="0"/>
              <a:t>on</a:t>
            </a:r>
            <a:r>
              <a:rPr lang="pt-PT" altLang="pt-PT" sz="2000" dirty="0" smtClean="0"/>
              <a:t> </a:t>
            </a:r>
            <a:r>
              <a:rPr lang="pt-PT" altLang="pt-PT" sz="2000" dirty="0" err="1" smtClean="0"/>
              <a:t>the</a:t>
            </a:r>
            <a:r>
              <a:rPr lang="pt-PT" altLang="pt-PT" sz="2000" dirty="0" smtClean="0"/>
              <a:t> </a:t>
            </a:r>
            <a:r>
              <a:rPr lang="pt-PT" altLang="pt-PT" sz="2000" dirty="0" err="1" smtClean="0"/>
              <a:t>edge</a:t>
            </a:r>
            <a:r>
              <a:rPr lang="pt-PT" altLang="pt-PT" sz="2000" dirty="0" smtClean="0"/>
              <a:t> </a:t>
            </a:r>
            <a:r>
              <a:rPr lang="pt-PT" altLang="pt-PT" sz="2000" dirty="0" err="1" smtClean="0"/>
              <a:t>of</a:t>
            </a:r>
            <a:r>
              <a:rPr lang="pt-PT" altLang="pt-PT" sz="2000" dirty="0" smtClean="0"/>
              <a:t> real </a:t>
            </a:r>
            <a:r>
              <a:rPr lang="pt-PT" altLang="pt-PT" sz="2000" dirty="0" err="1" smtClean="0"/>
              <a:t>or</a:t>
            </a:r>
            <a:r>
              <a:rPr lang="pt-PT" altLang="pt-PT" sz="2000" dirty="0" smtClean="0"/>
              <a:t> </a:t>
            </a:r>
            <a:r>
              <a:rPr lang="pt-PT" altLang="pt-PT" sz="2000" dirty="0" err="1" smtClean="0"/>
              <a:t>perceived</a:t>
            </a:r>
            <a:r>
              <a:rPr lang="pt-PT" altLang="pt-PT" sz="2000" dirty="0" smtClean="0"/>
              <a:t> </a:t>
            </a:r>
            <a:r>
              <a:rPr lang="pt-PT" altLang="pt-PT" sz="2000" dirty="0" err="1" smtClean="0"/>
              <a:t>failure</a:t>
            </a:r>
            <a:r>
              <a:rPr lang="pt-PT" altLang="pt-PT" sz="2000" dirty="0" smtClean="0"/>
              <a:t>, </a:t>
            </a:r>
            <a:r>
              <a:rPr lang="pt-PT" altLang="pt-PT" sz="2000" dirty="0" err="1" smtClean="0"/>
              <a:t>such</a:t>
            </a:r>
            <a:r>
              <a:rPr lang="pt-PT" altLang="pt-PT" sz="2000" dirty="0" smtClean="0"/>
              <a:t> as in Crisis Management.</a:t>
            </a:r>
          </a:p>
          <a:p>
            <a:pPr lvl="1" algn="just" eaLnBrk="1" hangingPunct="1">
              <a:lnSpc>
                <a:spcPct val="80000"/>
              </a:lnSpc>
            </a:pPr>
            <a:r>
              <a:rPr lang="pt-PT" altLang="pt-PT" sz="2000" dirty="0" err="1" smtClean="0"/>
              <a:t>Results</a:t>
            </a:r>
            <a:r>
              <a:rPr lang="pt-PT" altLang="pt-PT" sz="2000" dirty="0" smtClean="0"/>
              <a:t> in: </a:t>
            </a:r>
            <a:r>
              <a:rPr lang="pt-PT" altLang="pt-PT" sz="2000" dirty="0" err="1" smtClean="0"/>
              <a:t>Whilst</a:t>
            </a:r>
            <a:r>
              <a:rPr lang="pt-PT" altLang="pt-PT" sz="2000" dirty="0" smtClean="0"/>
              <a:t> </a:t>
            </a:r>
            <a:r>
              <a:rPr lang="pt-PT" altLang="pt-PT" sz="2000" dirty="0" err="1" smtClean="0"/>
              <a:t>high</a:t>
            </a:r>
            <a:r>
              <a:rPr lang="pt-PT" altLang="pt-PT" sz="2000" dirty="0" smtClean="0"/>
              <a:t> output </a:t>
            </a:r>
            <a:r>
              <a:rPr lang="pt-PT" altLang="pt-PT" sz="2000" dirty="0" err="1" smtClean="0"/>
              <a:t>is</a:t>
            </a:r>
            <a:r>
              <a:rPr lang="pt-PT" altLang="pt-PT" sz="2000" dirty="0" smtClean="0"/>
              <a:t> </a:t>
            </a:r>
            <a:r>
              <a:rPr lang="pt-PT" altLang="pt-PT" sz="2000" dirty="0" err="1" smtClean="0"/>
              <a:t>achievable</a:t>
            </a:r>
            <a:r>
              <a:rPr lang="pt-PT" altLang="pt-PT" sz="2000" dirty="0" smtClean="0"/>
              <a:t> in </a:t>
            </a:r>
            <a:r>
              <a:rPr lang="pt-PT" altLang="pt-PT" sz="2000" dirty="0" err="1" smtClean="0"/>
              <a:t>the</a:t>
            </a:r>
            <a:r>
              <a:rPr lang="pt-PT" altLang="pt-PT" sz="2000" dirty="0" smtClean="0"/>
              <a:t> short </a:t>
            </a:r>
            <a:r>
              <a:rPr lang="pt-PT" altLang="pt-PT" sz="2000" dirty="0" err="1" smtClean="0"/>
              <a:t>term</a:t>
            </a:r>
            <a:r>
              <a:rPr lang="pt-PT" altLang="pt-PT" sz="2000" dirty="0" smtClean="0"/>
              <a:t>, </a:t>
            </a:r>
            <a:r>
              <a:rPr lang="pt-PT" altLang="pt-PT" sz="2000" dirty="0" err="1" smtClean="0"/>
              <a:t>much</a:t>
            </a:r>
            <a:r>
              <a:rPr lang="pt-PT" altLang="pt-PT" sz="2000" dirty="0" smtClean="0"/>
              <a:t> </a:t>
            </a:r>
            <a:r>
              <a:rPr lang="pt-PT" altLang="pt-PT" sz="2000" dirty="0" err="1" smtClean="0"/>
              <a:t>will</a:t>
            </a:r>
            <a:r>
              <a:rPr lang="pt-PT" altLang="pt-PT" sz="2000" dirty="0" smtClean="0"/>
              <a:t> </a:t>
            </a:r>
            <a:r>
              <a:rPr lang="pt-PT" altLang="pt-PT" sz="2000" dirty="0" err="1" smtClean="0"/>
              <a:t>be</a:t>
            </a:r>
            <a:r>
              <a:rPr lang="pt-PT" altLang="pt-PT" sz="2000" dirty="0" smtClean="0"/>
              <a:t> </a:t>
            </a:r>
            <a:r>
              <a:rPr lang="pt-PT" altLang="pt-PT" sz="2000" dirty="0" err="1" smtClean="0"/>
              <a:t>lost</a:t>
            </a:r>
            <a:r>
              <a:rPr lang="pt-PT" altLang="pt-PT" sz="2000" dirty="0" smtClean="0"/>
              <a:t> </a:t>
            </a:r>
            <a:r>
              <a:rPr lang="pt-PT" altLang="pt-PT" sz="2000" dirty="0" err="1" smtClean="0"/>
              <a:t>through</a:t>
            </a:r>
            <a:r>
              <a:rPr lang="pt-PT" altLang="pt-PT" sz="2000" dirty="0" smtClean="0"/>
              <a:t> </a:t>
            </a:r>
            <a:r>
              <a:rPr lang="pt-PT" altLang="pt-PT" sz="2000" dirty="0" err="1" smtClean="0"/>
              <a:t>an</a:t>
            </a:r>
            <a:r>
              <a:rPr lang="pt-PT" altLang="pt-PT" sz="2000" dirty="0" smtClean="0"/>
              <a:t> </a:t>
            </a:r>
            <a:r>
              <a:rPr lang="pt-PT" altLang="pt-PT" sz="2000" dirty="0" err="1" smtClean="0"/>
              <a:t>inevitable</a:t>
            </a:r>
            <a:r>
              <a:rPr lang="pt-PT" altLang="pt-PT" sz="2000" dirty="0" smtClean="0"/>
              <a:t> </a:t>
            </a:r>
            <a:r>
              <a:rPr lang="pt-PT" altLang="pt-PT" sz="2000" dirty="0" err="1" smtClean="0"/>
              <a:t>high</a:t>
            </a:r>
            <a:r>
              <a:rPr lang="pt-PT" altLang="pt-PT" sz="2000" dirty="0" smtClean="0"/>
              <a:t> labor turnover.</a:t>
            </a:r>
            <a:endParaRPr lang="pt-PT" altLang="pt-PT" sz="2000" b="1" dirty="0" smtClean="0"/>
          </a:p>
          <a:p>
            <a:pPr eaLnBrk="1" hangingPunct="1">
              <a:lnSpc>
                <a:spcPct val="80000"/>
              </a:lnSpc>
            </a:pPr>
            <a:endParaRPr lang="pt-PT" altLang="pt-PT" sz="1400" dirty="0" smtClean="0"/>
          </a:p>
        </p:txBody>
      </p:sp>
    </p:spTree>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defRPr/>
            </a:pPr>
            <a:r>
              <a:rPr lang="en-US" sz="5400" b="1" dirty="0" smtClean="0"/>
              <a:t>Blake and Mouton’s Managerial Grid</a:t>
            </a:r>
            <a:endParaRPr lang="pt-PT" sz="5400" b="1" dirty="0"/>
          </a:p>
        </p:txBody>
      </p:sp>
      <p:sp>
        <p:nvSpPr>
          <p:cNvPr id="140291" name="Content Placeholder 2"/>
          <p:cNvSpPr>
            <a:spLocks noGrp="1"/>
          </p:cNvSpPr>
          <p:nvPr>
            <p:ph idx="1"/>
          </p:nvPr>
        </p:nvSpPr>
        <p:spPr/>
        <p:txBody>
          <a:bodyPr>
            <a:normAutofit fontScale="92500" lnSpcReduction="10000"/>
          </a:bodyPr>
          <a:lstStyle/>
          <a:p>
            <a:pPr algn="just" eaLnBrk="1" hangingPunct="1">
              <a:lnSpc>
                <a:spcPct val="80000"/>
              </a:lnSpc>
            </a:pPr>
            <a:r>
              <a:rPr lang="pt-PT" altLang="pt-PT" sz="1800" b="1" dirty="0" err="1" smtClean="0"/>
              <a:t>Middle-of-the-road</a:t>
            </a:r>
            <a:r>
              <a:rPr lang="pt-PT" altLang="pt-PT" sz="1800" b="1" dirty="0" smtClean="0"/>
              <a:t> </a:t>
            </a:r>
            <a:r>
              <a:rPr lang="pt-PT" altLang="pt-PT" sz="1800" b="1" dirty="0" err="1" smtClean="0"/>
              <a:t>style</a:t>
            </a:r>
            <a:r>
              <a:rPr lang="pt-PT" altLang="pt-PT" sz="1800" dirty="0" smtClean="0"/>
              <a:t> (</a:t>
            </a:r>
            <a:r>
              <a:rPr lang="pt-PT" altLang="pt-PT" sz="1800" dirty="0" err="1" smtClean="0"/>
              <a:t>Medium</a:t>
            </a:r>
            <a:r>
              <a:rPr lang="pt-PT" altLang="pt-PT" sz="1800" dirty="0" smtClean="0"/>
              <a:t> </a:t>
            </a:r>
            <a:r>
              <a:rPr lang="pt-PT" altLang="pt-PT" sz="1800" dirty="0" err="1" smtClean="0"/>
              <a:t>Production</a:t>
            </a:r>
            <a:r>
              <a:rPr lang="pt-PT" altLang="pt-PT" sz="1800" dirty="0" smtClean="0"/>
              <a:t> / </a:t>
            </a:r>
            <a:r>
              <a:rPr lang="pt-PT" altLang="pt-PT" sz="1800" dirty="0" err="1" smtClean="0"/>
              <a:t>Medium</a:t>
            </a:r>
            <a:r>
              <a:rPr lang="pt-PT" altLang="pt-PT" sz="1800" dirty="0" smtClean="0"/>
              <a:t> </a:t>
            </a:r>
            <a:r>
              <a:rPr lang="pt-PT" altLang="pt-PT" sz="1800" dirty="0" err="1" smtClean="0"/>
              <a:t>People</a:t>
            </a:r>
            <a:r>
              <a:rPr lang="pt-PT" altLang="pt-PT" sz="1800" dirty="0" smtClean="0"/>
              <a:t>). </a:t>
            </a:r>
          </a:p>
          <a:p>
            <a:pPr lvl="1" algn="just" eaLnBrk="1" hangingPunct="1">
              <a:lnSpc>
                <a:spcPct val="80000"/>
              </a:lnSpc>
            </a:pPr>
            <a:r>
              <a:rPr lang="pt-PT" altLang="pt-PT" sz="1800" dirty="0" err="1" smtClean="0"/>
              <a:t>Description</a:t>
            </a:r>
            <a:r>
              <a:rPr lang="pt-PT" altLang="pt-PT" sz="1800" dirty="0" smtClean="0"/>
              <a:t>: </a:t>
            </a:r>
            <a:r>
              <a:rPr lang="pt-PT" altLang="pt-PT" sz="1800" dirty="0" err="1" smtClean="0"/>
              <a:t>The</a:t>
            </a:r>
            <a:r>
              <a:rPr lang="pt-PT" altLang="pt-PT" sz="1800" dirty="0" smtClean="0"/>
              <a:t> manager tries to balance </a:t>
            </a:r>
            <a:r>
              <a:rPr lang="pt-PT" altLang="pt-PT" sz="1800" dirty="0" err="1" smtClean="0"/>
              <a:t>between</a:t>
            </a:r>
            <a:r>
              <a:rPr lang="pt-PT" altLang="pt-PT" sz="1800" dirty="0" smtClean="0"/>
              <a:t> </a:t>
            </a:r>
            <a:r>
              <a:rPr lang="pt-PT" altLang="pt-PT" sz="1800" dirty="0" err="1" smtClean="0"/>
              <a:t>the</a:t>
            </a:r>
            <a:r>
              <a:rPr lang="pt-PT" altLang="pt-PT" sz="1800" dirty="0" smtClean="0"/>
              <a:t> </a:t>
            </a:r>
            <a:r>
              <a:rPr lang="pt-PT" altLang="pt-PT" sz="1800" dirty="0" err="1" smtClean="0"/>
              <a:t>competing</a:t>
            </a:r>
            <a:r>
              <a:rPr lang="pt-PT" altLang="pt-PT" sz="1800" dirty="0" smtClean="0"/>
              <a:t> </a:t>
            </a:r>
            <a:r>
              <a:rPr lang="pt-PT" altLang="pt-PT" sz="1800" dirty="0" err="1" smtClean="0"/>
              <a:t>goals</a:t>
            </a:r>
            <a:r>
              <a:rPr lang="pt-PT" altLang="pt-PT" sz="1800" dirty="0" smtClean="0"/>
              <a:t> </a:t>
            </a:r>
            <a:r>
              <a:rPr lang="pt-PT" altLang="pt-PT" sz="1800" dirty="0" err="1" smtClean="0"/>
              <a:t>of</a:t>
            </a:r>
            <a:r>
              <a:rPr lang="pt-PT" altLang="pt-PT" sz="1800" dirty="0" smtClean="0"/>
              <a:t> </a:t>
            </a:r>
            <a:r>
              <a:rPr lang="pt-PT" altLang="pt-PT" sz="1800" dirty="0" err="1" smtClean="0"/>
              <a:t>the</a:t>
            </a:r>
            <a:r>
              <a:rPr lang="pt-PT" altLang="pt-PT" sz="1800" dirty="0" smtClean="0"/>
              <a:t> </a:t>
            </a:r>
            <a:r>
              <a:rPr lang="pt-PT" altLang="pt-PT" sz="1800" dirty="0" err="1" smtClean="0"/>
              <a:t>company</a:t>
            </a:r>
            <a:r>
              <a:rPr lang="pt-PT" altLang="pt-PT" sz="1800" dirty="0" smtClean="0"/>
              <a:t> </a:t>
            </a:r>
            <a:r>
              <a:rPr lang="pt-PT" altLang="pt-PT" sz="1800" dirty="0" err="1" smtClean="0"/>
              <a:t>and</a:t>
            </a:r>
            <a:r>
              <a:rPr lang="pt-PT" altLang="pt-PT" sz="1800" dirty="0" smtClean="0"/>
              <a:t> </a:t>
            </a:r>
            <a:r>
              <a:rPr lang="pt-PT" altLang="pt-PT" sz="1800" dirty="0" err="1" smtClean="0"/>
              <a:t>the</a:t>
            </a:r>
            <a:r>
              <a:rPr lang="pt-PT" altLang="pt-PT" sz="1800" dirty="0" smtClean="0"/>
              <a:t> </a:t>
            </a:r>
            <a:r>
              <a:rPr lang="pt-PT" altLang="pt-PT" sz="1800" dirty="0" err="1" smtClean="0"/>
              <a:t>needs</a:t>
            </a:r>
            <a:r>
              <a:rPr lang="pt-PT" altLang="pt-PT" sz="1800" dirty="0" smtClean="0"/>
              <a:t> </a:t>
            </a:r>
            <a:r>
              <a:rPr lang="pt-PT" altLang="pt-PT" sz="1800" dirty="0" err="1" smtClean="0"/>
              <a:t>of</a:t>
            </a:r>
            <a:r>
              <a:rPr lang="pt-PT" altLang="pt-PT" sz="1800" dirty="0" smtClean="0"/>
              <a:t> </a:t>
            </a:r>
            <a:r>
              <a:rPr lang="pt-PT" altLang="pt-PT" sz="1800" dirty="0" err="1" smtClean="0"/>
              <a:t>the</a:t>
            </a:r>
            <a:r>
              <a:rPr lang="pt-PT" altLang="pt-PT" sz="1800" dirty="0" smtClean="0"/>
              <a:t> </a:t>
            </a:r>
            <a:r>
              <a:rPr lang="pt-PT" altLang="pt-PT" sz="1800" dirty="0" err="1" smtClean="0"/>
              <a:t>workers</a:t>
            </a:r>
            <a:r>
              <a:rPr lang="pt-PT" altLang="pt-PT" sz="1800" dirty="0" smtClean="0"/>
              <a:t>. </a:t>
            </a:r>
          </a:p>
          <a:p>
            <a:pPr lvl="1" algn="just" eaLnBrk="1" hangingPunct="1">
              <a:lnSpc>
                <a:spcPct val="80000"/>
              </a:lnSpc>
            </a:pPr>
            <a:r>
              <a:rPr lang="pt-PT" altLang="pt-PT" sz="1800" dirty="0" err="1" smtClean="0"/>
              <a:t>Characteristics</a:t>
            </a:r>
            <a:r>
              <a:rPr lang="pt-PT" altLang="pt-PT" sz="1800" dirty="0" smtClean="0"/>
              <a:t>: </a:t>
            </a:r>
            <a:r>
              <a:rPr lang="pt-PT" altLang="pt-PT" sz="1800" dirty="0" err="1" smtClean="0"/>
              <a:t>The</a:t>
            </a:r>
            <a:r>
              <a:rPr lang="pt-PT" altLang="pt-PT" sz="1800" dirty="0" smtClean="0"/>
              <a:t> manager </a:t>
            </a:r>
            <a:r>
              <a:rPr lang="pt-PT" altLang="pt-PT" sz="1800" dirty="0" err="1" smtClean="0"/>
              <a:t>gives</a:t>
            </a:r>
            <a:r>
              <a:rPr lang="pt-PT" altLang="pt-PT" sz="1800" dirty="0" smtClean="0"/>
              <a:t> some </a:t>
            </a:r>
            <a:r>
              <a:rPr lang="pt-PT" altLang="pt-PT" sz="1800" dirty="0" err="1" smtClean="0"/>
              <a:t>concern</a:t>
            </a:r>
            <a:r>
              <a:rPr lang="pt-PT" altLang="pt-PT" sz="1800" dirty="0" smtClean="0"/>
              <a:t> to </a:t>
            </a:r>
            <a:r>
              <a:rPr lang="pt-PT" altLang="pt-PT" sz="1800" dirty="0" err="1" smtClean="0"/>
              <a:t>both</a:t>
            </a:r>
            <a:r>
              <a:rPr lang="pt-PT" altLang="pt-PT" sz="1800" dirty="0" smtClean="0"/>
              <a:t> </a:t>
            </a:r>
            <a:r>
              <a:rPr lang="pt-PT" altLang="pt-PT" sz="1800" dirty="0" err="1" smtClean="0"/>
              <a:t>people</a:t>
            </a:r>
            <a:r>
              <a:rPr lang="pt-PT" altLang="pt-PT" sz="1800" dirty="0" smtClean="0"/>
              <a:t> </a:t>
            </a:r>
            <a:r>
              <a:rPr lang="pt-PT" altLang="pt-PT" sz="1800" dirty="0" err="1" smtClean="0"/>
              <a:t>and</a:t>
            </a:r>
            <a:r>
              <a:rPr lang="pt-PT" altLang="pt-PT" sz="1800" dirty="0" smtClean="0"/>
              <a:t> </a:t>
            </a:r>
            <a:r>
              <a:rPr lang="pt-PT" altLang="pt-PT" sz="1800" dirty="0" err="1" smtClean="0"/>
              <a:t>production</a:t>
            </a:r>
            <a:r>
              <a:rPr lang="pt-PT" altLang="pt-PT" sz="1800" dirty="0" smtClean="0"/>
              <a:t>, </a:t>
            </a:r>
            <a:r>
              <a:rPr lang="pt-PT" altLang="pt-PT" sz="1800" dirty="0" err="1" smtClean="0"/>
              <a:t>hoping</a:t>
            </a:r>
            <a:r>
              <a:rPr lang="pt-PT" altLang="pt-PT" sz="1800" dirty="0" smtClean="0"/>
              <a:t> to </a:t>
            </a:r>
            <a:r>
              <a:rPr lang="pt-PT" altLang="pt-PT" sz="1800" dirty="0" err="1" smtClean="0"/>
              <a:t>achieve</a:t>
            </a:r>
            <a:r>
              <a:rPr lang="pt-PT" altLang="pt-PT" sz="1800" dirty="0" smtClean="0"/>
              <a:t> </a:t>
            </a:r>
            <a:r>
              <a:rPr lang="pt-PT" altLang="pt-PT" sz="1800" dirty="0" err="1" smtClean="0"/>
              <a:t>acceptable</a:t>
            </a:r>
            <a:r>
              <a:rPr lang="pt-PT" altLang="pt-PT" sz="1800" dirty="0" smtClean="0"/>
              <a:t> performance. </a:t>
            </a:r>
            <a:r>
              <a:rPr lang="pt-PT" altLang="pt-PT" sz="1800" dirty="0" err="1" smtClean="0"/>
              <a:t>He</a:t>
            </a:r>
            <a:r>
              <a:rPr lang="pt-PT" altLang="pt-PT" sz="1800" dirty="0" smtClean="0"/>
              <a:t> </a:t>
            </a:r>
            <a:r>
              <a:rPr lang="pt-PT" altLang="pt-PT" sz="1800" dirty="0" err="1" smtClean="0"/>
              <a:t>believes</a:t>
            </a:r>
            <a:r>
              <a:rPr lang="pt-PT" altLang="pt-PT" sz="1800" dirty="0" smtClean="0"/>
              <a:t> </a:t>
            </a:r>
            <a:r>
              <a:rPr lang="pt-PT" altLang="pt-PT" sz="1800" dirty="0" err="1" smtClean="0"/>
              <a:t>this</a:t>
            </a:r>
            <a:r>
              <a:rPr lang="pt-PT" altLang="pt-PT" sz="1800" dirty="0" smtClean="0"/>
              <a:t> </a:t>
            </a:r>
            <a:r>
              <a:rPr lang="pt-PT" altLang="pt-PT" sz="1800" dirty="0" err="1" smtClean="0"/>
              <a:t>is</a:t>
            </a:r>
            <a:r>
              <a:rPr lang="pt-PT" altLang="pt-PT" sz="1800" dirty="0" smtClean="0"/>
              <a:t> </a:t>
            </a:r>
            <a:r>
              <a:rPr lang="pt-PT" altLang="pt-PT" sz="1800" dirty="0" err="1" smtClean="0"/>
              <a:t>the</a:t>
            </a:r>
            <a:r>
              <a:rPr lang="pt-PT" altLang="pt-PT" sz="1800" dirty="0" smtClean="0"/>
              <a:t> </a:t>
            </a:r>
            <a:r>
              <a:rPr lang="pt-PT" altLang="pt-PT" sz="1800" dirty="0" err="1" smtClean="0"/>
              <a:t>most</a:t>
            </a:r>
            <a:r>
              <a:rPr lang="pt-PT" altLang="pt-PT" sz="1800" dirty="0" smtClean="0"/>
              <a:t> </a:t>
            </a:r>
            <a:r>
              <a:rPr lang="pt-PT" altLang="pt-PT" sz="1800" dirty="0" err="1" smtClean="0"/>
              <a:t>anyone</a:t>
            </a:r>
            <a:r>
              <a:rPr lang="pt-PT" altLang="pt-PT" sz="1800" dirty="0" smtClean="0"/>
              <a:t> can do.</a:t>
            </a:r>
          </a:p>
          <a:p>
            <a:pPr lvl="1" algn="just" eaLnBrk="1" hangingPunct="1">
              <a:lnSpc>
                <a:spcPct val="80000"/>
              </a:lnSpc>
            </a:pPr>
            <a:r>
              <a:rPr lang="pt-PT" altLang="pt-PT" sz="1800" dirty="0" err="1" smtClean="0"/>
              <a:t>Results</a:t>
            </a:r>
            <a:r>
              <a:rPr lang="pt-PT" altLang="pt-PT" sz="1800" dirty="0" smtClean="0"/>
              <a:t> in: </a:t>
            </a:r>
            <a:r>
              <a:rPr lang="pt-PT" altLang="pt-PT" sz="1800" dirty="0" err="1" smtClean="0"/>
              <a:t>Compromises</a:t>
            </a:r>
            <a:r>
              <a:rPr lang="pt-PT" altLang="pt-PT" sz="1800" dirty="0" smtClean="0"/>
              <a:t> in </a:t>
            </a:r>
            <a:r>
              <a:rPr lang="pt-PT" altLang="pt-PT" sz="1800" dirty="0" err="1" smtClean="0"/>
              <a:t>which</a:t>
            </a:r>
            <a:r>
              <a:rPr lang="pt-PT" altLang="pt-PT" sz="1800" dirty="0" smtClean="0"/>
              <a:t> </a:t>
            </a:r>
            <a:r>
              <a:rPr lang="pt-PT" altLang="pt-PT" sz="1800" dirty="0" err="1" smtClean="0"/>
              <a:t>neither</a:t>
            </a:r>
            <a:r>
              <a:rPr lang="pt-PT" altLang="pt-PT" sz="1800" dirty="0" smtClean="0"/>
              <a:t> </a:t>
            </a:r>
            <a:r>
              <a:rPr lang="pt-PT" altLang="pt-PT" sz="1800" dirty="0" err="1" smtClean="0"/>
              <a:t>the</a:t>
            </a:r>
            <a:r>
              <a:rPr lang="pt-PT" altLang="pt-PT" sz="1800" dirty="0" smtClean="0"/>
              <a:t> </a:t>
            </a:r>
            <a:r>
              <a:rPr lang="pt-PT" altLang="pt-PT" sz="1800" dirty="0" err="1" smtClean="0"/>
              <a:t>production</a:t>
            </a:r>
            <a:r>
              <a:rPr lang="pt-PT" altLang="pt-PT" sz="1800" dirty="0" smtClean="0"/>
              <a:t> </a:t>
            </a:r>
            <a:r>
              <a:rPr lang="pt-PT" altLang="pt-PT" sz="1800" dirty="0" err="1" smtClean="0"/>
              <a:t>nor</a:t>
            </a:r>
            <a:r>
              <a:rPr lang="pt-PT" altLang="pt-PT" sz="1800" dirty="0" smtClean="0"/>
              <a:t> </a:t>
            </a:r>
            <a:r>
              <a:rPr lang="pt-PT" altLang="pt-PT" sz="1800" dirty="0" err="1" smtClean="0"/>
              <a:t>the</a:t>
            </a:r>
            <a:r>
              <a:rPr lang="pt-PT" altLang="pt-PT" sz="1800" dirty="0" smtClean="0"/>
              <a:t> </a:t>
            </a:r>
            <a:r>
              <a:rPr lang="pt-PT" altLang="pt-PT" sz="1800" dirty="0" err="1" smtClean="0"/>
              <a:t>people</a:t>
            </a:r>
            <a:r>
              <a:rPr lang="pt-PT" altLang="pt-PT" sz="1800" dirty="0" smtClean="0"/>
              <a:t> </a:t>
            </a:r>
            <a:r>
              <a:rPr lang="pt-PT" altLang="pt-PT" sz="1800" dirty="0" err="1" smtClean="0"/>
              <a:t>needs</a:t>
            </a:r>
            <a:r>
              <a:rPr lang="pt-PT" altLang="pt-PT" sz="1800" dirty="0" smtClean="0"/>
              <a:t> are </a:t>
            </a:r>
            <a:r>
              <a:rPr lang="pt-PT" altLang="pt-PT" sz="1800" dirty="0" err="1" smtClean="0"/>
              <a:t>fully</a:t>
            </a:r>
            <a:r>
              <a:rPr lang="pt-PT" altLang="pt-PT" sz="1800" dirty="0" smtClean="0"/>
              <a:t> </a:t>
            </a:r>
            <a:r>
              <a:rPr lang="pt-PT" altLang="pt-PT" sz="1800" dirty="0" err="1" smtClean="0"/>
              <a:t>met</a:t>
            </a:r>
            <a:r>
              <a:rPr lang="pt-PT" altLang="pt-PT" sz="1800" dirty="0" smtClean="0"/>
              <a:t>.</a:t>
            </a:r>
            <a:endParaRPr lang="pt-PT" altLang="pt-PT" sz="1800" b="1" dirty="0" smtClean="0"/>
          </a:p>
          <a:p>
            <a:pPr algn="just" eaLnBrk="1" hangingPunct="1">
              <a:lnSpc>
                <a:spcPct val="80000"/>
              </a:lnSpc>
            </a:pPr>
            <a:r>
              <a:rPr lang="pt-PT" altLang="pt-PT" sz="1800" b="1" dirty="0" smtClean="0"/>
              <a:t>Team </a:t>
            </a:r>
            <a:r>
              <a:rPr lang="pt-PT" altLang="pt-PT" sz="1800" b="1" dirty="0" err="1" smtClean="0"/>
              <a:t>style</a:t>
            </a:r>
            <a:r>
              <a:rPr lang="pt-PT" altLang="pt-PT" sz="1800" dirty="0" smtClean="0"/>
              <a:t> (</a:t>
            </a:r>
            <a:r>
              <a:rPr lang="pt-PT" altLang="pt-PT" sz="1800" dirty="0" err="1" smtClean="0"/>
              <a:t>High</a:t>
            </a:r>
            <a:r>
              <a:rPr lang="pt-PT" altLang="pt-PT" sz="1800" dirty="0" smtClean="0"/>
              <a:t> </a:t>
            </a:r>
            <a:r>
              <a:rPr lang="pt-PT" altLang="pt-PT" sz="1800" dirty="0" err="1" smtClean="0"/>
              <a:t>Production</a:t>
            </a:r>
            <a:r>
              <a:rPr lang="pt-PT" altLang="pt-PT" sz="1800" dirty="0" smtClean="0"/>
              <a:t> / </a:t>
            </a:r>
            <a:r>
              <a:rPr lang="pt-PT" altLang="pt-PT" sz="1800" dirty="0" err="1" smtClean="0"/>
              <a:t>High</a:t>
            </a:r>
            <a:r>
              <a:rPr lang="pt-PT" altLang="pt-PT" sz="1800" dirty="0" smtClean="0"/>
              <a:t> </a:t>
            </a:r>
            <a:r>
              <a:rPr lang="pt-PT" altLang="pt-PT" sz="1800" dirty="0" err="1" smtClean="0"/>
              <a:t>People</a:t>
            </a:r>
            <a:r>
              <a:rPr lang="pt-PT" altLang="pt-PT" sz="1800" dirty="0" smtClean="0"/>
              <a:t>). </a:t>
            </a:r>
          </a:p>
          <a:p>
            <a:pPr lvl="1" algn="just" eaLnBrk="1" hangingPunct="1">
              <a:lnSpc>
                <a:spcPct val="80000"/>
              </a:lnSpc>
            </a:pPr>
            <a:r>
              <a:rPr lang="pt-PT" altLang="pt-PT" sz="1800" dirty="0" err="1" smtClean="0"/>
              <a:t>Description</a:t>
            </a:r>
            <a:r>
              <a:rPr lang="pt-PT" altLang="pt-PT" sz="1800" dirty="0" smtClean="0"/>
              <a:t>: </a:t>
            </a:r>
            <a:r>
              <a:rPr lang="pt-PT" altLang="pt-PT" sz="1800" dirty="0" err="1" smtClean="0"/>
              <a:t>The</a:t>
            </a:r>
            <a:r>
              <a:rPr lang="pt-PT" altLang="pt-PT" sz="1800" dirty="0" smtClean="0"/>
              <a:t> </a:t>
            </a:r>
            <a:r>
              <a:rPr lang="pt-PT" altLang="pt-PT" sz="1800" dirty="0" err="1" smtClean="0"/>
              <a:t>ultimate</a:t>
            </a:r>
            <a:r>
              <a:rPr lang="pt-PT" altLang="pt-PT" sz="1800" dirty="0" smtClean="0"/>
              <a:t>. </a:t>
            </a:r>
            <a:r>
              <a:rPr lang="pt-PT" altLang="pt-PT" sz="1800" dirty="0" err="1" smtClean="0"/>
              <a:t>The</a:t>
            </a:r>
            <a:r>
              <a:rPr lang="pt-PT" altLang="pt-PT" sz="1800" dirty="0" smtClean="0"/>
              <a:t> manager </a:t>
            </a:r>
            <a:r>
              <a:rPr lang="pt-PT" altLang="pt-PT" sz="1800" dirty="0" err="1" smtClean="0"/>
              <a:t>pays</a:t>
            </a:r>
            <a:r>
              <a:rPr lang="pt-PT" altLang="pt-PT" sz="1800" dirty="0" smtClean="0"/>
              <a:t> </a:t>
            </a:r>
            <a:r>
              <a:rPr lang="pt-PT" altLang="pt-PT" sz="1800" dirty="0" err="1" smtClean="0"/>
              <a:t>high</a:t>
            </a:r>
            <a:r>
              <a:rPr lang="pt-PT" altLang="pt-PT" sz="1800" dirty="0" smtClean="0"/>
              <a:t> </a:t>
            </a:r>
            <a:r>
              <a:rPr lang="pt-PT" altLang="pt-PT" sz="1800" dirty="0" err="1" smtClean="0"/>
              <a:t>concern</a:t>
            </a:r>
            <a:r>
              <a:rPr lang="pt-PT" altLang="pt-PT" sz="1800" dirty="0" smtClean="0"/>
              <a:t> to </a:t>
            </a:r>
            <a:r>
              <a:rPr lang="pt-PT" altLang="pt-PT" sz="1800" dirty="0" err="1" smtClean="0"/>
              <a:t>both</a:t>
            </a:r>
            <a:r>
              <a:rPr lang="pt-PT" altLang="pt-PT" sz="1800" dirty="0" smtClean="0"/>
              <a:t> </a:t>
            </a:r>
            <a:r>
              <a:rPr lang="pt-PT" altLang="pt-PT" sz="1800" dirty="0" err="1" smtClean="0"/>
              <a:t>people</a:t>
            </a:r>
            <a:r>
              <a:rPr lang="pt-PT" altLang="pt-PT" sz="1800" dirty="0" smtClean="0"/>
              <a:t> </a:t>
            </a:r>
            <a:r>
              <a:rPr lang="pt-PT" altLang="pt-PT" sz="1800" dirty="0" err="1" smtClean="0"/>
              <a:t>and</a:t>
            </a:r>
            <a:r>
              <a:rPr lang="pt-PT" altLang="pt-PT" sz="1800" dirty="0" smtClean="0"/>
              <a:t> </a:t>
            </a:r>
            <a:r>
              <a:rPr lang="pt-PT" altLang="pt-PT" sz="1800" dirty="0" err="1" smtClean="0"/>
              <a:t>production</a:t>
            </a:r>
            <a:r>
              <a:rPr lang="pt-PT" altLang="pt-PT" sz="1800" dirty="0" smtClean="0"/>
              <a:t>. </a:t>
            </a:r>
            <a:r>
              <a:rPr lang="pt-PT" altLang="pt-PT" sz="1800" dirty="0" err="1" smtClean="0"/>
              <a:t>Motivation</a:t>
            </a:r>
            <a:r>
              <a:rPr lang="pt-PT" altLang="pt-PT" sz="1800" dirty="0" smtClean="0"/>
              <a:t> </a:t>
            </a:r>
            <a:r>
              <a:rPr lang="pt-PT" altLang="pt-PT" sz="1800" dirty="0" err="1" smtClean="0"/>
              <a:t>is</a:t>
            </a:r>
            <a:r>
              <a:rPr lang="pt-PT" altLang="pt-PT" sz="1800" dirty="0" smtClean="0"/>
              <a:t> </a:t>
            </a:r>
            <a:r>
              <a:rPr lang="pt-PT" altLang="pt-PT" sz="1800" dirty="0" err="1" smtClean="0"/>
              <a:t>high</a:t>
            </a:r>
            <a:r>
              <a:rPr lang="pt-PT" altLang="pt-PT" sz="1800" dirty="0" smtClean="0"/>
              <a:t>.</a:t>
            </a:r>
          </a:p>
          <a:p>
            <a:pPr lvl="1" algn="just" eaLnBrk="1" hangingPunct="1">
              <a:lnSpc>
                <a:spcPct val="80000"/>
              </a:lnSpc>
            </a:pPr>
            <a:r>
              <a:rPr lang="pt-PT" altLang="pt-PT" sz="1800" dirty="0" err="1" smtClean="0"/>
              <a:t>Characteristics</a:t>
            </a:r>
            <a:r>
              <a:rPr lang="pt-PT" altLang="pt-PT" sz="1800" dirty="0" smtClean="0"/>
              <a:t>: </a:t>
            </a:r>
            <a:r>
              <a:rPr lang="pt-PT" altLang="pt-PT" sz="1800" dirty="0" err="1" smtClean="0"/>
              <a:t>This</a:t>
            </a:r>
            <a:r>
              <a:rPr lang="pt-PT" altLang="pt-PT" sz="1800" dirty="0" smtClean="0"/>
              <a:t> soft </a:t>
            </a:r>
            <a:r>
              <a:rPr lang="pt-PT" altLang="pt-PT" sz="1800" dirty="0" err="1" smtClean="0"/>
              <a:t>style</a:t>
            </a:r>
            <a:r>
              <a:rPr lang="pt-PT" altLang="pt-PT" sz="1800" dirty="0" smtClean="0"/>
              <a:t> </a:t>
            </a:r>
            <a:r>
              <a:rPr lang="pt-PT" altLang="pt-PT" sz="1800" dirty="0" err="1" smtClean="0"/>
              <a:t>is</a:t>
            </a:r>
            <a:r>
              <a:rPr lang="pt-PT" altLang="pt-PT" sz="1800" dirty="0" smtClean="0"/>
              <a:t> </a:t>
            </a:r>
            <a:r>
              <a:rPr lang="pt-PT" altLang="pt-PT" sz="1800" dirty="0" err="1" smtClean="0"/>
              <a:t>based</a:t>
            </a:r>
            <a:r>
              <a:rPr lang="pt-PT" altLang="pt-PT" sz="1800" dirty="0" smtClean="0"/>
              <a:t> </a:t>
            </a:r>
            <a:r>
              <a:rPr lang="pt-PT" altLang="pt-PT" sz="1800" dirty="0" err="1" smtClean="0"/>
              <a:t>on</a:t>
            </a:r>
            <a:r>
              <a:rPr lang="pt-PT" altLang="pt-PT" sz="1800" dirty="0" smtClean="0"/>
              <a:t> </a:t>
            </a:r>
            <a:r>
              <a:rPr lang="pt-PT" altLang="pt-PT" sz="1800" dirty="0" err="1" smtClean="0"/>
              <a:t>the</a:t>
            </a:r>
            <a:r>
              <a:rPr lang="pt-PT" altLang="pt-PT" sz="1800" dirty="0" smtClean="0"/>
              <a:t> </a:t>
            </a:r>
            <a:r>
              <a:rPr lang="pt-PT" altLang="pt-PT" sz="1800" dirty="0" err="1" smtClean="0"/>
              <a:t>propositions</a:t>
            </a:r>
            <a:r>
              <a:rPr lang="pt-PT" altLang="pt-PT" sz="1800" dirty="0" smtClean="0"/>
              <a:t> </a:t>
            </a:r>
            <a:r>
              <a:rPr lang="pt-PT" altLang="pt-PT" sz="1800" dirty="0" err="1" smtClean="0"/>
              <a:t>of</a:t>
            </a:r>
            <a:r>
              <a:rPr lang="pt-PT" altLang="pt-PT" sz="1800" dirty="0" smtClean="0"/>
              <a:t> </a:t>
            </a:r>
            <a:r>
              <a:rPr lang="pt-PT" altLang="pt-PT" sz="1800" dirty="0" err="1" smtClean="0"/>
              <a:t>Theory</a:t>
            </a:r>
            <a:r>
              <a:rPr lang="pt-PT" altLang="pt-PT" sz="1800" dirty="0" smtClean="0"/>
              <a:t> Y </a:t>
            </a:r>
            <a:r>
              <a:rPr lang="pt-PT" altLang="pt-PT" sz="1800" dirty="0" err="1" smtClean="0"/>
              <a:t>of</a:t>
            </a:r>
            <a:r>
              <a:rPr lang="pt-PT" altLang="pt-PT" sz="1800" dirty="0" smtClean="0"/>
              <a:t> Douglas </a:t>
            </a:r>
            <a:r>
              <a:rPr lang="pt-PT" altLang="pt-PT" sz="1800" dirty="0" err="1" smtClean="0"/>
              <a:t>McGregor</a:t>
            </a:r>
            <a:r>
              <a:rPr lang="pt-PT" altLang="pt-PT" sz="1800" dirty="0" smtClean="0"/>
              <a:t>. </a:t>
            </a:r>
            <a:r>
              <a:rPr lang="pt-PT" altLang="pt-PT" sz="1800" dirty="0" err="1" smtClean="0"/>
              <a:t>The</a:t>
            </a:r>
            <a:r>
              <a:rPr lang="pt-PT" altLang="pt-PT" sz="1800" dirty="0" smtClean="0"/>
              <a:t> manager </a:t>
            </a:r>
            <a:r>
              <a:rPr lang="pt-PT" altLang="pt-PT" sz="1800" dirty="0" err="1" smtClean="0"/>
              <a:t>encourages</a:t>
            </a:r>
            <a:r>
              <a:rPr lang="pt-PT" altLang="pt-PT" sz="1800" dirty="0" smtClean="0"/>
              <a:t> </a:t>
            </a:r>
            <a:r>
              <a:rPr lang="pt-PT" altLang="pt-PT" sz="1800" dirty="0" err="1" smtClean="0"/>
              <a:t>teamwork</a:t>
            </a:r>
            <a:r>
              <a:rPr lang="pt-PT" altLang="pt-PT" sz="1800" dirty="0" smtClean="0"/>
              <a:t> </a:t>
            </a:r>
            <a:r>
              <a:rPr lang="pt-PT" altLang="pt-PT" sz="1800" dirty="0" err="1" smtClean="0"/>
              <a:t>and</a:t>
            </a:r>
            <a:r>
              <a:rPr lang="pt-PT" altLang="pt-PT" sz="1800" dirty="0" smtClean="0"/>
              <a:t> </a:t>
            </a:r>
            <a:r>
              <a:rPr lang="pt-PT" altLang="pt-PT" sz="1800" dirty="0" err="1" smtClean="0"/>
              <a:t>commitment</a:t>
            </a:r>
            <a:r>
              <a:rPr lang="pt-PT" altLang="pt-PT" sz="1800" dirty="0" smtClean="0"/>
              <a:t> </a:t>
            </a:r>
            <a:r>
              <a:rPr lang="pt-PT" altLang="pt-PT" sz="1800" dirty="0" err="1" smtClean="0"/>
              <a:t>among</a:t>
            </a:r>
            <a:r>
              <a:rPr lang="pt-PT" altLang="pt-PT" sz="1800" dirty="0" smtClean="0"/>
              <a:t> </a:t>
            </a:r>
            <a:r>
              <a:rPr lang="pt-PT" altLang="pt-PT" sz="1800" dirty="0" err="1" smtClean="0"/>
              <a:t>employees</a:t>
            </a:r>
            <a:r>
              <a:rPr lang="pt-PT" altLang="pt-PT" sz="1800" dirty="0" smtClean="0"/>
              <a:t>. </a:t>
            </a:r>
            <a:r>
              <a:rPr lang="pt-PT" altLang="pt-PT" sz="1800" dirty="0" err="1" smtClean="0"/>
              <a:t>This</a:t>
            </a:r>
            <a:r>
              <a:rPr lang="pt-PT" altLang="pt-PT" sz="1800" dirty="0" smtClean="0"/>
              <a:t> </a:t>
            </a:r>
            <a:r>
              <a:rPr lang="pt-PT" altLang="pt-PT" sz="1800" dirty="0" err="1" smtClean="0"/>
              <a:t>style</a:t>
            </a:r>
            <a:r>
              <a:rPr lang="pt-PT" altLang="pt-PT" sz="1800" dirty="0" smtClean="0"/>
              <a:t> </a:t>
            </a:r>
            <a:r>
              <a:rPr lang="pt-PT" altLang="pt-PT" sz="1800" dirty="0" err="1" smtClean="0"/>
              <a:t>emphasizes</a:t>
            </a:r>
            <a:r>
              <a:rPr lang="pt-PT" altLang="pt-PT" sz="1800" dirty="0" smtClean="0"/>
              <a:t> </a:t>
            </a:r>
            <a:r>
              <a:rPr lang="pt-PT" altLang="pt-PT" sz="1800" dirty="0" err="1" smtClean="0"/>
              <a:t>making</a:t>
            </a:r>
            <a:r>
              <a:rPr lang="pt-PT" altLang="pt-PT" sz="1800" dirty="0" smtClean="0"/>
              <a:t> </a:t>
            </a:r>
            <a:r>
              <a:rPr lang="pt-PT" altLang="pt-PT" sz="1800" dirty="0" err="1" smtClean="0"/>
              <a:t>employees</a:t>
            </a:r>
            <a:r>
              <a:rPr lang="pt-PT" altLang="pt-PT" sz="1800" dirty="0" smtClean="0"/>
              <a:t> </a:t>
            </a:r>
            <a:r>
              <a:rPr lang="pt-PT" altLang="pt-PT" sz="1800" dirty="0" err="1" smtClean="0"/>
              <a:t>feel</a:t>
            </a:r>
            <a:r>
              <a:rPr lang="pt-PT" altLang="pt-PT" sz="1800" dirty="0" smtClean="0"/>
              <a:t> </a:t>
            </a:r>
            <a:r>
              <a:rPr lang="pt-PT" altLang="pt-PT" sz="1800" dirty="0" err="1" smtClean="0"/>
              <a:t>part</a:t>
            </a:r>
            <a:r>
              <a:rPr lang="pt-PT" altLang="pt-PT" sz="1800" dirty="0" smtClean="0"/>
              <a:t> </a:t>
            </a:r>
            <a:r>
              <a:rPr lang="pt-PT" altLang="pt-PT" sz="1800" dirty="0" err="1" smtClean="0"/>
              <a:t>of</a:t>
            </a:r>
            <a:r>
              <a:rPr lang="pt-PT" altLang="pt-PT" sz="1800" dirty="0" smtClean="0"/>
              <a:t> </a:t>
            </a:r>
            <a:r>
              <a:rPr lang="pt-PT" altLang="pt-PT" sz="1800" dirty="0" err="1" smtClean="0"/>
              <a:t>the</a:t>
            </a:r>
            <a:r>
              <a:rPr lang="pt-PT" altLang="pt-PT" sz="1800" dirty="0" smtClean="0"/>
              <a:t> </a:t>
            </a:r>
            <a:r>
              <a:rPr lang="pt-PT" altLang="pt-PT" sz="1800" dirty="0" err="1" smtClean="0"/>
              <a:t>company-family</a:t>
            </a:r>
            <a:r>
              <a:rPr lang="pt-PT" altLang="pt-PT" sz="1800" dirty="0" smtClean="0"/>
              <a:t>, </a:t>
            </a:r>
            <a:r>
              <a:rPr lang="pt-PT" altLang="pt-PT" sz="1800" dirty="0" err="1" smtClean="0"/>
              <a:t>and</a:t>
            </a:r>
            <a:r>
              <a:rPr lang="pt-PT" altLang="pt-PT" sz="1800" dirty="0" smtClean="0"/>
              <a:t> </a:t>
            </a:r>
            <a:r>
              <a:rPr lang="pt-PT" altLang="pt-PT" sz="1800" dirty="0" err="1" smtClean="0"/>
              <a:t>involving</a:t>
            </a:r>
            <a:r>
              <a:rPr lang="pt-PT" altLang="pt-PT" sz="1800" dirty="0" smtClean="0"/>
              <a:t> </a:t>
            </a:r>
            <a:r>
              <a:rPr lang="pt-PT" altLang="pt-PT" sz="1800" dirty="0" err="1" smtClean="0"/>
              <a:t>them</a:t>
            </a:r>
            <a:r>
              <a:rPr lang="pt-PT" altLang="pt-PT" sz="1800" dirty="0" smtClean="0"/>
              <a:t> in </a:t>
            </a:r>
            <a:r>
              <a:rPr lang="pt-PT" altLang="pt-PT" sz="1800" dirty="0" err="1" smtClean="0"/>
              <a:t>understanding</a:t>
            </a:r>
            <a:r>
              <a:rPr lang="pt-PT" altLang="pt-PT" sz="1800" dirty="0" smtClean="0"/>
              <a:t> </a:t>
            </a:r>
            <a:r>
              <a:rPr lang="pt-PT" altLang="pt-PT" sz="1800" dirty="0" err="1" smtClean="0"/>
              <a:t>organizational</a:t>
            </a:r>
            <a:r>
              <a:rPr lang="pt-PT" altLang="pt-PT" sz="1800" dirty="0" smtClean="0"/>
              <a:t> </a:t>
            </a:r>
            <a:r>
              <a:rPr lang="pt-PT" altLang="pt-PT" sz="1800" dirty="0" err="1" smtClean="0"/>
              <a:t>purpose</a:t>
            </a:r>
            <a:r>
              <a:rPr lang="pt-PT" altLang="pt-PT" sz="1800" dirty="0" smtClean="0"/>
              <a:t> </a:t>
            </a:r>
            <a:r>
              <a:rPr lang="pt-PT" altLang="pt-PT" sz="1800" dirty="0" err="1" smtClean="0"/>
              <a:t>and</a:t>
            </a:r>
            <a:r>
              <a:rPr lang="pt-PT" altLang="pt-PT" sz="1800" dirty="0" smtClean="0"/>
              <a:t> </a:t>
            </a:r>
            <a:r>
              <a:rPr lang="pt-PT" altLang="pt-PT" sz="1800" dirty="0" err="1" smtClean="0"/>
              <a:t>determining</a:t>
            </a:r>
            <a:r>
              <a:rPr lang="pt-PT" altLang="pt-PT" sz="1800" dirty="0" smtClean="0"/>
              <a:t> </a:t>
            </a:r>
            <a:r>
              <a:rPr lang="pt-PT" altLang="pt-PT" sz="1800" dirty="0" err="1" smtClean="0"/>
              <a:t>production</a:t>
            </a:r>
            <a:r>
              <a:rPr lang="pt-PT" altLang="pt-PT" sz="1800" dirty="0" smtClean="0"/>
              <a:t> </a:t>
            </a:r>
            <a:r>
              <a:rPr lang="pt-PT" altLang="pt-PT" sz="1800" dirty="0" err="1" smtClean="0"/>
              <a:t>needs</a:t>
            </a:r>
            <a:r>
              <a:rPr lang="pt-PT" altLang="pt-PT" sz="1800" dirty="0" smtClean="0"/>
              <a:t>.</a:t>
            </a:r>
          </a:p>
          <a:p>
            <a:pPr lvl="1" algn="just" eaLnBrk="1" hangingPunct="1">
              <a:lnSpc>
                <a:spcPct val="80000"/>
              </a:lnSpc>
            </a:pPr>
            <a:r>
              <a:rPr lang="pt-PT" altLang="pt-PT" sz="1800" dirty="0" err="1" smtClean="0"/>
              <a:t>Results</a:t>
            </a:r>
            <a:r>
              <a:rPr lang="pt-PT" altLang="pt-PT" sz="1800" dirty="0" smtClean="0"/>
              <a:t> in: Team </a:t>
            </a:r>
            <a:r>
              <a:rPr lang="pt-PT" altLang="pt-PT" sz="1800" dirty="0" err="1" smtClean="0"/>
              <a:t>environment</a:t>
            </a:r>
            <a:r>
              <a:rPr lang="pt-PT" altLang="pt-PT" sz="1800" dirty="0" smtClean="0"/>
              <a:t> </a:t>
            </a:r>
            <a:r>
              <a:rPr lang="pt-PT" altLang="pt-PT" sz="1800" dirty="0" err="1" smtClean="0"/>
              <a:t>based</a:t>
            </a:r>
            <a:r>
              <a:rPr lang="pt-PT" altLang="pt-PT" sz="1800" dirty="0" smtClean="0"/>
              <a:t> </a:t>
            </a:r>
            <a:r>
              <a:rPr lang="pt-PT" altLang="pt-PT" sz="1800" dirty="0" err="1" smtClean="0"/>
              <a:t>on</a:t>
            </a:r>
            <a:r>
              <a:rPr lang="pt-PT" altLang="pt-PT" sz="1800" dirty="0" smtClean="0"/>
              <a:t> trust </a:t>
            </a:r>
            <a:r>
              <a:rPr lang="pt-PT" altLang="pt-PT" sz="1800" dirty="0" err="1" smtClean="0"/>
              <a:t>and</a:t>
            </a:r>
            <a:r>
              <a:rPr lang="pt-PT" altLang="pt-PT" sz="1800" dirty="0" smtClean="0"/>
              <a:t> </a:t>
            </a:r>
            <a:r>
              <a:rPr lang="pt-PT" altLang="pt-PT" sz="1800" dirty="0" err="1" smtClean="0"/>
              <a:t>respect</a:t>
            </a:r>
            <a:r>
              <a:rPr lang="pt-PT" altLang="pt-PT" sz="1800" dirty="0" smtClean="0"/>
              <a:t>, </a:t>
            </a:r>
            <a:r>
              <a:rPr lang="pt-PT" altLang="pt-PT" sz="1800" dirty="0" err="1" smtClean="0"/>
              <a:t>which</a:t>
            </a:r>
            <a:r>
              <a:rPr lang="pt-PT" altLang="pt-PT" sz="1800" dirty="0" smtClean="0"/>
              <a:t> leads to </a:t>
            </a:r>
            <a:r>
              <a:rPr lang="pt-PT" altLang="pt-PT" sz="1800" dirty="0" err="1" smtClean="0"/>
              <a:t>high</a:t>
            </a:r>
            <a:r>
              <a:rPr lang="pt-PT" altLang="pt-PT" sz="1800" dirty="0" smtClean="0"/>
              <a:t> </a:t>
            </a:r>
            <a:r>
              <a:rPr lang="pt-PT" altLang="pt-PT" sz="1800" dirty="0" err="1" smtClean="0"/>
              <a:t>satisfaction</a:t>
            </a:r>
            <a:r>
              <a:rPr lang="pt-PT" altLang="pt-PT" sz="1800" dirty="0" smtClean="0"/>
              <a:t> </a:t>
            </a:r>
            <a:r>
              <a:rPr lang="pt-PT" altLang="pt-PT" sz="1800" dirty="0" err="1" smtClean="0"/>
              <a:t>and</a:t>
            </a:r>
            <a:r>
              <a:rPr lang="pt-PT" altLang="pt-PT" sz="1800" dirty="0" smtClean="0"/>
              <a:t> </a:t>
            </a:r>
            <a:r>
              <a:rPr lang="pt-PT" altLang="pt-PT" sz="1800" dirty="0" err="1" smtClean="0"/>
              <a:t>motivation</a:t>
            </a:r>
            <a:r>
              <a:rPr lang="pt-PT" altLang="pt-PT" sz="1800" dirty="0" smtClean="0"/>
              <a:t> </a:t>
            </a:r>
            <a:r>
              <a:rPr lang="pt-PT" altLang="pt-PT" sz="1800" dirty="0" err="1" smtClean="0"/>
              <a:t>and</a:t>
            </a:r>
            <a:r>
              <a:rPr lang="pt-PT" altLang="pt-PT" sz="1800" dirty="0" smtClean="0"/>
              <a:t>, as a </a:t>
            </a:r>
            <a:r>
              <a:rPr lang="pt-PT" altLang="pt-PT" sz="1800" dirty="0" err="1" smtClean="0"/>
              <a:t>result</a:t>
            </a:r>
            <a:r>
              <a:rPr lang="pt-PT" altLang="pt-PT" sz="1800" dirty="0" smtClean="0"/>
              <a:t>, </a:t>
            </a:r>
            <a:r>
              <a:rPr lang="pt-PT" altLang="pt-PT" sz="1800" dirty="0" err="1" smtClean="0"/>
              <a:t>high</a:t>
            </a:r>
            <a:r>
              <a:rPr lang="pt-PT" altLang="pt-PT" sz="1800" dirty="0" smtClean="0"/>
              <a:t> </a:t>
            </a:r>
            <a:r>
              <a:rPr lang="pt-PT" altLang="pt-PT" sz="1800" dirty="0" err="1" smtClean="0"/>
              <a:t>production</a:t>
            </a:r>
            <a:r>
              <a:rPr lang="pt-PT" altLang="pt-PT" sz="1800" dirty="0" smtClean="0"/>
              <a:t>.</a:t>
            </a:r>
          </a:p>
          <a:p>
            <a:endParaRPr lang="pt-PT" altLang="pt-PT" dirty="0" smtClean="0"/>
          </a:p>
        </p:txBody>
      </p:sp>
    </p:spTree>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2"/>
          <p:cNvSpPr>
            <a:spLocks noGrp="1" noChangeArrowheads="1"/>
          </p:cNvSpPr>
          <p:nvPr>
            <p:ph type="title"/>
          </p:nvPr>
        </p:nvSpPr>
        <p:spPr/>
        <p:txBody>
          <a:bodyPr>
            <a:noAutofit/>
          </a:bodyPr>
          <a:lstStyle/>
          <a:p>
            <a:pPr algn="ctr" eaLnBrk="1" hangingPunct="1">
              <a:defRPr/>
            </a:pPr>
            <a:r>
              <a:rPr lang="pt-PT" altLang="ja-JP" sz="5400" b="1" dirty="0" smtClean="0">
                <a:ea typeface="ＭＳ Ｐゴシック" charset="-128"/>
              </a:rPr>
              <a:t>Blake </a:t>
            </a:r>
            <a:r>
              <a:rPr lang="pt-PT" altLang="ja-JP" sz="5400" b="1" dirty="0" err="1" smtClean="0">
                <a:ea typeface="ＭＳ Ｐゴシック" charset="-128"/>
              </a:rPr>
              <a:t>and</a:t>
            </a:r>
            <a:r>
              <a:rPr lang="pt-PT" altLang="ja-JP" sz="5400" b="1" dirty="0" smtClean="0">
                <a:ea typeface="ＭＳ Ｐゴシック" charset="-128"/>
              </a:rPr>
              <a:t> </a:t>
            </a:r>
            <a:r>
              <a:rPr lang="pt-PT" altLang="ja-JP" sz="5400" b="1" dirty="0" err="1" smtClean="0">
                <a:ea typeface="ＭＳ Ｐゴシック" charset="-128"/>
              </a:rPr>
              <a:t>Mouton’s</a:t>
            </a:r>
            <a:r>
              <a:rPr lang="pt-PT" altLang="ja-JP" sz="5400" b="1" dirty="0" smtClean="0">
                <a:ea typeface="ＭＳ Ｐゴシック" charset="-128"/>
              </a:rPr>
              <a:t> </a:t>
            </a:r>
            <a:r>
              <a:rPr lang="pt-PT" altLang="ja-JP" sz="5400" b="1" dirty="0" err="1" smtClean="0">
                <a:ea typeface="ＭＳ Ｐゴシック" charset="-128"/>
              </a:rPr>
              <a:t>Managerial</a:t>
            </a:r>
            <a:r>
              <a:rPr lang="pt-PT" altLang="ja-JP" sz="5400" b="1" dirty="0" smtClean="0">
                <a:ea typeface="ＭＳ Ｐゴシック" charset="-128"/>
              </a:rPr>
              <a:t> </a:t>
            </a:r>
            <a:r>
              <a:rPr lang="pt-PT" altLang="ja-JP" sz="5400" b="1" dirty="0" err="1" smtClean="0">
                <a:ea typeface="ＭＳ Ｐゴシック" charset="-128"/>
              </a:rPr>
              <a:t>Grid</a:t>
            </a:r>
            <a:endParaRPr lang="pt-PT" sz="5400" b="1" dirty="0" smtClean="0"/>
          </a:p>
        </p:txBody>
      </p:sp>
      <p:sp>
        <p:nvSpPr>
          <p:cNvPr id="141315" name="Rectangle 3"/>
          <p:cNvSpPr>
            <a:spLocks noGrp="1" noChangeArrowheads="1"/>
          </p:cNvSpPr>
          <p:nvPr>
            <p:ph idx="1"/>
          </p:nvPr>
        </p:nvSpPr>
        <p:spPr/>
        <p:txBody>
          <a:bodyPr>
            <a:noAutofit/>
          </a:bodyPr>
          <a:lstStyle/>
          <a:p>
            <a:pPr algn="just" eaLnBrk="1" hangingPunct="1">
              <a:lnSpc>
                <a:spcPct val="80000"/>
              </a:lnSpc>
            </a:pPr>
            <a:r>
              <a:rPr lang="pt-PT" altLang="pt-PT" b="1" dirty="0" err="1" smtClean="0"/>
              <a:t>Origin</a:t>
            </a:r>
            <a:r>
              <a:rPr lang="pt-PT" altLang="pt-PT" b="1" dirty="0" smtClean="0"/>
              <a:t> </a:t>
            </a:r>
            <a:r>
              <a:rPr lang="pt-PT" altLang="pt-PT" b="1" dirty="0" err="1" smtClean="0"/>
              <a:t>of</a:t>
            </a:r>
            <a:r>
              <a:rPr lang="pt-PT" altLang="pt-PT" b="1" dirty="0" smtClean="0"/>
              <a:t> </a:t>
            </a:r>
            <a:r>
              <a:rPr lang="pt-PT" altLang="pt-PT" b="1" dirty="0" err="1" smtClean="0"/>
              <a:t>the</a:t>
            </a:r>
            <a:r>
              <a:rPr lang="pt-PT" altLang="pt-PT" b="1" dirty="0" smtClean="0"/>
              <a:t> </a:t>
            </a:r>
            <a:r>
              <a:rPr lang="pt-PT" altLang="pt-PT" b="1" dirty="0" err="1" smtClean="0"/>
              <a:t>Managerial</a:t>
            </a:r>
            <a:r>
              <a:rPr lang="pt-PT" altLang="pt-PT" b="1" dirty="0" smtClean="0"/>
              <a:t> </a:t>
            </a:r>
            <a:r>
              <a:rPr lang="pt-PT" altLang="pt-PT" b="1" dirty="0" err="1" smtClean="0"/>
              <a:t>Grid</a:t>
            </a:r>
            <a:r>
              <a:rPr lang="pt-PT" altLang="pt-PT" b="1" dirty="0" smtClean="0"/>
              <a:t>. </a:t>
            </a:r>
            <a:r>
              <a:rPr lang="pt-PT" altLang="pt-PT" b="1" dirty="0" err="1" smtClean="0"/>
              <a:t>History</a:t>
            </a:r>
            <a:endParaRPr lang="pt-PT" altLang="pt-PT" b="1" dirty="0" smtClean="0"/>
          </a:p>
          <a:p>
            <a:pPr algn="just" eaLnBrk="1" hangingPunct="1">
              <a:lnSpc>
                <a:spcPct val="80000"/>
              </a:lnSpc>
            </a:pPr>
            <a:r>
              <a:rPr lang="pt-PT" altLang="pt-PT" dirty="0" err="1" smtClean="0"/>
              <a:t>While</a:t>
            </a:r>
            <a:r>
              <a:rPr lang="pt-PT" altLang="pt-PT" dirty="0" smtClean="0"/>
              <a:t> </a:t>
            </a:r>
            <a:r>
              <a:rPr lang="pt-PT" altLang="pt-PT" dirty="0" err="1" smtClean="0"/>
              <a:t>acting</a:t>
            </a:r>
            <a:r>
              <a:rPr lang="pt-PT" altLang="pt-PT" dirty="0" smtClean="0"/>
              <a:t> as </a:t>
            </a:r>
            <a:r>
              <a:rPr lang="pt-PT" altLang="pt-PT" dirty="0" err="1" smtClean="0"/>
              <a:t>advisors</a:t>
            </a:r>
            <a:r>
              <a:rPr lang="pt-PT" altLang="pt-PT" dirty="0" smtClean="0"/>
              <a:t> to </a:t>
            </a:r>
            <a:r>
              <a:rPr lang="pt-PT" altLang="pt-PT" dirty="0" err="1" smtClean="0"/>
              <a:t>Exxon</a:t>
            </a:r>
            <a:r>
              <a:rPr lang="pt-PT" altLang="pt-PT" dirty="0" smtClean="0"/>
              <a:t>, Robert Blake </a:t>
            </a:r>
            <a:r>
              <a:rPr lang="pt-PT" altLang="pt-PT" dirty="0" err="1" smtClean="0"/>
              <a:t>and</a:t>
            </a:r>
            <a:r>
              <a:rPr lang="pt-PT" altLang="pt-PT" dirty="0" smtClean="0"/>
              <a:t> Jane </a:t>
            </a:r>
            <a:r>
              <a:rPr lang="pt-PT" altLang="pt-PT" dirty="0" err="1" smtClean="0"/>
              <a:t>Mouton</a:t>
            </a:r>
            <a:r>
              <a:rPr lang="pt-PT" altLang="pt-PT" dirty="0" smtClean="0"/>
              <a:t> </a:t>
            </a:r>
            <a:r>
              <a:rPr lang="pt-PT" altLang="pt-PT" dirty="0" err="1" smtClean="0"/>
              <a:t>concluded</a:t>
            </a:r>
            <a:r>
              <a:rPr lang="pt-PT" altLang="pt-PT" dirty="0" smtClean="0"/>
              <a:t> </a:t>
            </a:r>
            <a:r>
              <a:rPr lang="pt-PT" altLang="pt-PT" dirty="0" err="1" smtClean="0"/>
              <a:t>that</a:t>
            </a:r>
            <a:r>
              <a:rPr lang="pt-PT" altLang="pt-PT" dirty="0" smtClean="0"/>
              <a:t> </a:t>
            </a:r>
            <a:r>
              <a:rPr lang="pt-PT" altLang="pt-PT" dirty="0" err="1" smtClean="0"/>
              <a:t>there</a:t>
            </a:r>
            <a:r>
              <a:rPr lang="pt-PT" altLang="pt-PT" dirty="0" smtClean="0"/>
              <a:t> are </a:t>
            </a:r>
            <a:r>
              <a:rPr lang="pt-PT" altLang="pt-PT" dirty="0" err="1" smtClean="0"/>
              <a:t>many</a:t>
            </a:r>
            <a:r>
              <a:rPr lang="pt-PT" altLang="pt-PT" dirty="0" smtClean="0"/>
              <a:t> </a:t>
            </a:r>
            <a:r>
              <a:rPr lang="pt-PT" altLang="pt-PT" dirty="0" err="1" smtClean="0"/>
              <a:t>behaviors</a:t>
            </a:r>
            <a:r>
              <a:rPr lang="pt-PT" altLang="pt-PT" dirty="0" smtClean="0"/>
              <a:t> </a:t>
            </a:r>
            <a:r>
              <a:rPr lang="pt-PT" altLang="pt-PT" dirty="0" err="1" smtClean="0"/>
              <a:t>and</a:t>
            </a:r>
            <a:r>
              <a:rPr lang="pt-PT" altLang="pt-PT" dirty="0" smtClean="0"/>
              <a:t> </a:t>
            </a:r>
            <a:r>
              <a:rPr lang="pt-PT" altLang="pt-PT" dirty="0" err="1" smtClean="0"/>
              <a:t>motivations</a:t>
            </a:r>
            <a:r>
              <a:rPr lang="pt-PT" altLang="pt-PT" dirty="0" smtClean="0"/>
              <a:t> in </a:t>
            </a:r>
            <a:r>
              <a:rPr lang="pt-PT" altLang="pt-PT" dirty="0" err="1" smtClean="0"/>
              <a:t>the</a:t>
            </a:r>
            <a:r>
              <a:rPr lang="pt-PT" altLang="pt-PT" dirty="0" smtClean="0"/>
              <a:t> </a:t>
            </a:r>
            <a:r>
              <a:rPr lang="pt-PT" altLang="pt-PT" dirty="0" err="1" smtClean="0"/>
              <a:t>middle</a:t>
            </a:r>
            <a:r>
              <a:rPr lang="pt-PT" altLang="pt-PT" dirty="0" smtClean="0"/>
              <a:t> </a:t>
            </a:r>
            <a:r>
              <a:rPr lang="pt-PT" altLang="pt-PT" dirty="0" err="1" smtClean="0"/>
              <a:t>of</a:t>
            </a:r>
            <a:r>
              <a:rPr lang="pt-PT" altLang="pt-PT" dirty="0" smtClean="0"/>
              <a:t> </a:t>
            </a:r>
            <a:r>
              <a:rPr lang="pt-PT" altLang="pt-PT" dirty="0" err="1" smtClean="0"/>
              <a:t>the</a:t>
            </a:r>
            <a:r>
              <a:rPr lang="pt-PT" altLang="pt-PT" dirty="0" smtClean="0"/>
              <a:t> X </a:t>
            </a:r>
            <a:r>
              <a:rPr lang="pt-PT" altLang="pt-PT" dirty="0" err="1" smtClean="0"/>
              <a:t>and</a:t>
            </a:r>
            <a:r>
              <a:rPr lang="pt-PT" altLang="pt-PT" dirty="0" smtClean="0"/>
              <a:t> Y extremes </a:t>
            </a:r>
            <a:r>
              <a:rPr lang="pt-PT" altLang="pt-PT" dirty="0" err="1" smtClean="0"/>
              <a:t>of</a:t>
            </a:r>
            <a:r>
              <a:rPr lang="pt-PT" altLang="pt-PT" dirty="0" smtClean="0"/>
              <a:t> Douglas </a:t>
            </a:r>
            <a:r>
              <a:rPr lang="pt-PT" altLang="pt-PT" dirty="0" err="1" smtClean="0"/>
              <a:t>McGregor</a:t>
            </a:r>
            <a:r>
              <a:rPr lang="pt-PT" altLang="pt-PT" dirty="0" smtClean="0"/>
              <a:t>. Blake </a:t>
            </a:r>
            <a:r>
              <a:rPr lang="pt-PT" altLang="pt-PT" dirty="0" err="1" smtClean="0"/>
              <a:t>and</a:t>
            </a:r>
            <a:r>
              <a:rPr lang="pt-PT" altLang="pt-PT" dirty="0" smtClean="0"/>
              <a:t> </a:t>
            </a:r>
            <a:r>
              <a:rPr lang="pt-PT" altLang="pt-PT" dirty="0" err="1" smtClean="0"/>
              <a:t>Mouton</a:t>
            </a:r>
            <a:r>
              <a:rPr lang="pt-PT" altLang="pt-PT" dirty="0" smtClean="0"/>
              <a:t> </a:t>
            </a:r>
            <a:r>
              <a:rPr lang="pt-PT" altLang="pt-PT" dirty="0" err="1" smtClean="0"/>
              <a:t>found</a:t>
            </a:r>
            <a:r>
              <a:rPr lang="pt-PT" altLang="pt-PT" dirty="0" smtClean="0"/>
              <a:t> </a:t>
            </a:r>
            <a:r>
              <a:rPr lang="pt-PT" altLang="pt-PT" dirty="0" err="1" smtClean="0"/>
              <a:t>that</a:t>
            </a:r>
            <a:r>
              <a:rPr lang="pt-PT" altLang="pt-PT" dirty="0" smtClean="0"/>
              <a:t> a management </a:t>
            </a:r>
            <a:r>
              <a:rPr lang="pt-PT" altLang="pt-PT" dirty="0" err="1" smtClean="0"/>
              <a:t>behavior</a:t>
            </a:r>
            <a:r>
              <a:rPr lang="pt-PT" altLang="pt-PT" dirty="0" smtClean="0"/>
              <a:t> </a:t>
            </a:r>
            <a:r>
              <a:rPr lang="pt-PT" altLang="pt-PT" dirty="0" err="1" smtClean="0"/>
              <a:t>model</a:t>
            </a:r>
            <a:r>
              <a:rPr lang="pt-PT" altLang="pt-PT" dirty="0" smtClean="0"/>
              <a:t> </a:t>
            </a:r>
            <a:r>
              <a:rPr lang="pt-PT" altLang="pt-PT" dirty="0" err="1" smtClean="0"/>
              <a:t>with</a:t>
            </a:r>
            <a:r>
              <a:rPr lang="pt-PT" altLang="pt-PT" dirty="0" smtClean="0"/>
              <a:t> </a:t>
            </a:r>
            <a:r>
              <a:rPr lang="pt-PT" altLang="pt-PT" dirty="0" err="1" smtClean="0"/>
              <a:t>three</a:t>
            </a:r>
            <a:r>
              <a:rPr lang="pt-PT" altLang="pt-PT" dirty="0" smtClean="0"/>
              <a:t> axes (</a:t>
            </a:r>
            <a:r>
              <a:rPr lang="pt-PT" altLang="pt-PT" dirty="0" err="1" smtClean="0"/>
              <a:t>concern</a:t>
            </a:r>
            <a:r>
              <a:rPr lang="pt-PT" altLang="pt-PT" dirty="0" smtClean="0"/>
              <a:t> for </a:t>
            </a:r>
            <a:r>
              <a:rPr lang="pt-PT" altLang="pt-PT" dirty="0" err="1" smtClean="0"/>
              <a:t>production</a:t>
            </a:r>
            <a:r>
              <a:rPr lang="pt-PT" altLang="pt-PT" dirty="0" smtClean="0"/>
              <a:t>, </a:t>
            </a:r>
            <a:r>
              <a:rPr lang="pt-PT" altLang="pt-PT" dirty="0" err="1" smtClean="0"/>
              <a:t>concern</a:t>
            </a:r>
            <a:r>
              <a:rPr lang="pt-PT" altLang="pt-PT" dirty="0" smtClean="0"/>
              <a:t> for </a:t>
            </a:r>
            <a:r>
              <a:rPr lang="pt-PT" altLang="pt-PT" dirty="0" err="1" smtClean="0"/>
              <a:t>people</a:t>
            </a:r>
            <a:r>
              <a:rPr lang="pt-PT" altLang="pt-PT" dirty="0" smtClean="0"/>
              <a:t>, </a:t>
            </a:r>
            <a:r>
              <a:rPr lang="pt-PT" altLang="pt-PT" dirty="0" err="1" smtClean="0"/>
              <a:t>motivation</a:t>
            </a:r>
            <a:r>
              <a:rPr lang="pt-PT" altLang="pt-PT" dirty="0" smtClean="0"/>
              <a:t>) </a:t>
            </a:r>
            <a:r>
              <a:rPr lang="pt-PT" altLang="pt-PT" dirty="0" err="1" smtClean="0"/>
              <a:t>was</a:t>
            </a:r>
            <a:r>
              <a:rPr lang="pt-PT" altLang="pt-PT" dirty="0" smtClean="0"/>
              <a:t> a more </a:t>
            </a:r>
            <a:r>
              <a:rPr lang="pt-PT" altLang="pt-PT" dirty="0" err="1" smtClean="0"/>
              <a:t>accurate</a:t>
            </a:r>
            <a:r>
              <a:rPr lang="pt-PT" altLang="pt-PT" dirty="0" smtClean="0"/>
              <a:t> </a:t>
            </a:r>
            <a:r>
              <a:rPr lang="pt-PT" altLang="pt-PT" dirty="0" err="1" smtClean="0"/>
              <a:t>representation</a:t>
            </a:r>
            <a:r>
              <a:rPr lang="pt-PT" altLang="pt-PT" dirty="0" smtClean="0"/>
              <a:t> </a:t>
            </a:r>
            <a:r>
              <a:rPr lang="pt-PT" altLang="pt-PT" dirty="0" err="1" smtClean="0"/>
              <a:t>of</a:t>
            </a:r>
            <a:r>
              <a:rPr lang="pt-PT" altLang="pt-PT" dirty="0" smtClean="0"/>
              <a:t> </a:t>
            </a:r>
            <a:r>
              <a:rPr lang="pt-PT" altLang="pt-PT" dirty="0" err="1" smtClean="0"/>
              <a:t>reality</a:t>
            </a:r>
            <a:r>
              <a:rPr lang="pt-PT" altLang="pt-PT" dirty="0" smtClean="0"/>
              <a:t>.</a:t>
            </a:r>
          </a:p>
          <a:p>
            <a:pPr algn="just" eaLnBrk="1" hangingPunct="1">
              <a:lnSpc>
                <a:spcPct val="80000"/>
              </a:lnSpc>
            </a:pPr>
            <a:r>
              <a:rPr lang="pt-PT" altLang="pt-PT" dirty="0" smtClean="0"/>
              <a:t> </a:t>
            </a:r>
            <a:r>
              <a:rPr lang="pt-PT" altLang="pt-PT" b="1" dirty="0" err="1" smtClean="0"/>
              <a:t>Usage</a:t>
            </a:r>
            <a:r>
              <a:rPr lang="pt-PT" altLang="pt-PT" b="1" dirty="0" smtClean="0"/>
              <a:t> </a:t>
            </a:r>
            <a:r>
              <a:rPr lang="pt-PT" altLang="pt-PT" b="1" dirty="0" err="1" smtClean="0"/>
              <a:t>of</a:t>
            </a:r>
            <a:r>
              <a:rPr lang="pt-PT" altLang="pt-PT" b="1" dirty="0" smtClean="0"/>
              <a:t> </a:t>
            </a:r>
            <a:r>
              <a:rPr lang="pt-PT" altLang="pt-PT" b="1" dirty="0" err="1" smtClean="0"/>
              <a:t>the</a:t>
            </a:r>
            <a:r>
              <a:rPr lang="pt-PT" altLang="pt-PT" b="1" dirty="0" smtClean="0"/>
              <a:t> </a:t>
            </a:r>
            <a:r>
              <a:rPr lang="pt-PT" altLang="pt-PT" b="1" dirty="0" err="1" smtClean="0"/>
              <a:t>Managerial</a:t>
            </a:r>
            <a:r>
              <a:rPr lang="pt-PT" altLang="pt-PT" b="1" dirty="0" smtClean="0"/>
              <a:t> </a:t>
            </a:r>
            <a:r>
              <a:rPr lang="pt-PT" altLang="pt-PT" b="1" dirty="0" err="1" smtClean="0"/>
              <a:t>Grid</a:t>
            </a:r>
            <a:r>
              <a:rPr lang="pt-PT" altLang="pt-PT" b="1" dirty="0" smtClean="0"/>
              <a:t>. </a:t>
            </a:r>
            <a:r>
              <a:rPr lang="pt-PT" altLang="pt-PT" b="1" dirty="0" err="1" smtClean="0"/>
              <a:t>Applications</a:t>
            </a:r>
            <a:endParaRPr lang="pt-PT" altLang="pt-PT" b="1" dirty="0" smtClean="0"/>
          </a:p>
          <a:p>
            <a:pPr algn="just" eaLnBrk="1" hangingPunct="1">
              <a:lnSpc>
                <a:spcPct val="80000"/>
              </a:lnSpc>
            </a:pPr>
            <a:r>
              <a:rPr lang="pt-PT" altLang="pt-PT" dirty="0" err="1" smtClean="0"/>
              <a:t>Analyzing</a:t>
            </a:r>
            <a:r>
              <a:rPr lang="pt-PT" altLang="pt-PT" dirty="0" smtClean="0"/>
              <a:t> </a:t>
            </a:r>
            <a:r>
              <a:rPr lang="pt-PT" altLang="pt-PT" dirty="0" err="1" smtClean="0"/>
              <a:t>or</a:t>
            </a:r>
            <a:r>
              <a:rPr lang="pt-PT" altLang="pt-PT" dirty="0" smtClean="0"/>
              <a:t> </a:t>
            </a:r>
            <a:r>
              <a:rPr lang="pt-PT" altLang="pt-PT" dirty="0" err="1" smtClean="0"/>
              <a:t>Coaching</a:t>
            </a:r>
            <a:r>
              <a:rPr lang="pt-PT" altLang="pt-PT" dirty="0" smtClean="0"/>
              <a:t> a manager, in particular </a:t>
            </a:r>
            <a:r>
              <a:rPr lang="pt-PT" altLang="pt-PT" dirty="0" err="1" smtClean="0"/>
              <a:t>regarding</a:t>
            </a:r>
            <a:r>
              <a:rPr lang="pt-PT" altLang="pt-PT" dirty="0" smtClean="0"/>
              <a:t> </a:t>
            </a:r>
            <a:r>
              <a:rPr lang="pt-PT" altLang="pt-PT" dirty="0" err="1" smtClean="0"/>
              <a:t>relationships</a:t>
            </a:r>
            <a:r>
              <a:rPr lang="pt-PT" altLang="pt-PT" dirty="0" smtClean="0"/>
              <a:t> </a:t>
            </a:r>
            <a:r>
              <a:rPr lang="pt-PT" altLang="pt-PT" dirty="0" err="1" smtClean="0"/>
              <a:t>skills</a:t>
            </a:r>
            <a:r>
              <a:rPr lang="pt-PT" altLang="pt-PT" dirty="0" smtClean="0"/>
              <a:t> </a:t>
            </a:r>
            <a:r>
              <a:rPr lang="pt-PT" altLang="pt-PT" dirty="0" err="1" smtClean="0"/>
              <a:t>such</a:t>
            </a:r>
            <a:r>
              <a:rPr lang="pt-PT" altLang="pt-PT" dirty="0" smtClean="0"/>
              <a:t> as: </a:t>
            </a:r>
            <a:r>
              <a:rPr lang="pt-PT" altLang="pt-PT" dirty="0" err="1" smtClean="0"/>
              <a:t>dealing</a:t>
            </a:r>
            <a:r>
              <a:rPr lang="pt-PT" altLang="pt-PT" dirty="0" smtClean="0"/>
              <a:t> </a:t>
            </a:r>
            <a:r>
              <a:rPr lang="pt-PT" altLang="pt-PT" dirty="0" err="1" smtClean="0"/>
              <a:t>with</a:t>
            </a:r>
            <a:r>
              <a:rPr lang="pt-PT" altLang="pt-PT" dirty="0" smtClean="0"/>
              <a:t> critique, </a:t>
            </a:r>
            <a:r>
              <a:rPr lang="pt-PT" altLang="pt-PT" dirty="0" err="1" smtClean="0"/>
              <a:t>initiative</a:t>
            </a:r>
            <a:r>
              <a:rPr lang="pt-PT" altLang="pt-PT" dirty="0" smtClean="0"/>
              <a:t>, </a:t>
            </a:r>
            <a:r>
              <a:rPr lang="pt-PT" altLang="pt-PT" dirty="0" err="1" smtClean="0"/>
              <a:t>decision-making</a:t>
            </a:r>
            <a:r>
              <a:rPr lang="pt-PT" altLang="pt-PT" dirty="0" smtClean="0"/>
              <a:t>, </a:t>
            </a:r>
            <a:r>
              <a:rPr lang="pt-PT" altLang="pt-PT" dirty="0" err="1" smtClean="0"/>
              <a:t>conflict</a:t>
            </a:r>
            <a:r>
              <a:rPr lang="pt-PT" altLang="pt-PT" dirty="0" smtClean="0"/>
              <a:t> </a:t>
            </a:r>
            <a:r>
              <a:rPr lang="pt-PT" altLang="pt-PT" dirty="0" err="1" smtClean="0"/>
              <a:t>resolution</a:t>
            </a:r>
            <a:r>
              <a:rPr lang="pt-PT" altLang="pt-PT" dirty="0" smtClean="0"/>
              <a:t>, </a:t>
            </a:r>
            <a:r>
              <a:rPr lang="pt-PT" altLang="pt-PT" dirty="0" err="1" smtClean="0"/>
              <a:t>advocacy</a:t>
            </a:r>
            <a:r>
              <a:rPr lang="pt-PT" altLang="pt-PT" dirty="0" smtClean="0"/>
              <a:t> (</a:t>
            </a:r>
            <a:r>
              <a:rPr lang="pt-PT" altLang="pt-PT" dirty="0" err="1" smtClean="0"/>
              <a:t>expressing</a:t>
            </a:r>
            <a:r>
              <a:rPr lang="pt-PT" altLang="pt-PT" dirty="0" smtClean="0"/>
              <a:t> </a:t>
            </a:r>
            <a:r>
              <a:rPr lang="pt-PT" altLang="pt-PT" dirty="0" err="1" smtClean="0"/>
              <a:t>opinions</a:t>
            </a:r>
            <a:r>
              <a:rPr lang="pt-PT" altLang="pt-PT" dirty="0" smtClean="0"/>
              <a:t>, </a:t>
            </a:r>
            <a:r>
              <a:rPr lang="pt-PT" altLang="pt-PT" dirty="0" err="1" smtClean="0"/>
              <a:t>ideas</a:t>
            </a:r>
            <a:r>
              <a:rPr lang="pt-PT" altLang="pt-PT" dirty="0" smtClean="0"/>
              <a:t>), </a:t>
            </a:r>
            <a:r>
              <a:rPr lang="pt-PT" altLang="pt-PT" dirty="0" err="1" smtClean="0"/>
              <a:t>inquiry</a:t>
            </a:r>
            <a:r>
              <a:rPr lang="pt-PT" altLang="pt-PT" dirty="0" smtClean="0"/>
              <a:t> (</a:t>
            </a:r>
            <a:r>
              <a:rPr lang="pt-PT" altLang="pt-PT" dirty="0" err="1" smtClean="0"/>
              <a:t>information</a:t>
            </a:r>
            <a:r>
              <a:rPr lang="pt-PT" altLang="pt-PT" dirty="0" smtClean="0"/>
              <a:t> </a:t>
            </a:r>
            <a:r>
              <a:rPr lang="pt-PT" altLang="pt-PT" dirty="0" err="1" smtClean="0"/>
              <a:t>seeking</a:t>
            </a:r>
            <a:r>
              <a:rPr lang="pt-PT" altLang="pt-PT" dirty="0" smtClean="0"/>
              <a:t>) </a:t>
            </a:r>
            <a:r>
              <a:rPr lang="pt-PT" altLang="pt-PT" dirty="0" err="1" smtClean="0"/>
              <a:t>and</a:t>
            </a:r>
            <a:r>
              <a:rPr lang="pt-PT" altLang="pt-PT" dirty="0" smtClean="0"/>
              <a:t> </a:t>
            </a:r>
            <a:r>
              <a:rPr lang="pt-PT" altLang="pt-PT" dirty="0" err="1" smtClean="0"/>
              <a:t>resilience</a:t>
            </a:r>
            <a:r>
              <a:rPr lang="pt-PT" altLang="pt-PT" dirty="0" smtClean="0"/>
              <a:t> (</a:t>
            </a:r>
            <a:r>
              <a:rPr lang="pt-PT" altLang="pt-PT" dirty="0" err="1" smtClean="0"/>
              <a:t>reacting</a:t>
            </a:r>
            <a:r>
              <a:rPr lang="pt-PT" altLang="pt-PT" dirty="0" smtClean="0"/>
              <a:t> to </a:t>
            </a:r>
            <a:r>
              <a:rPr lang="pt-PT" altLang="pt-PT" dirty="0" err="1" smtClean="0"/>
              <a:t>problems</a:t>
            </a:r>
            <a:r>
              <a:rPr lang="pt-PT" altLang="pt-PT" dirty="0" smtClean="0"/>
              <a:t> </a:t>
            </a:r>
            <a:r>
              <a:rPr lang="pt-PT" altLang="pt-PT" dirty="0" err="1" smtClean="0"/>
              <a:t>or</a:t>
            </a:r>
            <a:r>
              <a:rPr lang="pt-PT" altLang="pt-PT" dirty="0" smtClean="0"/>
              <a:t> </a:t>
            </a:r>
            <a:r>
              <a:rPr lang="pt-PT" altLang="pt-PT" dirty="0" err="1" smtClean="0"/>
              <a:t>failures</a:t>
            </a:r>
            <a:r>
              <a:rPr lang="pt-PT" altLang="pt-PT" dirty="0" smtClean="0"/>
              <a:t>).</a:t>
            </a:r>
          </a:p>
          <a:p>
            <a:pPr algn="just" eaLnBrk="1" hangingPunct="1">
              <a:lnSpc>
                <a:spcPct val="80000"/>
              </a:lnSpc>
            </a:pPr>
            <a:r>
              <a:rPr lang="pt-PT" altLang="pt-PT" dirty="0" smtClean="0"/>
              <a:t> </a:t>
            </a:r>
            <a:endParaRPr lang="pt-PT" altLang="pt-PT" b="1" dirty="0" smtClean="0"/>
          </a:p>
        </p:txBody>
      </p:sp>
    </p:spTree>
  </p:cSld>
  <p:clrMapOvr>
    <a:masterClrMapping/>
  </p:clrMapOvr>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t-PT" altLang="ja-JP" b="1" dirty="0">
                <a:ea typeface="ＭＳ Ｐゴシック" charset="-128"/>
              </a:rPr>
              <a:t>Blake </a:t>
            </a:r>
            <a:r>
              <a:rPr lang="pt-PT" altLang="ja-JP" b="1" dirty="0" err="1">
                <a:ea typeface="ＭＳ Ｐゴシック" charset="-128"/>
              </a:rPr>
              <a:t>and</a:t>
            </a:r>
            <a:r>
              <a:rPr lang="pt-PT" altLang="ja-JP" b="1" dirty="0">
                <a:ea typeface="ＭＳ Ｐゴシック" charset="-128"/>
              </a:rPr>
              <a:t> </a:t>
            </a:r>
            <a:r>
              <a:rPr lang="pt-PT" altLang="ja-JP" b="1" dirty="0" err="1">
                <a:ea typeface="ＭＳ Ｐゴシック" charset="-128"/>
              </a:rPr>
              <a:t>Mouton’s</a:t>
            </a:r>
            <a:r>
              <a:rPr lang="pt-PT" altLang="ja-JP" b="1" dirty="0">
                <a:ea typeface="ＭＳ Ｐゴシック" charset="-128"/>
              </a:rPr>
              <a:t> </a:t>
            </a:r>
            <a:r>
              <a:rPr lang="pt-PT" altLang="ja-JP" b="1" dirty="0" err="1">
                <a:ea typeface="ＭＳ Ｐゴシック" charset="-128"/>
              </a:rPr>
              <a:t>Managerial</a:t>
            </a:r>
            <a:r>
              <a:rPr lang="pt-PT" altLang="ja-JP" b="1" dirty="0">
                <a:ea typeface="ＭＳ Ｐゴシック" charset="-128"/>
              </a:rPr>
              <a:t> </a:t>
            </a:r>
            <a:r>
              <a:rPr lang="pt-PT" altLang="ja-JP" b="1" dirty="0" err="1">
                <a:ea typeface="ＭＳ Ｐゴシック" charset="-128"/>
              </a:rPr>
              <a:t>Grid</a:t>
            </a:r>
            <a:endParaRPr lang="pt-PT" dirty="0"/>
          </a:p>
        </p:txBody>
      </p:sp>
      <p:sp>
        <p:nvSpPr>
          <p:cNvPr id="3" name="Content Placeholder 2"/>
          <p:cNvSpPr>
            <a:spLocks noGrp="1"/>
          </p:cNvSpPr>
          <p:nvPr>
            <p:ph idx="1"/>
          </p:nvPr>
        </p:nvSpPr>
        <p:spPr/>
        <p:txBody>
          <a:bodyPr>
            <a:normAutofit lnSpcReduction="10000"/>
          </a:bodyPr>
          <a:lstStyle/>
          <a:p>
            <a:pPr algn="just">
              <a:lnSpc>
                <a:spcPct val="80000"/>
              </a:lnSpc>
            </a:pPr>
            <a:r>
              <a:rPr lang="pt-PT" altLang="pt-PT" b="1" dirty="0" err="1"/>
              <a:t>Strengths</a:t>
            </a:r>
            <a:r>
              <a:rPr lang="pt-PT" altLang="pt-PT" b="1" dirty="0"/>
              <a:t> </a:t>
            </a:r>
            <a:r>
              <a:rPr lang="pt-PT" altLang="pt-PT" b="1" dirty="0" err="1"/>
              <a:t>of</a:t>
            </a:r>
            <a:r>
              <a:rPr lang="pt-PT" altLang="pt-PT" b="1" dirty="0"/>
              <a:t> </a:t>
            </a:r>
            <a:r>
              <a:rPr lang="pt-PT" altLang="pt-PT" b="1" dirty="0" err="1"/>
              <a:t>the</a:t>
            </a:r>
            <a:r>
              <a:rPr lang="pt-PT" altLang="pt-PT" b="1" dirty="0"/>
              <a:t> </a:t>
            </a:r>
            <a:r>
              <a:rPr lang="pt-PT" altLang="pt-PT" b="1" dirty="0" err="1"/>
              <a:t>Managerial</a:t>
            </a:r>
            <a:r>
              <a:rPr lang="pt-PT" altLang="pt-PT" b="1" dirty="0"/>
              <a:t> </a:t>
            </a:r>
            <a:r>
              <a:rPr lang="pt-PT" altLang="pt-PT" b="1" dirty="0" err="1"/>
              <a:t>Grid</a:t>
            </a:r>
            <a:r>
              <a:rPr lang="pt-PT" altLang="pt-PT" b="1" dirty="0"/>
              <a:t>. </a:t>
            </a:r>
            <a:r>
              <a:rPr lang="pt-PT" altLang="pt-PT" b="1" dirty="0" err="1"/>
              <a:t>Benefits</a:t>
            </a:r>
            <a:endParaRPr lang="pt-PT" altLang="pt-PT" b="1" dirty="0"/>
          </a:p>
          <a:p>
            <a:pPr algn="just">
              <a:lnSpc>
                <a:spcPct val="80000"/>
              </a:lnSpc>
            </a:pPr>
            <a:r>
              <a:rPr lang="pt-PT" altLang="pt-PT" dirty="0" err="1"/>
              <a:t>Using</a:t>
            </a:r>
            <a:r>
              <a:rPr lang="pt-PT" altLang="pt-PT" dirty="0"/>
              <a:t> </a:t>
            </a:r>
            <a:r>
              <a:rPr lang="pt-PT" altLang="pt-PT" dirty="0" err="1"/>
              <a:t>the</a:t>
            </a:r>
            <a:r>
              <a:rPr lang="pt-PT" altLang="pt-PT" dirty="0"/>
              <a:t> </a:t>
            </a:r>
            <a:r>
              <a:rPr lang="pt-PT" altLang="pt-PT" dirty="0" err="1"/>
              <a:t>Grid</a:t>
            </a:r>
            <a:r>
              <a:rPr lang="pt-PT" altLang="pt-PT" dirty="0"/>
              <a:t> </a:t>
            </a:r>
            <a:r>
              <a:rPr lang="pt-PT" altLang="pt-PT" dirty="0" err="1"/>
              <a:t>model</a:t>
            </a:r>
            <a:r>
              <a:rPr lang="pt-PT" altLang="pt-PT" dirty="0"/>
              <a:t> </a:t>
            </a:r>
            <a:r>
              <a:rPr lang="pt-PT" altLang="pt-PT" dirty="0" err="1"/>
              <a:t>makes</a:t>
            </a:r>
            <a:r>
              <a:rPr lang="pt-PT" altLang="pt-PT" dirty="0"/>
              <a:t> </a:t>
            </a:r>
            <a:r>
              <a:rPr lang="pt-PT" altLang="pt-PT" dirty="0" err="1"/>
              <a:t>the</a:t>
            </a:r>
            <a:r>
              <a:rPr lang="pt-PT" altLang="pt-PT" dirty="0"/>
              <a:t> </a:t>
            </a:r>
            <a:r>
              <a:rPr lang="pt-PT" altLang="pt-PT" dirty="0" err="1"/>
              <a:t>various</a:t>
            </a:r>
            <a:r>
              <a:rPr lang="pt-PT" altLang="pt-PT" dirty="0"/>
              <a:t> </a:t>
            </a:r>
            <a:r>
              <a:rPr lang="pt-PT" altLang="pt-PT" dirty="0" err="1"/>
              <a:t>leadership</a:t>
            </a:r>
            <a:r>
              <a:rPr lang="pt-PT" altLang="pt-PT" dirty="0"/>
              <a:t> </a:t>
            </a:r>
            <a:r>
              <a:rPr lang="pt-PT" altLang="pt-PT" dirty="0" err="1"/>
              <a:t>styles</a:t>
            </a:r>
            <a:r>
              <a:rPr lang="pt-PT" altLang="pt-PT" dirty="0"/>
              <a:t> </a:t>
            </a:r>
            <a:r>
              <a:rPr lang="pt-PT" altLang="pt-PT" dirty="0" err="1"/>
              <a:t>measurable</a:t>
            </a:r>
            <a:r>
              <a:rPr lang="pt-PT" altLang="pt-PT" dirty="0"/>
              <a:t> to a </a:t>
            </a:r>
            <a:r>
              <a:rPr lang="pt-PT" altLang="pt-PT" dirty="0" err="1"/>
              <a:t>certain</a:t>
            </a:r>
            <a:r>
              <a:rPr lang="pt-PT" altLang="pt-PT" dirty="0"/>
              <a:t> </a:t>
            </a:r>
            <a:r>
              <a:rPr lang="pt-PT" altLang="pt-PT" dirty="0" err="1"/>
              <a:t>extent</a:t>
            </a:r>
            <a:r>
              <a:rPr lang="pt-PT" altLang="pt-PT" dirty="0"/>
              <a:t> </a:t>
            </a:r>
            <a:r>
              <a:rPr lang="pt-PT" altLang="pt-PT" dirty="0" err="1"/>
              <a:t>and</a:t>
            </a:r>
            <a:r>
              <a:rPr lang="pt-PT" altLang="pt-PT" dirty="0"/>
              <a:t> </a:t>
            </a:r>
            <a:r>
              <a:rPr lang="pt-PT" altLang="pt-PT" dirty="0" err="1"/>
              <a:t>allows</a:t>
            </a:r>
            <a:r>
              <a:rPr lang="pt-PT" altLang="pt-PT" dirty="0"/>
              <a:t> more </a:t>
            </a:r>
            <a:r>
              <a:rPr lang="pt-PT" altLang="pt-PT" dirty="0" err="1"/>
              <a:t>than</a:t>
            </a:r>
            <a:r>
              <a:rPr lang="pt-PT" altLang="pt-PT" dirty="0"/>
              <a:t> </a:t>
            </a:r>
            <a:r>
              <a:rPr lang="pt-PT" altLang="pt-PT" dirty="0" err="1"/>
              <a:t>two</a:t>
            </a:r>
            <a:r>
              <a:rPr lang="pt-PT" altLang="pt-PT" dirty="0"/>
              <a:t> </a:t>
            </a:r>
            <a:r>
              <a:rPr lang="pt-PT" altLang="pt-PT" dirty="0" err="1"/>
              <a:t>competing</a:t>
            </a:r>
            <a:r>
              <a:rPr lang="pt-PT" altLang="pt-PT" dirty="0"/>
              <a:t> </a:t>
            </a:r>
            <a:r>
              <a:rPr lang="pt-PT" altLang="pt-PT" dirty="0" err="1"/>
              <a:t>options</a:t>
            </a:r>
            <a:r>
              <a:rPr lang="pt-PT" altLang="pt-PT" dirty="0"/>
              <a:t> (X versus Y). </a:t>
            </a:r>
            <a:r>
              <a:rPr lang="pt-PT" altLang="pt-PT" dirty="0" err="1"/>
              <a:t>Accurate</a:t>
            </a:r>
            <a:r>
              <a:rPr lang="pt-PT" altLang="pt-PT" dirty="0"/>
              <a:t> </a:t>
            </a:r>
            <a:r>
              <a:rPr lang="pt-PT" altLang="pt-PT" dirty="0" err="1"/>
              <a:t>measurement</a:t>
            </a:r>
            <a:r>
              <a:rPr lang="pt-PT" altLang="pt-PT" dirty="0"/>
              <a:t> </a:t>
            </a:r>
            <a:r>
              <a:rPr lang="pt-PT" altLang="pt-PT" dirty="0" err="1"/>
              <a:t>is</a:t>
            </a:r>
            <a:r>
              <a:rPr lang="pt-PT" altLang="pt-PT" dirty="0"/>
              <a:t> </a:t>
            </a:r>
            <a:r>
              <a:rPr lang="pt-PT" altLang="pt-PT" dirty="0" err="1"/>
              <a:t>important</a:t>
            </a:r>
            <a:r>
              <a:rPr lang="pt-PT" altLang="pt-PT" dirty="0"/>
              <a:t>, </a:t>
            </a:r>
            <a:r>
              <a:rPr lang="pt-PT" altLang="pt-PT" dirty="0" err="1"/>
              <a:t>because</a:t>
            </a:r>
            <a:r>
              <a:rPr lang="pt-PT" altLang="pt-PT" dirty="0"/>
              <a:t> </a:t>
            </a:r>
            <a:r>
              <a:rPr lang="pt-PT" altLang="pt-PT" dirty="0" err="1"/>
              <a:t>of</a:t>
            </a:r>
            <a:r>
              <a:rPr lang="pt-PT" altLang="pt-PT" dirty="0"/>
              <a:t> </a:t>
            </a:r>
            <a:r>
              <a:rPr lang="pt-PT" altLang="pt-PT" dirty="0" err="1"/>
              <a:t>the</a:t>
            </a:r>
            <a:r>
              <a:rPr lang="pt-PT" altLang="pt-PT" dirty="0"/>
              <a:t> </a:t>
            </a:r>
            <a:r>
              <a:rPr lang="pt-PT" altLang="pt-PT" dirty="0" err="1"/>
              <a:t>tendency</a:t>
            </a:r>
            <a:r>
              <a:rPr lang="pt-PT" altLang="pt-PT" dirty="0"/>
              <a:t> </a:t>
            </a:r>
            <a:r>
              <a:rPr lang="pt-PT" altLang="pt-PT" dirty="0" err="1"/>
              <a:t>by</a:t>
            </a:r>
            <a:r>
              <a:rPr lang="pt-PT" altLang="pt-PT" dirty="0"/>
              <a:t> managers for self-</a:t>
            </a:r>
            <a:r>
              <a:rPr lang="pt-PT" altLang="pt-PT" dirty="0" err="1"/>
              <a:t>deception</a:t>
            </a:r>
            <a:r>
              <a:rPr lang="pt-PT" altLang="pt-PT" dirty="0"/>
              <a:t> </a:t>
            </a:r>
            <a:r>
              <a:rPr lang="pt-PT" altLang="pt-PT" dirty="0" err="1"/>
              <a:t>and</a:t>
            </a:r>
            <a:r>
              <a:rPr lang="pt-PT" altLang="pt-PT" dirty="0"/>
              <a:t> </a:t>
            </a:r>
            <a:r>
              <a:rPr lang="pt-PT" altLang="pt-PT" dirty="0" err="1"/>
              <a:t>exaggeration</a:t>
            </a:r>
            <a:r>
              <a:rPr lang="pt-PT" altLang="pt-PT" dirty="0"/>
              <a:t>. 80% </a:t>
            </a:r>
            <a:r>
              <a:rPr lang="pt-PT" altLang="pt-PT" dirty="0" err="1"/>
              <a:t>of</a:t>
            </a:r>
            <a:r>
              <a:rPr lang="pt-PT" altLang="pt-PT" dirty="0"/>
              <a:t> </a:t>
            </a:r>
            <a:r>
              <a:rPr lang="pt-PT" altLang="pt-PT" dirty="0" err="1"/>
              <a:t>all</a:t>
            </a:r>
            <a:r>
              <a:rPr lang="pt-PT" altLang="pt-PT" dirty="0"/>
              <a:t> </a:t>
            </a:r>
            <a:r>
              <a:rPr lang="pt-PT" altLang="pt-PT" dirty="0" err="1"/>
              <a:t>people</a:t>
            </a:r>
            <a:r>
              <a:rPr lang="pt-PT" altLang="pt-PT" dirty="0"/>
              <a:t> rate </a:t>
            </a:r>
            <a:r>
              <a:rPr lang="pt-PT" altLang="pt-PT" dirty="0" err="1"/>
              <a:t>themselves</a:t>
            </a:r>
            <a:r>
              <a:rPr lang="pt-PT" altLang="pt-PT" dirty="0"/>
              <a:t> as 9.9! </a:t>
            </a:r>
            <a:r>
              <a:rPr lang="pt-PT" altLang="pt-PT" dirty="0" err="1"/>
              <a:t>Once</a:t>
            </a:r>
            <a:r>
              <a:rPr lang="pt-PT" altLang="pt-PT" dirty="0"/>
              <a:t> </a:t>
            </a:r>
            <a:r>
              <a:rPr lang="pt-PT" altLang="pt-PT" dirty="0" err="1"/>
              <a:t>this</a:t>
            </a:r>
            <a:r>
              <a:rPr lang="pt-PT" altLang="pt-PT" dirty="0"/>
              <a:t> </a:t>
            </a:r>
            <a:r>
              <a:rPr lang="pt-PT" altLang="pt-PT" dirty="0" err="1"/>
              <a:t>is</a:t>
            </a:r>
            <a:r>
              <a:rPr lang="pt-PT" altLang="pt-PT" dirty="0"/>
              <a:t> </a:t>
            </a:r>
            <a:r>
              <a:rPr lang="pt-PT" altLang="pt-PT" dirty="0" err="1"/>
              <a:t>discussed</a:t>
            </a:r>
            <a:r>
              <a:rPr lang="pt-PT" altLang="pt-PT" dirty="0"/>
              <a:t> </a:t>
            </a:r>
            <a:r>
              <a:rPr lang="pt-PT" altLang="pt-PT" dirty="0" err="1"/>
              <a:t>using</a:t>
            </a:r>
            <a:r>
              <a:rPr lang="pt-PT" altLang="pt-PT" dirty="0"/>
              <a:t> </a:t>
            </a:r>
            <a:r>
              <a:rPr lang="pt-PT" altLang="pt-PT" dirty="0" err="1"/>
              <a:t>the</a:t>
            </a:r>
            <a:r>
              <a:rPr lang="pt-PT" altLang="pt-PT" dirty="0"/>
              <a:t> </a:t>
            </a:r>
            <a:r>
              <a:rPr lang="pt-PT" altLang="pt-PT" dirty="0" err="1"/>
              <a:t>grid</a:t>
            </a:r>
            <a:r>
              <a:rPr lang="pt-PT" altLang="pt-PT" dirty="0"/>
              <a:t>, </a:t>
            </a:r>
            <a:r>
              <a:rPr lang="pt-PT" altLang="pt-PT" dirty="0" err="1"/>
              <a:t>this</a:t>
            </a:r>
            <a:r>
              <a:rPr lang="pt-PT" altLang="pt-PT" dirty="0"/>
              <a:t> </a:t>
            </a:r>
            <a:r>
              <a:rPr lang="pt-PT" altLang="pt-PT" dirty="0" err="1"/>
              <a:t>number</a:t>
            </a:r>
            <a:r>
              <a:rPr lang="pt-PT" altLang="pt-PT" dirty="0"/>
              <a:t> </a:t>
            </a:r>
            <a:r>
              <a:rPr lang="pt-PT" altLang="pt-PT" dirty="0" err="1"/>
              <a:t>is</a:t>
            </a:r>
            <a:r>
              <a:rPr lang="pt-PT" altLang="pt-PT" dirty="0"/>
              <a:t> </a:t>
            </a:r>
            <a:r>
              <a:rPr lang="pt-PT" altLang="pt-PT" dirty="0" err="1"/>
              <a:t>reduced</a:t>
            </a:r>
            <a:r>
              <a:rPr lang="pt-PT" altLang="pt-PT" dirty="0"/>
              <a:t> to 20%.</a:t>
            </a:r>
          </a:p>
          <a:p>
            <a:pPr algn="just">
              <a:lnSpc>
                <a:spcPct val="80000"/>
              </a:lnSpc>
            </a:pPr>
            <a:r>
              <a:rPr lang="pt-PT" altLang="pt-PT" dirty="0" err="1"/>
              <a:t>Using</a:t>
            </a:r>
            <a:r>
              <a:rPr lang="pt-PT" altLang="pt-PT" dirty="0"/>
              <a:t> a </a:t>
            </a:r>
            <a:r>
              <a:rPr lang="pt-PT" altLang="pt-PT" dirty="0" err="1"/>
              <a:t>model</a:t>
            </a:r>
            <a:r>
              <a:rPr lang="pt-PT" altLang="pt-PT" dirty="0"/>
              <a:t> </a:t>
            </a:r>
            <a:r>
              <a:rPr lang="pt-PT" altLang="pt-PT" dirty="0" err="1"/>
              <a:t>makes</a:t>
            </a:r>
            <a:r>
              <a:rPr lang="pt-PT" altLang="pt-PT" dirty="0"/>
              <a:t> </a:t>
            </a:r>
            <a:r>
              <a:rPr lang="pt-PT" altLang="pt-PT" dirty="0" err="1"/>
              <a:t>it</a:t>
            </a:r>
            <a:r>
              <a:rPr lang="pt-PT" altLang="pt-PT" dirty="0"/>
              <a:t> </a:t>
            </a:r>
            <a:r>
              <a:rPr lang="pt-PT" altLang="pt-PT" dirty="0" err="1"/>
              <a:t>easier</a:t>
            </a:r>
            <a:r>
              <a:rPr lang="pt-PT" altLang="pt-PT" dirty="0"/>
              <a:t> to </a:t>
            </a:r>
            <a:r>
              <a:rPr lang="pt-PT" altLang="pt-PT" dirty="0" err="1"/>
              <a:t>openly</a:t>
            </a:r>
            <a:r>
              <a:rPr lang="pt-PT" altLang="pt-PT" dirty="0"/>
              <a:t> </a:t>
            </a:r>
            <a:r>
              <a:rPr lang="pt-PT" altLang="pt-PT" dirty="0" err="1"/>
              <a:t>discuss</a:t>
            </a:r>
            <a:r>
              <a:rPr lang="pt-PT" altLang="pt-PT" dirty="0"/>
              <a:t> </a:t>
            </a:r>
            <a:r>
              <a:rPr lang="pt-PT" altLang="pt-PT" dirty="0" err="1"/>
              <a:t>behavior</a:t>
            </a:r>
            <a:r>
              <a:rPr lang="pt-PT" altLang="pt-PT" dirty="0"/>
              <a:t> </a:t>
            </a:r>
            <a:r>
              <a:rPr lang="pt-PT" altLang="pt-PT" dirty="0" err="1"/>
              <a:t>and</a:t>
            </a:r>
            <a:r>
              <a:rPr lang="pt-PT" altLang="pt-PT" dirty="0"/>
              <a:t> </a:t>
            </a:r>
            <a:r>
              <a:rPr lang="pt-PT" altLang="pt-PT" dirty="0" err="1"/>
              <a:t>improvement</a:t>
            </a:r>
            <a:r>
              <a:rPr lang="pt-PT" altLang="pt-PT" dirty="0"/>
              <a:t> </a:t>
            </a:r>
            <a:r>
              <a:rPr lang="pt-PT" altLang="pt-PT" dirty="0" err="1"/>
              <a:t>actions</a:t>
            </a:r>
            <a:r>
              <a:rPr lang="pt-PT" altLang="pt-PT" dirty="0"/>
              <a:t>.</a:t>
            </a:r>
            <a:endParaRPr lang="pt-PT" altLang="pt-PT" b="1" dirty="0"/>
          </a:p>
          <a:p>
            <a:pPr algn="just">
              <a:lnSpc>
                <a:spcPct val="80000"/>
              </a:lnSpc>
            </a:pPr>
            <a:r>
              <a:rPr lang="pt-PT" altLang="pt-PT" b="1" dirty="0" err="1"/>
              <a:t>Limitations</a:t>
            </a:r>
            <a:r>
              <a:rPr lang="pt-PT" altLang="pt-PT" b="1" dirty="0"/>
              <a:t> </a:t>
            </a:r>
            <a:r>
              <a:rPr lang="pt-PT" altLang="pt-PT" b="1" dirty="0" err="1"/>
              <a:t>of</a:t>
            </a:r>
            <a:r>
              <a:rPr lang="pt-PT" altLang="pt-PT" b="1" dirty="0"/>
              <a:t> </a:t>
            </a:r>
            <a:r>
              <a:rPr lang="pt-PT" altLang="pt-PT" b="1" dirty="0" err="1"/>
              <a:t>the</a:t>
            </a:r>
            <a:r>
              <a:rPr lang="pt-PT" altLang="pt-PT" b="1" dirty="0"/>
              <a:t> </a:t>
            </a:r>
            <a:r>
              <a:rPr lang="pt-PT" altLang="pt-PT" b="1" dirty="0" err="1"/>
              <a:t>Managerial</a:t>
            </a:r>
            <a:r>
              <a:rPr lang="pt-PT" altLang="pt-PT" b="1" dirty="0"/>
              <a:t> </a:t>
            </a:r>
            <a:r>
              <a:rPr lang="pt-PT" altLang="pt-PT" b="1" dirty="0" err="1"/>
              <a:t>Grid</a:t>
            </a:r>
            <a:r>
              <a:rPr lang="pt-PT" altLang="pt-PT" b="1" dirty="0"/>
              <a:t>. </a:t>
            </a:r>
            <a:r>
              <a:rPr lang="pt-PT" altLang="pt-PT" b="1" dirty="0" err="1"/>
              <a:t>Disadvantages</a:t>
            </a:r>
            <a:endParaRPr lang="pt-PT" altLang="pt-PT" b="1" dirty="0"/>
          </a:p>
          <a:p>
            <a:pPr algn="just">
              <a:lnSpc>
                <a:spcPct val="80000"/>
              </a:lnSpc>
            </a:pPr>
            <a:r>
              <a:rPr lang="pt-PT" altLang="pt-PT" dirty="0" err="1"/>
              <a:t>There</a:t>
            </a:r>
            <a:r>
              <a:rPr lang="pt-PT" altLang="pt-PT" dirty="0"/>
              <a:t> are more </a:t>
            </a:r>
            <a:r>
              <a:rPr lang="pt-PT" altLang="pt-PT" dirty="0" err="1"/>
              <a:t>dimensions</a:t>
            </a:r>
            <a:r>
              <a:rPr lang="pt-PT" altLang="pt-PT" dirty="0"/>
              <a:t> </a:t>
            </a:r>
            <a:r>
              <a:rPr lang="pt-PT" altLang="pt-PT" dirty="0" err="1"/>
              <a:t>of</a:t>
            </a:r>
            <a:r>
              <a:rPr lang="pt-PT" altLang="pt-PT" dirty="0"/>
              <a:t> </a:t>
            </a:r>
            <a:r>
              <a:rPr lang="pt-PT" altLang="pt-PT" dirty="0" err="1"/>
              <a:t>leadership</a:t>
            </a:r>
            <a:r>
              <a:rPr lang="pt-PT" altLang="pt-PT" dirty="0"/>
              <a:t> </a:t>
            </a:r>
            <a:r>
              <a:rPr lang="pt-PT" altLang="pt-PT" dirty="0" err="1"/>
              <a:t>that</a:t>
            </a:r>
            <a:r>
              <a:rPr lang="pt-PT" altLang="pt-PT" dirty="0"/>
              <a:t> can </a:t>
            </a:r>
            <a:r>
              <a:rPr lang="pt-PT" altLang="pt-PT" dirty="0" err="1"/>
              <a:t>be</a:t>
            </a:r>
            <a:r>
              <a:rPr lang="pt-PT" altLang="pt-PT" dirty="0"/>
              <a:t> </a:t>
            </a:r>
            <a:r>
              <a:rPr lang="pt-PT" altLang="pt-PT" dirty="0" err="1"/>
              <a:t>relevant</a:t>
            </a:r>
            <a:r>
              <a:rPr lang="pt-PT" altLang="pt-PT" dirty="0"/>
              <a:t>.</a:t>
            </a:r>
          </a:p>
          <a:p>
            <a:pPr algn="just">
              <a:lnSpc>
                <a:spcPct val="80000"/>
              </a:lnSpc>
            </a:pPr>
            <a:r>
              <a:rPr lang="pt-PT" altLang="pt-PT" dirty="0" err="1"/>
              <a:t>The</a:t>
            </a:r>
            <a:r>
              <a:rPr lang="pt-PT" altLang="pt-PT" dirty="0"/>
              <a:t> </a:t>
            </a:r>
            <a:r>
              <a:rPr lang="pt-PT" altLang="pt-PT" dirty="0" err="1"/>
              <a:t>model</a:t>
            </a:r>
            <a:r>
              <a:rPr lang="pt-PT" altLang="pt-PT" dirty="0"/>
              <a:t> </a:t>
            </a:r>
            <a:r>
              <a:rPr lang="pt-PT" altLang="pt-PT" dirty="0" err="1"/>
              <a:t>basically</a:t>
            </a:r>
            <a:r>
              <a:rPr lang="pt-PT" altLang="pt-PT" dirty="0"/>
              <a:t> </a:t>
            </a:r>
            <a:r>
              <a:rPr lang="pt-PT" altLang="pt-PT" dirty="0" err="1"/>
              <a:t>neglects</a:t>
            </a:r>
            <a:r>
              <a:rPr lang="pt-PT" altLang="pt-PT" dirty="0"/>
              <a:t> </a:t>
            </a:r>
            <a:r>
              <a:rPr lang="pt-PT" altLang="pt-PT" dirty="0" err="1"/>
              <a:t>the</a:t>
            </a:r>
            <a:r>
              <a:rPr lang="pt-PT" altLang="pt-PT" dirty="0"/>
              <a:t> </a:t>
            </a:r>
            <a:r>
              <a:rPr lang="pt-PT" altLang="pt-PT" dirty="0" err="1"/>
              <a:t>significance</a:t>
            </a:r>
            <a:r>
              <a:rPr lang="pt-PT" altLang="pt-PT" dirty="0"/>
              <a:t> </a:t>
            </a:r>
            <a:r>
              <a:rPr lang="pt-PT" altLang="pt-PT" dirty="0" err="1"/>
              <a:t>of</a:t>
            </a:r>
            <a:r>
              <a:rPr lang="pt-PT" altLang="pt-PT" dirty="0"/>
              <a:t> </a:t>
            </a:r>
            <a:r>
              <a:rPr lang="pt-PT" altLang="pt-PT" dirty="0" err="1"/>
              <a:t>the</a:t>
            </a:r>
            <a:r>
              <a:rPr lang="pt-PT" altLang="pt-PT" dirty="0"/>
              <a:t> </a:t>
            </a:r>
            <a:r>
              <a:rPr lang="pt-PT" altLang="pt-PT" dirty="0" err="1"/>
              <a:t>internal</a:t>
            </a:r>
            <a:r>
              <a:rPr lang="pt-PT" altLang="pt-PT" dirty="0"/>
              <a:t> </a:t>
            </a:r>
            <a:r>
              <a:rPr lang="pt-PT" altLang="pt-PT" dirty="0" err="1"/>
              <a:t>and</a:t>
            </a:r>
            <a:r>
              <a:rPr lang="pt-PT" altLang="pt-PT" dirty="0"/>
              <a:t> </a:t>
            </a:r>
            <a:r>
              <a:rPr lang="pt-PT" altLang="pt-PT" dirty="0" err="1"/>
              <a:t>external</a:t>
            </a:r>
            <a:r>
              <a:rPr lang="pt-PT" altLang="pt-PT" dirty="0"/>
              <a:t> </a:t>
            </a:r>
            <a:r>
              <a:rPr lang="pt-PT" altLang="pt-PT" dirty="0" err="1"/>
              <a:t>constraints</a:t>
            </a:r>
            <a:r>
              <a:rPr lang="pt-PT" altLang="pt-PT" dirty="0"/>
              <a:t>, </a:t>
            </a:r>
            <a:r>
              <a:rPr lang="pt-PT" altLang="pt-PT" dirty="0" err="1"/>
              <a:t>context</a:t>
            </a:r>
            <a:r>
              <a:rPr lang="pt-PT" altLang="pt-PT" dirty="0"/>
              <a:t>, </a:t>
            </a:r>
            <a:r>
              <a:rPr lang="pt-PT" altLang="pt-PT" dirty="0" err="1"/>
              <a:t>circumstances</a:t>
            </a:r>
            <a:r>
              <a:rPr lang="pt-PT" altLang="pt-PT" dirty="0"/>
              <a:t> </a:t>
            </a:r>
            <a:r>
              <a:rPr lang="pt-PT" altLang="pt-PT" dirty="0" err="1"/>
              <a:t>and</a:t>
            </a:r>
            <a:r>
              <a:rPr lang="pt-PT" altLang="pt-PT" dirty="0"/>
              <a:t> </a:t>
            </a:r>
            <a:r>
              <a:rPr lang="pt-PT" altLang="pt-PT" dirty="0" err="1"/>
              <a:t>situation</a:t>
            </a:r>
            <a:r>
              <a:rPr lang="pt-PT" altLang="pt-PT" dirty="0"/>
              <a:t>.</a:t>
            </a:r>
          </a:p>
          <a:p>
            <a:pPr algn="just"/>
            <a:endParaRPr lang="pt-PT" dirty="0"/>
          </a:p>
        </p:txBody>
      </p:sp>
    </p:spTree>
    <p:extLst>
      <p:ext uri="{BB962C8B-B14F-4D97-AF65-F5344CB8AC3E}">
        <p14:creationId xmlns:p14="http://schemas.microsoft.com/office/powerpoint/2010/main" val="27171029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eaLnBrk="1" hangingPunct="1">
              <a:defRPr/>
            </a:pPr>
            <a:r>
              <a:rPr lang="en-US" sz="4400" b="1" dirty="0" smtClean="0"/>
              <a:t>Burke and </a:t>
            </a:r>
            <a:r>
              <a:rPr lang="en-US" sz="4400" b="1" dirty="0" err="1" smtClean="0"/>
              <a:t>Litwin’s</a:t>
            </a:r>
            <a:r>
              <a:rPr lang="en-US" sz="4400" b="1" dirty="0" smtClean="0"/>
              <a:t> Organizational Performance and Change</a:t>
            </a:r>
            <a:endParaRPr lang="pt-PT" sz="4400" b="1" dirty="0" smtClean="0"/>
          </a:p>
        </p:txBody>
      </p:sp>
      <p:sp>
        <p:nvSpPr>
          <p:cNvPr id="44035" name="Content Placeholder 2"/>
          <p:cNvSpPr>
            <a:spLocks noGrp="1"/>
          </p:cNvSpPr>
          <p:nvPr>
            <p:ph idx="1"/>
          </p:nvPr>
        </p:nvSpPr>
        <p:spPr>
          <a:xfrm>
            <a:off x="822960" y="1844824"/>
            <a:ext cx="7543801" cy="4023360"/>
          </a:xfrm>
        </p:spPr>
        <p:txBody>
          <a:bodyPr>
            <a:normAutofit/>
          </a:bodyPr>
          <a:lstStyle/>
          <a:p>
            <a:pPr algn="just" eaLnBrk="1" hangingPunct="1"/>
            <a:r>
              <a:rPr lang="en-US" altLang="pt-PT" sz="3200" dirty="0" smtClean="0"/>
              <a:t>LIMITATIONS OF THE MODEL BY BURKE AND LITWIN. Disadvantages</a:t>
            </a:r>
          </a:p>
          <a:p>
            <a:pPr algn="just" eaLnBrk="1" hangingPunct="1"/>
            <a:r>
              <a:rPr lang="en-US" altLang="pt-PT" sz="3200" dirty="0" smtClean="0"/>
              <a:t>The model is a bit complex (although still an oversimplification of the reality).</a:t>
            </a:r>
          </a:p>
          <a:p>
            <a:pPr algn="just" eaLnBrk="1" hangingPunct="1"/>
            <a:r>
              <a:rPr lang="en-US" altLang="pt-PT" sz="3200" dirty="0" smtClean="0"/>
              <a:t>Some organizational changes may be initiated by leadership or by internal factors rather than by the external environment. </a:t>
            </a:r>
          </a:p>
          <a:p>
            <a:pPr eaLnBrk="1" hangingPunct="1"/>
            <a:endParaRPr lang="pt-PT" altLang="pt-PT" dirty="0" smtClean="0"/>
          </a:p>
        </p:txBody>
      </p:sp>
    </p:spTree>
    <p:extLst>
      <p:ext uri="{BB962C8B-B14F-4D97-AF65-F5344CB8AC3E}">
        <p14:creationId xmlns:p14="http://schemas.microsoft.com/office/powerpoint/2010/main" val="32396043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noAutofit/>
          </a:bodyPr>
          <a:lstStyle/>
          <a:p>
            <a:pPr algn="ctr" eaLnBrk="1" hangingPunct="1">
              <a:defRPr/>
            </a:pPr>
            <a:r>
              <a:rPr lang="pt-PT" sz="5400" b="1" dirty="0" smtClean="0"/>
              <a:t>KURT LEWIN’S FIELD ANALYSIS</a:t>
            </a:r>
          </a:p>
        </p:txBody>
      </p:sp>
      <p:sp>
        <p:nvSpPr>
          <p:cNvPr id="93187" name="Rectangle 3"/>
          <p:cNvSpPr>
            <a:spLocks noGrp="1" noChangeArrowheads="1"/>
          </p:cNvSpPr>
          <p:nvPr>
            <p:ph idx="1"/>
          </p:nvPr>
        </p:nvSpPr>
        <p:spPr/>
        <p:txBody>
          <a:bodyPr>
            <a:normAutofit/>
          </a:bodyPr>
          <a:lstStyle/>
          <a:p>
            <a:pPr eaLnBrk="1" hangingPunct="1">
              <a:lnSpc>
                <a:spcPct val="80000"/>
              </a:lnSpc>
              <a:defRPr/>
            </a:pPr>
            <a:endParaRPr lang="pt-PT" sz="2000" dirty="0" smtClean="0"/>
          </a:p>
          <a:p>
            <a:pPr algn="just" eaLnBrk="1" hangingPunct="1">
              <a:lnSpc>
                <a:spcPct val="80000"/>
              </a:lnSpc>
              <a:defRPr/>
            </a:pPr>
            <a:r>
              <a:rPr lang="pt-PT" sz="3200" dirty="0" smtClean="0"/>
              <a:t>Kurt </a:t>
            </a:r>
            <a:r>
              <a:rPr lang="pt-PT" sz="3200" dirty="0" err="1" smtClean="0"/>
              <a:t>Lewin</a:t>
            </a:r>
            <a:r>
              <a:rPr lang="pt-PT" sz="3200" dirty="0" smtClean="0"/>
              <a:t> </a:t>
            </a:r>
            <a:r>
              <a:rPr lang="pt-PT" sz="3200" dirty="0" err="1" smtClean="0"/>
              <a:t>was</a:t>
            </a:r>
            <a:r>
              <a:rPr lang="pt-PT" sz="3200" dirty="0" smtClean="0"/>
              <a:t> </a:t>
            </a:r>
            <a:r>
              <a:rPr lang="pt-PT" sz="3200" dirty="0" err="1" smtClean="0"/>
              <a:t>an</a:t>
            </a:r>
            <a:r>
              <a:rPr lang="pt-PT" sz="3200" dirty="0" smtClean="0"/>
              <a:t> </a:t>
            </a:r>
            <a:r>
              <a:rPr lang="pt-PT" sz="3200" dirty="0" err="1" smtClean="0"/>
              <a:t>American</a:t>
            </a:r>
            <a:r>
              <a:rPr lang="pt-PT" sz="3200" dirty="0" smtClean="0"/>
              <a:t> social </a:t>
            </a:r>
            <a:r>
              <a:rPr lang="pt-PT" sz="3200" dirty="0" err="1" smtClean="0"/>
              <a:t>psychologist</a:t>
            </a:r>
            <a:r>
              <a:rPr lang="pt-PT" sz="3200" dirty="0" smtClean="0"/>
              <a:t>. </a:t>
            </a:r>
            <a:r>
              <a:rPr lang="pt-PT" sz="3200" dirty="0" err="1" smtClean="0"/>
              <a:t>He</a:t>
            </a:r>
            <a:r>
              <a:rPr lang="pt-PT" sz="3200" dirty="0" smtClean="0"/>
              <a:t> </a:t>
            </a:r>
            <a:r>
              <a:rPr lang="pt-PT" sz="3200" dirty="0" err="1" smtClean="0"/>
              <a:t>has</a:t>
            </a:r>
            <a:r>
              <a:rPr lang="pt-PT" sz="3200" dirty="0" smtClean="0"/>
              <a:t> </a:t>
            </a:r>
            <a:r>
              <a:rPr lang="pt-PT" sz="3200" dirty="0" err="1" smtClean="0"/>
              <a:t>contributed</a:t>
            </a:r>
            <a:r>
              <a:rPr lang="pt-PT" sz="3200" dirty="0" smtClean="0"/>
              <a:t> to </a:t>
            </a:r>
            <a:r>
              <a:rPr lang="pt-PT" sz="3200" dirty="0" err="1" smtClean="0"/>
              <a:t>science</a:t>
            </a:r>
            <a:r>
              <a:rPr lang="pt-PT" sz="3200" dirty="0" smtClean="0"/>
              <a:t> </a:t>
            </a:r>
            <a:r>
              <a:rPr lang="pt-PT" sz="3200" dirty="0" err="1" smtClean="0"/>
              <a:t>group</a:t>
            </a:r>
            <a:r>
              <a:rPr lang="pt-PT" sz="3200" dirty="0" smtClean="0"/>
              <a:t> </a:t>
            </a:r>
            <a:r>
              <a:rPr lang="pt-PT" sz="3200" dirty="0" err="1" smtClean="0"/>
              <a:t>dynamics</a:t>
            </a:r>
            <a:r>
              <a:rPr lang="pt-PT" sz="3200" dirty="0" smtClean="0"/>
              <a:t> </a:t>
            </a:r>
            <a:r>
              <a:rPr lang="pt-PT" sz="3200" dirty="0" err="1" smtClean="0"/>
              <a:t>and</a:t>
            </a:r>
            <a:r>
              <a:rPr lang="pt-PT" sz="3200" dirty="0" smtClean="0"/>
              <a:t> </a:t>
            </a:r>
            <a:r>
              <a:rPr lang="pt-PT" sz="3200" dirty="0" err="1" smtClean="0"/>
              <a:t>action</a:t>
            </a:r>
            <a:r>
              <a:rPr lang="pt-PT" sz="3200" dirty="0" smtClean="0"/>
              <a:t> research, </a:t>
            </a:r>
            <a:r>
              <a:rPr lang="pt-PT" sz="3200" dirty="0" err="1" smtClean="0"/>
              <a:t>and</a:t>
            </a:r>
            <a:r>
              <a:rPr lang="pt-PT" sz="3200" dirty="0" smtClean="0"/>
              <a:t> </a:t>
            </a:r>
            <a:r>
              <a:rPr lang="pt-PT" sz="3200" dirty="0" err="1" smtClean="0"/>
              <a:t>he</a:t>
            </a:r>
            <a:r>
              <a:rPr lang="pt-PT" sz="3200" dirty="0" smtClean="0"/>
              <a:t> </a:t>
            </a:r>
            <a:r>
              <a:rPr lang="pt-PT" sz="3200" dirty="0" err="1" smtClean="0"/>
              <a:t>is</a:t>
            </a:r>
            <a:r>
              <a:rPr lang="pt-PT" sz="3200" dirty="0" smtClean="0"/>
              <a:t> </a:t>
            </a:r>
            <a:r>
              <a:rPr lang="pt-PT" sz="3200" dirty="0" err="1" smtClean="0"/>
              <a:t>regarded</a:t>
            </a:r>
            <a:r>
              <a:rPr lang="pt-PT" sz="3200" dirty="0" smtClean="0"/>
              <a:t> </a:t>
            </a:r>
            <a:r>
              <a:rPr lang="pt-PT" sz="3200" dirty="0" err="1" smtClean="0"/>
              <a:t>one</a:t>
            </a:r>
            <a:r>
              <a:rPr lang="pt-PT" sz="3200" dirty="0" smtClean="0"/>
              <a:t> </a:t>
            </a:r>
            <a:r>
              <a:rPr lang="pt-PT" sz="3200" dirty="0" err="1" smtClean="0"/>
              <a:t>of</a:t>
            </a:r>
            <a:r>
              <a:rPr lang="pt-PT" sz="3200" dirty="0" smtClean="0"/>
              <a:t> </a:t>
            </a:r>
            <a:r>
              <a:rPr lang="pt-PT" sz="3200" dirty="0" err="1" smtClean="0"/>
              <a:t>the</a:t>
            </a:r>
            <a:r>
              <a:rPr lang="pt-PT" sz="3200" dirty="0" smtClean="0"/>
              <a:t> </a:t>
            </a:r>
            <a:r>
              <a:rPr lang="pt-PT" sz="3200" dirty="0" err="1" smtClean="0"/>
              <a:t>founders</a:t>
            </a:r>
            <a:r>
              <a:rPr lang="pt-PT" sz="3200" dirty="0" smtClean="0"/>
              <a:t> </a:t>
            </a:r>
            <a:r>
              <a:rPr lang="pt-PT" sz="3200" dirty="0" err="1" smtClean="0"/>
              <a:t>of</a:t>
            </a:r>
            <a:r>
              <a:rPr lang="pt-PT" sz="3200" dirty="0" smtClean="0"/>
              <a:t> </a:t>
            </a:r>
            <a:r>
              <a:rPr lang="pt-PT" sz="3200" dirty="0" err="1" smtClean="0"/>
              <a:t>modern</a:t>
            </a:r>
            <a:r>
              <a:rPr lang="pt-PT" sz="3200" dirty="0" smtClean="0"/>
              <a:t> </a:t>
            </a:r>
            <a:r>
              <a:rPr lang="pt-PT" sz="3200" dirty="0" err="1" smtClean="0"/>
              <a:t>psychology</a:t>
            </a:r>
            <a:r>
              <a:rPr lang="pt-PT" sz="3200" dirty="0" smtClean="0"/>
              <a:t>. </a:t>
            </a:r>
            <a:r>
              <a:rPr lang="pt-PT" sz="3200" dirty="0" err="1" smtClean="0"/>
              <a:t>But</a:t>
            </a:r>
            <a:r>
              <a:rPr lang="pt-PT" sz="3200" dirty="0" smtClean="0"/>
              <a:t> </a:t>
            </a:r>
            <a:r>
              <a:rPr lang="pt-PT" sz="3200" dirty="0" err="1" smtClean="0"/>
              <a:t>Lewin</a:t>
            </a:r>
            <a:r>
              <a:rPr lang="pt-PT" sz="3200" dirty="0" smtClean="0"/>
              <a:t> </a:t>
            </a:r>
            <a:r>
              <a:rPr lang="pt-PT" sz="3200" dirty="0" err="1" smtClean="0"/>
              <a:t>is</a:t>
            </a:r>
            <a:r>
              <a:rPr lang="pt-PT" sz="3200" dirty="0" smtClean="0"/>
              <a:t> </a:t>
            </a:r>
            <a:r>
              <a:rPr lang="pt-PT" sz="3200" dirty="0" err="1" smtClean="0"/>
              <a:t>perhaps</a:t>
            </a:r>
            <a:r>
              <a:rPr lang="pt-PT" sz="3200" dirty="0" smtClean="0"/>
              <a:t> </a:t>
            </a:r>
            <a:r>
              <a:rPr lang="pt-PT" sz="3200" dirty="0" err="1" smtClean="0"/>
              <a:t>best-known</a:t>
            </a:r>
            <a:r>
              <a:rPr lang="pt-PT" sz="3200" dirty="0" smtClean="0"/>
              <a:t> for </a:t>
            </a:r>
            <a:r>
              <a:rPr lang="pt-PT" sz="3200" dirty="0" err="1" smtClean="0"/>
              <a:t>developing</a:t>
            </a:r>
            <a:r>
              <a:rPr lang="pt-PT" sz="3200" dirty="0" smtClean="0"/>
              <a:t> Force Field </a:t>
            </a:r>
            <a:r>
              <a:rPr lang="pt-PT" sz="3200" dirty="0" err="1" smtClean="0"/>
              <a:t>Analysis</a:t>
            </a:r>
            <a:r>
              <a:rPr lang="pt-PT" sz="3200" dirty="0" smtClean="0"/>
              <a:t> </a:t>
            </a:r>
            <a:r>
              <a:rPr lang="pt-PT" sz="3200" dirty="0" err="1" smtClean="0"/>
              <a:t>and</a:t>
            </a:r>
            <a:r>
              <a:rPr lang="pt-PT" sz="3200" dirty="0" smtClean="0"/>
              <a:t> Force Field </a:t>
            </a:r>
            <a:r>
              <a:rPr lang="pt-PT" sz="3200" dirty="0" err="1" smtClean="0"/>
              <a:t>Diagrams</a:t>
            </a:r>
            <a:r>
              <a:rPr lang="pt-PT" sz="3200" dirty="0" smtClean="0"/>
              <a:t>. </a:t>
            </a:r>
          </a:p>
          <a:p>
            <a:pPr marL="0" indent="0" eaLnBrk="1" hangingPunct="1">
              <a:lnSpc>
                <a:spcPct val="80000"/>
              </a:lnSpc>
              <a:buFontTx/>
              <a:buNone/>
              <a:defRPr/>
            </a:pPr>
            <a:endParaRPr lang="pt-PT" sz="2000" b="1"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noAutofit/>
          </a:bodyPr>
          <a:lstStyle/>
          <a:p>
            <a:pPr algn="ctr" eaLnBrk="1" hangingPunct="1">
              <a:defRPr/>
            </a:pPr>
            <a:r>
              <a:rPr lang="pt-PT" sz="5400" b="1" dirty="0" smtClean="0"/>
              <a:t>ADKAR MODEL OF </a:t>
            </a:r>
            <a:br>
              <a:rPr lang="pt-PT" sz="5400" b="1" dirty="0" smtClean="0"/>
            </a:br>
            <a:r>
              <a:rPr lang="pt-PT" sz="5400" b="1" dirty="0" smtClean="0"/>
              <a:t>CHANGE</a:t>
            </a:r>
          </a:p>
        </p:txBody>
      </p:sp>
      <p:sp>
        <p:nvSpPr>
          <p:cNvPr id="50179" name="Rectangle 3"/>
          <p:cNvSpPr>
            <a:spLocks noGrp="1" noChangeArrowheads="1"/>
          </p:cNvSpPr>
          <p:nvPr>
            <p:ph idx="1"/>
          </p:nvPr>
        </p:nvSpPr>
        <p:spPr/>
        <p:txBody>
          <a:bodyPr>
            <a:noAutofit/>
          </a:bodyPr>
          <a:lstStyle/>
          <a:p>
            <a:pPr algn="just" eaLnBrk="1" hangingPunct="1"/>
            <a:r>
              <a:rPr lang="en-GB" altLang="ja-JP" sz="3000" dirty="0" smtClean="0">
                <a:ea typeface="ＭＳ Ｐゴシック" panose="020B0600070205080204" pitchFamily="34" charset="-128"/>
              </a:rPr>
              <a:t>The </a:t>
            </a:r>
            <a:r>
              <a:rPr lang="en-GB" altLang="ja-JP" sz="3000" b="1" dirty="0" smtClean="0">
                <a:ea typeface="ＭＳ Ｐゴシック" panose="020B0600070205080204" pitchFamily="34" charset="-128"/>
              </a:rPr>
              <a:t>ADKAR model</a:t>
            </a:r>
            <a:r>
              <a:rPr lang="en-GB" altLang="ja-JP" sz="3000" dirty="0" smtClean="0">
                <a:ea typeface="ＭＳ Ｐゴシック" panose="020B0600070205080204" pitchFamily="34" charset="-128"/>
              </a:rPr>
              <a:t> by </a:t>
            </a:r>
            <a:r>
              <a:rPr lang="en-GB" altLang="ja-JP" sz="3000" dirty="0" err="1" smtClean="0">
                <a:ea typeface="ＭＳ Ｐゴシック" panose="020B0600070205080204" pitchFamily="34" charset="-128"/>
              </a:rPr>
              <a:t>Prosci</a:t>
            </a:r>
            <a:r>
              <a:rPr lang="en-GB" altLang="ja-JP" sz="3000" dirty="0" smtClean="0">
                <a:ea typeface="ＭＳ Ｐゴシック" panose="020B0600070205080204" pitchFamily="34" charset="-128"/>
              </a:rPr>
              <a:t> (1998) helps to deal with the people dimension of change. It can be used to: </a:t>
            </a:r>
          </a:p>
          <a:p>
            <a:pPr algn="just" eaLnBrk="1" hangingPunct="1"/>
            <a:r>
              <a:rPr lang="en-GB" altLang="ja-JP" sz="3000" dirty="0" smtClean="0">
                <a:ea typeface="ＭＳ Ｐゴシック" panose="020B0600070205080204" pitchFamily="34" charset="-128"/>
              </a:rPr>
              <a:t>1. Diagnose employee resistance to change. 2. Help employees transition through the change process (coaching). 3. Create an action plan for personal and professional advancement during change. 4. Develop a change management plan for your employees.</a:t>
            </a:r>
          </a:p>
          <a:p>
            <a:pPr algn="just" eaLnBrk="1" hangingPunct="1"/>
            <a:r>
              <a:rPr lang="en-GB" altLang="ja-JP" sz="3000" dirty="0" smtClean="0">
                <a:ea typeface="ＭＳ Ｐゴシック" panose="020B0600070205080204" pitchFamily="34" charset="-128"/>
              </a:rPr>
              <a:t/>
            </a:r>
            <a:br>
              <a:rPr lang="en-GB" altLang="ja-JP" sz="3000" dirty="0" smtClean="0">
                <a:ea typeface="ＭＳ Ｐゴシック" panose="020B0600070205080204" pitchFamily="34" charset="-128"/>
              </a:rPr>
            </a:br>
            <a:endParaRPr lang="pt-PT" altLang="pt-PT" sz="3000" dirty="0" smtClean="0"/>
          </a:p>
        </p:txBody>
      </p:sp>
    </p:spTree>
    <p:extLst>
      <p:ext uri="{BB962C8B-B14F-4D97-AF65-F5344CB8AC3E}">
        <p14:creationId xmlns:p14="http://schemas.microsoft.com/office/powerpoint/2010/main" val="15325966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ChangeArrowheads="1"/>
          </p:cNvSpPr>
          <p:nvPr>
            <p:ph type="title"/>
          </p:nvPr>
        </p:nvSpPr>
        <p:spPr/>
        <p:txBody>
          <a:bodyPr>
            <a:noAutofit/>
          </a:bodyPr>
          <a:lstStyle/>
          <a:p>
            <a:pPr algn="ctr" eaLnBrk="1" hangingPunct="1">
              <a:defRPr/>
            </a:pPr>
            <a:r>
              <a:rPr lang="pt-PT" sz="5400" b="1" dirty="0" smtClean="0"/>
              <a:t>ADKAR MODEL OF </a:t>
            </a:r>
            <a:br>
              <a:rPr lang="pt-PT" sz="5400" b="1" dirty="0" smtClean="0"/>
            </a:br>
            <a:r>
              <a:rPr lang="pt-PT" sz="5400" b="1" dirty="0" smtClean="0"/>
              <a:t>CHANGE</a:t>
            </a:r>
          </a:p>
        </p:txBody>
      </p:sp>
      <p:sp>
        <p:nvSpPr>
          <p:cNvPr id="51203" name="Rectangle 3"/>
          <p:cNvSpPr>
            <a:spLocks noGrp="1" noChangeArrowheads="1"/>
          </p:cNvSpPr>
          <p:nvPr>
            <p:ph idx="1"/>
          </p:nvPr>
        </p:nvSpPr>
        <p:spPr>
          <a:xfrm>
            <a:off x="539552" y="1845734"/>
            <a:ext cx="8352927" cy="4319570"/>
          </a:xfrm>
        </p:spPr>
        <p:txBody>
          <a:bodyPr>
            <a:normAutofit fontScale="92500"/>
          </a:bodyPr>
          <a:lstStyle/>
          <a:p>
            <a:pPr algn="just" eaLnBrk="1" hangingPunct="1">
              <a:lnSpc>
                <a:spcPct val="90000"/>
              </a:lnSpc>
            </a:pPr>
            <a:r>
              <a:rPr lang="en-GB" altLang="ja-JP" sz="2600" dirty="0" smtClean="0">
                <a:ea typeface="ＭＳ Ｐゴシック" panose="020B0600070205080204" pitchFamily="34" charset="-128"/>
              </a:rPr>
              <a:t>The ADKAR acronym holds that </a:t>
            </a:r>
            <a:r>
              <a:rPr lang="en-GB" altLang="ja-JP" sz="2600" dirty="0" err="1" smtClean="0">
                <a:ea typeface="ＭＳ Ｐゴシック" panose="020B0600070205080204" pitchFamily="34" charset="-128"/>
              </a:rPr>
              <a:t>efective</a:t>
            </a:r>
            <a:r>
              <a:rPr lang="en-GB" altLang="ja-JP" sz="2600" dirty="0" smtClean="0">
                <a:ea typeface="ＭＳ Ｐゴシック" panose="020B0600070205080204" pitchFamily="34" charset="-128"/>
              </a:rPr>
              <a:t> management of the people dimension of change requires managing five key elements:</a:t>
            </a:r>
          </a:p>
          <a:p>
            <a:pPr algn="just" eaLnBrk="1" hangingPunct="1">
              <a:lnSpc>
                <a:spcPct val="90000"/>
              </a:lnSpc>
            </a:pPr>
            <a:r>
              <a:rPr lang="en-GB" altLang="ja-JP" sz="2600" dirty="0" smtClean="0">
                <a:ea typeface="ＭＳ Ｐゴシック" panose="020B0600070205080204" pitchFamily="34" charset="-128"/>
              </a:rPr>
              <a:t>1.</a:t>
            </a:r>
            <a:r>
              <a:rPr lang="en-GB" altLang="ja-JP" sz="2600" b="1" dirty="0" smtClean="0">
                <a:ea typeface="ＭＳ Ｐゴシック" panose="020B0600070205080204" pitchFamily="34" charset="-128"/>
              </a:rPr>
              <a:t>Awareness</a:t>
            </a:r>
            <a:r>
              <a:rPr lang="en-GB" altLang="ja-JP" sz="2600" dirty="0" smtClean="0">
                <a:ea typeface="ＭＳ Ｐゴシック" panose="020B0600070205080204" pitchFamily="34" charset="-128"/>
              </a:rPr>
              <a:t> of the need to change.</a:t>
            </a:r>
          </a:p>
          <a:p>
            <a:pPr algn="just" eaLnBrk="1" hangingPunct="1">
              <a:lnSpc>
                <a:spcPct val="90000"/>
              </a:lnSpc>
            </a:pPr>
            <a:r>
              <a:rPr lang="en-GB" altLang="ja-JP" sz="2600" dirty="0" smtClean="0">
                <a:ea typeface="ＭＳ Ｐゴシック" panose="020B0600070205080204" pitchFamily="34" charset="-128"/>
              </a:rPr>
              <a:t>2.</a:t>
            </a:r>
            <a:r>
              <a:rPr lang="en-GB" altLang="ja-JP" sz="2600" b="1" dirty="0" smtClean="0">
                <a:ea typeface="ＭＳ Ｐゴシック" panose="020B0600070205080204" pitchFamily="34" charset="-128"/>
              </a:rPr>
              <a:t>Desire</a:t>
            </a:r>
            <a:r>
              <a:rPr lang="en-GB" altLang="ja-JP" sz="2600" dirty="0" smtClean="0">
                <a:ea typeface="ＭＳ Ｐゴシック" panose="020B0600070205080204" pitchFamily="34" charset="-128"/>
              </a:rPr>
              <a:t> to participate and support the change.</a:t>
            </a:r>
            <a:endParaRPr lang="en-GB" altLang="ja-JP" sz="2600" dirty="0">
              <a:ea typeface="ＭＳ Ｐゴシック" panose="020B0600070205080204" pitchFamily="34" charset="-128"/>
            </a:endParaRPr>
          </a:p>
          <a:p>
            <a:pPr algn="just" eaLnBrk="1" hangingPunct="1">
              <a:lnSpc>
                <a:spcPct val="90000"/>
              </a:lnSpc>
            </a:pPr>
            <a:r>
              <a:rPr lang="en-GB" altLang="ja-JP" sz="2600" dirty="0" smtClean="0">
                <a:ea typeface="ＭＳ Ｐゴシック" panose="020B0600070205080204" pitchFamily="34" charset="-128"/>
              </a:rPr>
              <a:t>3.</a:t>
            </a:r>
            <a:r>
              <a:rPr lang="en-GB" altLang="ja-JP" sz="2600" b="1" dirty="0" smtClean="0">
                <a:ea typeface="ＭＳ Ｐゴシック" panose="020B0600070205080204" pitchFamily="34" charset="-128"/>
              </a:rPr>
              <a:t>Knowledge</a:t>
            </a:r>
            <a:r>
              <a:rPr lang="en-GB" altLang="ja-JP" sz="2600" dirty="0" smtClean="0">
                <a:ea typeface="ＭＳ Ｐゴシック" panose="020B0600070205080204" pitchFamily="34" charset="-128"/>
              </a:rPr>
              <a:t> of how to change (and what the change looks like).</a:t>
            </a:r>
          </a:p>
          <a:p>
            <a:pPr algn="just" eaLnBrk="1" hangingPunct="1">
              <a:lnSpc>
                <a:spcPct val="90000"/>
              </a:lnSpc>
            </a:pPr>
            <a:r>
              <a:rPr lang="en-GB" altLang="ja-JP" sz="2600" dirty="0" smtClean="0">
                <a:ea typeface="ＭＳ Ｐゴシック" panose="020B0600070205080204" pitchFamily="34" charset="-128"/>
              </a:rPr>
              <a:t>4.</a:t>
            </a:r>
            <a:r>
              <a:rPr lang="en-GB" altLang="ja-JP" sz="2600" b="1" dirty="0" smtClean="0">
                <a:ea typeface="ＭＳ Ｐゴシック" panose="020B0600070205080204" pitchFamily="34" charset="-128"/>
              </a:rPr>
              <a:t>Ability</a:t>
            </a:r>
            <a:r>
              <a:rPr lang="en-GB" altLang="ja-JP" sz="2600" dirty="0" smtClean="0">
                <a:ea typeface="ＭＳ Ｐゴシック" panose="020B0600070205080204" pitchFamily="34" charset="-128"/>
              </a:rPr>
              <a:t> to implement the change on a day-to-day basis.</a:t>
            </a:r>
          </a:p>
          <a:p>
            <a:pPr algn="just" eaLnBrk="1" hangingPunct="1">
              <a:lnSpc>
                <a:spcPct val="90000"/>
              </a:lnSpc>
            </a:pPr>
            <a:r>
              <a:rPr lang="en-GB" altLang="ja-JP" sz="2600" dirty="0" smtClean="0">
                <a:ea typeface="ＭＳ Ｐゴシック" panose="020B0600070205080204" pitchFamily="34" charset="-128"/>
              </a:rPr>
              <a:t>5.</a:t>
            </a:r>
            <a:r>
              <a:rPr lang="en-GB" altLang="ja-JP" sz="2600" b="1" dirty="0" smtClean="0">
                <a:ea typeface="ＭＳ Ｐゴシック" panose="020B0600070205080204" pitchFamily="34" charset="-128"/>
              </a:rPr>
              <a:t>Reinforcement</a:t>
            </a:r>
            <a:r>
              <a:rPr lang="en-GB" altLang="ja-JP" sz="2600" dirty="0" smtClean="0">
                <a:ea typeface="ＭＳ Ｐゴシック" panose="020B0600070205080204" pitchFamily="34" charset="-128"/>
              </a:rPr>
              <a:t> to keep the change in place. For example, to prepare any change effort, you can score the status of each of the 5 elements from 1-10 and then focus first on the ones that score the lowest."</a:t>
            </a:r>
            <a:r>
              <a:rPr lang="pt-PT" altLang="ja-JP" sz="2600" dirty="0" smtClean="0">
                <a:ea typeface="ＭＳ Ｐゴシック" panose="020B0600070205080204" pitchFamily="34" charset="-128"/>
              </a:rPr>
              <a:t> </a:t>
            </a:r>
            <a:endParaRPr lang="pt-PT" altLang="pt-PT" sz="2600" dirty="0" smtClean="0"/>
          </a:p>
          <a:p>
            <a:pPr eaLnBrk="1" hangingPunct="1">
              <a:lnSpc>
                <a:spcPct val="90000"/>
              </a:lnSpc>
            </a:pPr>
            <a:endParaRPr lang="pt-PT" altLang="pt-PT" sz="2400" dirty="0" smtClean="0"/>
          </a:p>
        </p:txBody>
      </p:sp>
    </p:spTree>
    <p:extLst>
      <p:ext uri="{BB962C8B-B14F-4D97-AF65-F5344CB8AC3E}">
        <p14:creationId xmlns:p14="http://schemas.microsoft.com/office/powerpoint/2010/main" val="30597730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noAutofit/>
          </a:bodyPr>
          <a:lstStyle/>
          <a:p>
            <a:pPr algn="ctr" eaLnBrk="1" hangingPunct="1">
              <a:defRPr/>
            </a:pPr>
            <a:r>
              <a:rPr lang="pt-PT" sz="5400" b="1" dirty="0" smtClean="0"/>
              <a:t>JOHN KOTTER’S CHANGE PHASES</a:t>
            </a:r>
          </a:p>
        </p:txBody>
      </p:sp>
      <p:sp>
        <p:nvSpPr>
          <p:cNvPr id="78851" name="Rectangle 3"/>
          <p:cNvSpPr>
            <a:spLocks noGrp="1" noChangeArrowheads="1"/>
          </p:cNvSpPr>
          <p:nvPr>
            <p:ph idx="1"/>
          </p:nvPr>
        </p:nvSpPr>
        <p:spPr/>
        <p:txBody>
          <a:bodyPr>
            <a:noAutofit/>
          </a:bodyPr>
          <a:lstStyle/>
          <a:p>
            <a:pPr algn="just" eaLnBrk="1" hangingPunct="1">
              <a:lnSpc>
                <a:spcPct val="80000"/>
              </a:lnSpc>
              <a:defRPr/>
            </a:pPr>
            <a:endParaRPr lang="pt-PT" sz="2400" dirty="0" smtClean="0"/>
          </a:p>
          <a:p>
            <a:pPr algn="just" eaLnBrk="1" hangingPunct="1">
              <a:lnSpc>
                <a:spcPct val="80000"/>
              </a:lnSpc>
              <a:defRPr/>
            </a:pPr>
            <a:endParaRPr lang="pt-PT" sz="2400" dirty="0" smtClean="0"/>
          </a:p>
          <a:p>
            <a:pPr algn="just" eaLnBrk="1" hangingPunct="1">
              <a:lnSpc>
                <a:spcPct val="80000"/>
              </a:lnSpc>
              <a:defRPr/>
            </a:pPr>
            <a:r>
              <a:rPr lang="pt-PT" sz="3200" dirty="0" err="1" smtClean="0"/>
              <a:t>Often</a:t>
            </a:r>
            <a:r>
              <a:rPr lang="pt-PT" sz="3200" dirty="0" smtClean="0"/>
              <a:t>, </a:t>
            </a:r>
            <a:r>
              <a:rPr lang="pt-PT" sz="3200" dirty="0" err="1" smtClean="0"/>
              <a:t>creating</a:t>
            </a:r>
            <a:r>
              <a:rPr lang="pt-PT" sz="3200" dirty="0" smtClean="0"/>
              <a:t> </a:t>
            </a:r>
            <a:r>
              <a:rPr lang="pt-PT" sz="3200" dirty="0" err="1" smtClean="0"/>
              <a:t>value</a:t>
            </a:r>
            <a:r>
              <a:rPr lang="pt-PT" sz="3200" dirty="0" smtClean="0"/>
              <a:t> </a:t>
            </a:r>
            <a:r>
              <a:rPr lang="pt-PT" sz="3200" dirty="0" err="1" smtClean="0"/>
              <a:t>requires</a:t>
            </a:r>
            <a:r>
              <a:rPr lang="pt-PT" sz="3200" dirty="0" smtClean="0"/>
              <a:t> </a:t>
            </a:r>
            <a:r>
              <a:rPr lang="pt-PT" sz="3200" dirty="0" err="1" smtClean="0"/>
              <a:t>significant</a:t>
            </a:r>
            <a:r>
              <a:rPr lang="pt-PT" sz="3200" dirty="0" smtClean="0"/>
              <a:t> </a:t>
            </a:r>
            <a:r>
              <a:rPr lang="pt-PT" sz="3200" dirty="0" err="1" smtClean="0"/>
              <a:t>change</a:t>
            </a:r>
            <a:r>
              <a:rPr lang="pt-PT" sz="3200" dirty="0" smtClean="0"/>
              <a:t>. John </a:t>
            </a:r>
            <a:r>
              <a:rPr lang="pt-PT" sz="3200" dirty="0" err="1" smtClean="0"/>
              <a:t>Kotter</a:t>
            </a:r>
            <a:r>
              <a:rPr lang="pt-PT" sz="3200" dirty="0" smtClean="0"/>
              <a:t> </a:t>
            </a:r>
            <a:r>
              <a:rPr lang="pt-PT" sz="3200" dirty="0" err="1" smtClean="0"/>
              <a:t>concluded</a:t>
            </a:r>
            <a:r>
              <a:rPr lang="pt-PT" sz="3200" dirty="0" smtClean="0"/>
              <a:t> in </a:t>
            </a:r>
            <a:r>
              <a:rPr lang="pt-PT" sz="3200" dirty="0" err="1" smtClean="0"/>
              <a:t>his</a:t>
            </a:r>
            <a:r>
              <a:rPr lang="pt-PT" sz="3200" dirty="0" smtClean="0"/>
              <a:t> </a:t>
            </a:r>
            <a:r>
              <a:rPr lang="pt-PT" sz="3200" dirty="0" err="1" smtClean="0"/>
              <a:t>book</a:t>
            </a:r>
            <a:r>
              <a:rPr lang="pt-PT" sz="3200" dirty="0" smtClean="0"/>
              <a:t> "A force for </a:t>
            </a:r>
            <a:r>
              <a:rPr lang="pt-PT" sz="3200" dirty="0" err="1" smtClean="0"/>
              <a:t>Change</a:t>
            </a:r>
            <a:r>
              <a:rPr lang="pt-PT" sz="3200" dirty="0" smtClean="0"/>
              <a:t>: </a:t>
            </a:r>
            <a:r>
              <a:rPr lang="pt-PT" sz="3200" dirty="0" err="1" smtClean="0"/>
              <a:t>How</a:t>
            </a:r>
            <a:r>
              <a:rPr lang="pt-PT" sz="3200" dirty="0" smtClean="0"/>
              <a:t> </a:t>
            </a:r>
            <a:r>
              <a:rPr lang="pt-PT" sz="3200" dirty="0" err="1" smtClean="0"/>
              <a:t>Leadership</a:t>
            </a:r>
            <a:r>
              <a:rPr lang="pt-PT" sz="3200" dirty="0" smtClean="0"/>
              <a:t> </a:t>
            </a:r>
            <a:r>
              <a:rPr lang="pt-PT" sz="3200" dirty="0" err="1" smtClean="0"/>
              <a:t>Differs</a:t>
            </a:r>
            <a:r>
              <a:rPr lang="pt-PT" sz="3200" dirty="0" smtClean="0"/>
              <a:t> </a:t>
            </a:r>
            <a:r>
              <a:rPr lang="pt-PT" sz="3200" dirty="0" err="1" smtClean="0"/>
              <a:t>from</a:t>
            </a:r>
            <a:r>
              <a:rPr lang="pt-PT" sz="3200" dirty="0" smtClean="0"/>
              <a:t> Management" (1990) </a:t>
            </a:r>
            <a:r>
              <a:rPr lang="pt-PT" sz="3200" dirty="0" err="1" smtClean="0"/>
              <a:t>that</a:t>
            </a:r>
            <a:r>
              <a:rPr lang="pt-PT" sz="3200" dirty="0" smtClean="0"/>
              <a:t> </a:t>
            </a:r>
            <a:r>
              <a:rPr lang="pt-PT" sz="3200" dirty="0" err="1" smtClean="0"/>
              <a:t>there</a:t>
            </a:r>
            <a:r>
              <a:rPr lang="pt-PT" sz="3200" dirty="0" smtClean="0"/>
              <a:t> are </a:t>
            </a:r>
            <a:r>
              <a:rPr lang="pt-PT" sz="3200" dirty="0" err="1" smtClean="0"/>
              <a:t>eight</a:t>
            </a:r>
            <a:r>
              <a:rPr lang="pt-PT" sz="3200" dirty="0" smtClean="0"/>
              <a:t> </a:t>
            </a:r>
            <a:r>
              <a:rPr lang="pt-PT" sz="3200" dirty="0" err="1" smtClean="0"/>
              <a:t>reasons</a:t>
            </a:r>
            <a:r>
              <a:rPr lang="pt-PT" sz="3200" dirty="0" smtClean="0"/>
              <a:t> </a:t>
            </a:r>
            <a:r>
              <a:rPr lang="pt-PT" sz="3200" dirty="0" err="1" smtClean="0"/>
              <a:t>why</a:t>
            </a:r>
            <a:r>
              <a:rPr lang="pt-PT" sz="3200" dirty="0" smtClean="0"/>
              <a:t> </a:t>
            </a:r>
            <a:r>
              <a:rPr lang="pt-PT" sz="3200" dirty="0" err="1" smtClean="0"/>
              <a:t>many</a:t>
            </a:r>
            <a:r>
              <a:rPr lang="pt-PT" sz="3200" dirty="0" smtClean="0"/>
              <a:t> </a:t>
            </a:r>
            <a:r>
              <a:rPr lang="pt-PT" sz="3200" dirty="0" err="1" smtClean="0"/>
              <a:t>change</a:t>
            </a:r>
            <a:r>
              <a:rPr lang="pt-PT" sz="3200" dirty="0" smtClean="0"/>
              <a:t> processes do </a:t>
            </a:r>
            <a:r>
              <a:rPr lang="pt-PT" sz="3200" dirty="0" err="1" smtClean="0"/>
              <a:t>not</a:t>
            </a:r>
            <a:r>
              <a:rPr lang="pt-PT" sz="3200" dirty="0" smtClean="0"/>
              <a:t> </a:t>
            </a:r>
            <a:r>
              <a:rPr lang="pt-PT" sz="3200" dirty="0" err="1" smtClean="0"/>
              <a:t>succeed</a:t>
            </a:r>
            <a:r>
              <a:rPr lang="pt-PT" sz="3200" dirty="0" smtClean="0"/>
              <a:t>:</a:t>
            </a:r>
          </a:p>
        </p:txBody>
      </p:sp>
    </p:spTree>
    <p:extLst>
      <p:ext uri="{BB962C8B-B14F-4D97-AF65-F5344CB8AC3E}">
        <p14:creationId xmlns:p14="http://schemas.microsoft.com/office/powerpoint/2010/main" val="2417458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pt-PT" sz="5400" b="1" dirty="0"/>
              <a:t>JOHN KOTTER’S CHANGE PHASES</a:t>
            </a:r>
          </a:p>
        </p:txBody>
      </p:sp>
      <p:sp>
        <p:nvSpPr>
          <p:cNvPr id="3" name="Content Placeholder 2"/>
          <p:cNvSpPr>
            <a:spLocks noGrp="1"/>
          </p:cNvSpPr>
          <p:nvPr>
            <p:ph idx="1"/>
          </p:nvPr>
        </p:nvSpPr>
        <p:spPr>
          <a:xfrm>
            <a:off x="822959" y="1845734"/>
            <a:ext cx="7543801" cy="4319570"/>
          </a:xfrm>
        </p:spPr>
        <p:txBody>
          <a:bodyPr/>
          <a:lstStyle/>
          <a:p>
            <a:r>
              <a:rPr lang="en-US" sz="2200" dirty="0"/>
              <a:t>Eight reasons why many change processes don't succeed</a:t>
            </a:r>
          </a:p>
          <a:p>
            <a:pPr marL="457200" indent="-457200">
              <a:buFont typeface="+mj-lt"/>
              <a:buAutoNum type="arabicPeriod"/>
            </a:pPr>
            <a:r>
              <a:rPr lang="en-US" sz="2200" dirty="0"/>
              <a:t>Allowing too much complexity.</a:t>
            </a:r>
          </a:p>
          <a:p>
            <a:pPr marL="457200" indent="-457200">
              <a:buFont typeface="+mj-lt"/>
              <a:buAutoNum type="arabicPeriod"/>
            </a:pPr>
            <a:r>
              <a:rPr lang="en-US" sz="2200" dirty="0"/>
              <a:t>Failing to build a substantial coalition.</a:t>
            </a:r>
          </a:p>
          <a:p>
            <a:pPr marL="457200" indent="-457200">
              <a:buFont typeface="+mj-lt"/>
              <a:buAutoNum type="arabicPeriod"/>
            </a:pPr>
            <a:r>
              <a:rPr lang="en-US" sz="2200" dirty="0"/>
              <a:t>Not understanding the need for a clear vision.</a:t>
            </a:r>
          </a:p>
          <a:p>
            <a:pPr marL="457200" indent="-457200">
              <a:buFont typeface="+mj-lt"/>
              <a:buAutoNum type="arabicPeriod"/>
            </a:pPr>
            <a:r>
              <a:rPr lang="en-US" sz="2200" dirty="0"/>
              <a:t>Failing to clearly communicate the vision.</a:t>
            </a:r>
          </a:p>
          <a:p>
            <a:pPr marL="457200" indent="-457200">
              <a:buFont typeface="+mj-lt"/>
              <a:buAutoNum type="arabicPeriod"/>
            </a:pPr>
            <a:r>
              <a:rPr lang="en-US" sz="2200" dirty="0"/>
              <a:t>Permitting roadblocks against the vision.</a:t>
            </a:r>
          </a:p>
          <a:p>
            <a:pPr marL="457200" indent="-457200">
              <a:buFont typeface="+mj-lt"/>
              <a:buAutoNum type="arabicPeriod"/>
            </a:pPr>
            <a:r>
              <a:rPr lang="en-US" sz="2200" dirty="0"/>
              <a:t>Not planning for short term results and not realizing them.</a:t>
            </a:r>
          </a:p>
          <a:p>
            <a:pPr marL="457200" indent="-457200">
              <a:buFont typeface="+mj-lt"/>
              <a:buAutoNum type="arabicPeriod"/>
            </a:pPr>
            <a:r>
              <a:rPr lang="en-US" sz="2200" dirty="0"/>
              <a:t>Declaring victory too soon</a:t>
            </a:r>
            <a:r>
              <a:rPr lang="en-US" sz="2200" dirty="0" smtClean="0"/>
              <a:t>.</a:t>
            </a:r>
          </a:p>
          <a:p>
            <a:pPr marL="457200" indent="-457200">
              <a:buFont typeface="+mj-lt"/>
              <a:buAutoNum type="arabicPeriod"/>
            </a:pPr>
            <a:r>
              <a:rPr lang="pt-PT" sz="2200" dirty="0"/>
              <a:t>Fail to </a:t>
            </a:r>
            <a:r>
              <a:rPr lang="pt-PT" sz="2200" dirty="0" err="1"/>
              <a:t>anchor</a:t>
            </a:r>
            <a:r>
              <a:rPr lang="pt-PT" sz="2200" dirty="0"/>
              <a:t> </a:t>
            </a:r>
            <a:r>
              <a:rPr lang="pt-PT" sz="2200" dirty="0" err="1"/>
              <a:t>changes</a:t>
            </a:r>
            <a:r>
              <a:rPr lang="pt-PT" sz="2200" dirty="0"/>
              <a:t> in </a:t>
            </a:r>
            <a:r>
              <a:rPr lang="pt-PT" sz="2200" dirty="0" err="1"/>
              <a:t>corporate</a:t>
            </a:r>
            <a:r>
              <a:rPr lang="pt-PT" sz="2200" dirty="0"/>
              <a:t> </a:t>
            </a:r>
            <a:r>
              <a:rPr lang="pt-PT" sz="2200" dirty="0" err="1"/>
              <a:t>culture</a:t>
            </a:r>
            <a:r>
              <a:rPr lang="pt-PT" sz="2200" dirty="0"/>
              <a:t>.</a:t>
            </a:r>
          </a:p>
          <a:p>
            <a:endParaRPr lang="en-US" dirty="0"/>
          </a:p>
          <a:p>
            <a:endParaRPr lang="pt-PT" dirty="0"/>
          </a:p>
        </p:txBody>
      </p:sp>
    </p:spTree>
    <p:extLst>
      <p:ext uri="{BB962C8B-B14F-4D97-AF65-F5344CB8AC3E}">
        <p14:creationId xmlns:p14="http://schemas.microsoft.com/office/powerpoint/2010/main" val="20117826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noAutofit/>
          </a:bodyPr>
          <a:lstStyle/>
          <a:p>
            <a:pPr algn="ctr" eaLnBrk="1" hangingPunct="1">
              <a:defRPr/>
            </a:pPr>
            <a:r>
              <a:rPr lang="pt-PT" sz="5400" b="1" dirty="0" smtClean="0"/>
              <a:t>JOHN KOTTER’S CHANGE PHASES</a:t>
            </a:r>
          </a:p>
        </p:txBody>
      </p:sp>
      <p:sp>
        <p:nvSpPr>
          <p:cNvPr id="53251" name="Rectangle 3"/>
          <p:cNvSpPr>
            <a:spLocks noGrp="1" noChangeArrowheads="1"/>
          </p:cNvSpPr>
          <p:nvPr>
            <p:ph idx="1"/>
          </p:nvPr>
        </p:nvSpPr>
        <p:spPr>
          <a:xfrm>
            <a:off x="822959" y="1845734"/>
            <a:ext cx="7543801" cy="4319570"/>
          </a:xfrm>
        </p:spPr>
        <p:txBody>
          <a:bodyPr>
            <a:normAutofit fontScale="92500" lnSpcReduction="10000"/>
          </a:bodyPr>
          <a:lstStyle/>
          <a:p>
            <a:pPr eaLnBrk="1" hangingPunct="1">
              <a:lnSpc>
                <a:spcPct val="80000"/>
              </a:lnSpc>
            </a:pPr>
            <a:r>
              <a:rPr lang="pt-PT" altLang="pt-PT" sz="2000" dirty="0" smtClean="0"/>
              <a:t>To </a:t>
            </a:r>
            <a:r>
              <a:rPr lang="pt-PT" altLang="pt-PT" sz="2000" dirty="0" err="1" smtClean="0"/>
              <a:t>prevent</a:t>
            </a:r>
            <a:r>
              <a:rPr lang="pt-PT" altLang="pt-PT" sz="2000" dirty="0" smtClean="0"/>
              <a:t> </a:t>
            </a:r>
            <a:r>
              <a:rPr lang="pt-PT" altLang="pt-PT" sz="2000" dirty="0" err="1" smtClean="0"/>
              <a:t>making</a:t>
            </a:r>
            <a:r>
              <a:rPr lang="pt-PT" altLang="pt-PT" sz="2000" dirty="0" smtClean="0"/>
              <a:t> </a:t>
            </a:r>
            <a:r>
              <a:rPr lang="pt-PT" altLang="pt-PT" sz="2000" dirty="0" err="1" smtClean="0"/>
              <a:t>these</a:t>
            </a:r>
            <a:r>
              <a:rPr lang="pt-PT" altLang="pt-PT" sz="2000" dirty="0" smtClean="0"/>
              <a:t> </a:t>
            </a:r>
            <a:r>
              <a:rPr lang="pt-PT" altLang="pt-PT" sz="2000" dirty="0" err="1" smtClean="0"/>
              <a:t>mistakes</a:t>
            </a:r>
            <a:r>
              <a:rPr lang="pt-PT" altLang="pt-PT" sz="2000" dirty="0" smtClean="0"/>
              <a:t>, </a:t>
            </a:r>
            <a:r>
              <a:rPr lang="pt-PT" altLang="pt-PT" sz="2000" dirty="0" err="1" smtClean="0"/>
              <a:t>Kotter</a:t>
            </a:r>
            <a:r>
              <a:rPr lang="pt-PT" altLang="pt-PT" sz="2000" dirty="0" smtClean="0"/>
              <a:t> </a:t>
            </a:r>
            <a:r>
              <a:rPr lang="pt-PT" altLang="pt-PT" sz="2000" dirty="0" err="1" smtClean="0"/>
              <a:t>created</a:t>
            </a:r>
            <a:r>
              <a:rPr lang="pt-PT" altLang="pt-PT" sz="2000" dirty="0" smtClean="0"/>
              <a:t> </a:t>
            </a:r>
            <a:r>
              <a:rPr lang="pt-PT" altLang="pt-PT" sz="2000" dirty="0" err="1" smtClean="0"/>
              <a:t>the</a:t>
            </a:r>
            <a:r>
              <a:rPr lang="pt-PT" altLang="pt-PT" sz="2000" dirty="0" smtClean="0"/>
              <a:t> </a:t>
            </a:r>
            <a:r>
              <a:rPr lang="pt-PT" altLang="pt-PT" sz="2000" dirty="0" err="1" smtClean="0"/>
              <a:t>following</a:t>
            </a:r>
            <a:r>
              <a:rPr lang="pt-PT" altLang="pt-PT" sz="2000" dirty="0" smtClean="0"/>
              <a:t> </a:t>
            </a:r>
            <a:r>
              <a:rPr lang="pt-PT" altLang="pt-PT" sz="2000" b="1" dirty="0" err="1" smtClean="0"/>
              <a:t>Change</a:t>
            </a:r>
            <a:r>
              <a:rPr lang="pt-PT" altLang="pt-PT" sz="2000" b="1" dirty="0" smtClean="0"/>
              <a:t> </a:t>
            </a:r>
            <a:r>
              <a:rPr lang="pt-PT" altLang="pt-PT" sz="2000" b="1" dirty="0" err="1" smtClean="0"/>
              <a:t>Phases</a:t>
            </a:r>
            <a:r>
              <a:rPr lang="pt-PT" altLang="pt-PT" sz="2000" b="1" dirty="0" smtClean="0"/>
              <a:t> </a:t>
            </a:r>
            <a:r>
              <a:rPr lang="pt-PT" altLang="pt-PT" sz="2000" b="1" dirty="0" err="1" smtClean="0"/>
              <a:t>model</a:t>
            </a:r>
            <a:r>
              <a:rPr lang="pt-PT" altLang="pt-PT" sz="2000" dirty="0" smtClean="0"/>
              <a:t>. </a:t>
            </a:r>
            <a:r>
              <a:rPr lang="pt-PT" altLang="pt-PT" sz="2000" dirty="0" err="1" smtClean="0"/>
              <a:t>It</a:t>
            </a:r>
            <a:r>
              <a:rPr lang="pt-PT" altLang="pt-PT" sz="2000" dirty="0" smtClean="0"/>
              <a:t> </a:t>
            </a:r>
            <a:r>
              <a:rPr lang="pt-PT" altLang="pt-PT" sz="2000" dirty="0" err="1" smtClean="0"/>
              <a:t>consists</a:t>
            </a:r>
            <a:r>
              <a:rPr lang="pt-PT" altLang="pt-PT" sz="2000" dirty="0" smtClean="0"/>
              <a:t> </a:t>
            </a:r>
            <a:r>
              <a:rPr lang="pt-PT" altLang="pt-PT" sz="2000" dirty="0" err="1" smtClean="0"/>
              <a:t>also</a:t>
            </a:r>
            <a:r>
              <a:rPr lang="pt-PT" altLang="pt-PT" sz="2000" dirty="0" smtClean="0"/>
              <a:t> out </a:t>
            </a:r>
            <a:r>
              <a:rPr lang="pt-PT" altLang="pt-PT" sz="2000" dirty="0" err="1" smtClean="0"/>
              <a:t>of</a:t>
            </a:r>
            <a:r>
              <a:rPr lang="pt-PT" altLang="pt-PT" sz="2000" dirty="0" smtClean="0"/>
              <a:t> </a:t>
            </a:r>
            <a:r>
              <a:rPr lang="pt-PT" altLang="pt-PT" sz="2000" dirty="0" err="1" smtClean="0"/>
              <a:t>eight</a:t>
            </a:r>
            <a:r>
              <a:rPr lang="pt-PT" altLang="pt-PT" sz="2000" dirty="0" smtClean="0"/>
              <a:t> steps:</a:t>
            </a:r>
          </a:p>
          <a:p>
            <a:pPr marL="457200" indent="-457200" eaLnBrk="1" hangingPunct="1">
              <a:lnSpc>
                <a:spcPct val="80000"/>
              </a:lnSpc>
              <a:buFont typeface="+mj-lt"/>
              <a:buAutoNum type="arabicPeriod"/>
            </a:pPr>
            <a:r>
              <a:rPr lang="pt-PT" altLang="pt-PT" sz="2000" dirty="0" err="1" smtClean="0"/>
              <a:t>Establish</a:t>
            </a:r>
            <a:r>
              <a:rPr lang="pt-PT" altLang="pt-PT" sz="2000" dirty="0" smtClean="0"/>
              <a:t> a </a:t>
            </a:r>
            <a:r>
              <a:rPr lang="pt-PT" altLang="pt-PT" sz="2000" dirty="0" err="1" smtClean="0"/>
              <a:t>sense</a:t>
            </a:r>
            <a:r>
              <a:rPr lang="pt-PT" altLang="pt-PT" sz="2000" dirty="0" smtClean="0"/>
              <a:t> </a:t>
            </a:r>
            <a:r>
              <a:rPr lang="pt-PT" altLang="pt-PT" sz="2000" dirty="0" err="1" smtClean="0"/>
              <a:t>of</a:t>
            </a:r>
            <a:r>
              <a:rPr lang="pt-PT" altLang="pt-PT" sz="2000" dirty="0" smtClean="0"/>
              <a:t> </a:t>
            </a:r>
            <a:r>
              <a:rPr lang="pt-PT" altLang="pt-PT" sz="2000" dirty="0" err="1" smtClean="0"/>
              <a:t>urgency</a:t>
            </a:r>
            <a:r>
              <a:rPr lang="pt-PT" altLang="pt-PT" sz="2000" dirty="0" smtClean="0"/>
              <a:t>.</a:t>
            </a:r>
          </a:p>
          <a:p>
            <a:pPr marL="457200" indent="-457200" eaLnBrk="1" hangingPunct="1">
              <a:lnSpc>
                <a:spcPct val="80000"/>
              </a:lnSpc>
              <a:buFont typeface="+mj-lt"/>
              <a:buAutoNum type="arabicPeriod"/>
            </a:pPr>
            <a:r>
              <a:rPr lang="pt-PT" altLang="pt-PT" sz="2000" dirty="0" err="1" smtClean="0"/>
              <a:t>Create</a:t>
            </a:r>
            <a:r>
              <a:rPr lang="pt-PT" altLang="pt-PT" sz="2000" dirty="0" smtClean="0"/>
              <a:t> a </a:t>
            </a:r>
            <a:r>
              <a:rPr lang="pt-PT" altLang="pt-PT" sz="2000" dirty="0" err="1" smtClean="0"/>
              <a:t>coalition</a:t>
            </a:r>
            <a:r>
              <a:rPr lang="pt-PT" altLang="pt-PT" sz="2000" dirty="0" smtClean="0"/>
              <a:t>.</a:t>
            </a:r>
          </a:p>
          <a:p>
            <a:pPr marL="457200" indent="-457200" eaLnBrk="1" hangingPunct="1">
              <a:lnSpc>
                <a:spcPct val="80000"/>
              </a:lnSpc>
              <a:buFont typeface="+mj-lt"/>
              <a:buAutoNum type="arabicPeriod"/>
            </a:pPr>
            <a:r>
              <a:rPr lang="pt-PT" altLang="pt-PT" sz="2000" dirty="0" err="1" smtClean="0"/>
              <a:t>Develop</a:t>
            </a:r>
            <a:r>
              <a:rPr lang="pt-PT" altLang="pt-PT" sz="2000" dirty="0" smtClean="0"/>
              <a:t> a clear </a:t>
            </a:r>
            <a:r>
              <a:rPr lang="pt-PT" altLang="pt-PT" sz="2000" dirty="0" err="1" smtClean="0"/>
              <a:t>vision</a:t>
            </a:r>
            <a:r>
              <a:rPr lang="pt-PT" altLang="pt-PT" sz="2000" dirty="0" smtClean="0"/>
              <a:t>.</a:t>
            </a:r>
          </a:p>
          <a:p>
            <a:pPr marL="457200" indent="-457200" eaLnBrk="1" hangingPunct="1">
              <a:lnSpc>
                <a:spcPct val="80000"/>
              </a:lnSpc>
              <a:buFont typeface="+mj-lt"/>
              <a:buAutoNum type="arabicPeriod"/>
            </a:pPr>
            <a:r>
              <a:rPr lang="pt-PT" altLang="pt-PT" sz="2000" dirty="0" smtClean="0"/>
              <a:t>Share </a:t>
            </a:r>
            <a:r>
              <a:rPr lang="pt-PT" altLang="pt-PT" sz="2000" dirty="0" err="1" smtClean="0"/>
              <a:t>the</a:t>
            </a:r>
            <a:r>
              <a:rPr lang="pt-PT" altLang="pt-PT" sz="2000" dirty="0" smtClean="0"/>
              <a:t> </a:t>
            </a:r>
            <a:r>
              <a:rPr lang="pt-PT" altLang="pt-PT" sz="2000" dirty="0" err="1" smtClean="0"/>
              <a:t>vision</a:t>
            </a:r>
            <a:r>
              <a:rPr lang="pt-PT" altLang="pt-PT" sz="2000" dirty="0" smtClean="0"/>
              <a:t>.</a:t>
            </a:r>
          </a:p>
          <a:p>
            <a:pPr marL="457200" indent="-457200" eaLnBrk="1" hangingPunct="1">
              <a:lnSpc>
                <a:spcPct val="80000"/>
              </a:lnSpc>
              <a:buFont typeface="+mj-lt"/>
              <a:buAutoNum type="arabicPeriod"/>
            </a:pPr>
            <a:r>
              <a:rPr lang="pt-PT" altLang="pt-PT" sz="2000" dirty="0" err="1" smtClean="0"/>
              <a:t>Empower</a:t>
            </a:r>
            <a:r>
              <a:rPr lang="pt-PT" altLang="pt-PT" sz="2000" dirty="0" smtClean="0"/>
              <a:t> </a:t>
            </a:r>
            <a:r>
              <a:rPr lang="pt-PT" altLang="pt-PT" sz="2000" dirty="0" err="1" smtClean="0"/>
              <a:t>people</a:t>
            </a:r>
            <a:r>
              <a:rPr lang="pt-PT" altLang="pt-PT" sz="2000" dirty="0" smtClean="0"/>
              <a:t> to clear </a:t>
            </a:r>
            <a:r>
              <a:rPr lang="pt-PT" altLang="pt-PT" sz="2000" dirty="0" err="1" smtClean="0"/>
              <a:t>obstacles</a:t>
            </a:r>
            <a:r>
              <a:rPr lang="pt-PT" altLang="pt-PT" sz="2000" dirty="0" smtClean="0"/>
              <a:t>.</a:t>
            </a:r>
          </a:p>
          <a:p>
            <a:pPr marL="457200" indent="-457200" eaLnBrk="1" hangingPunct="1">
              <a:lnSpc>
                <a:spcPct val="80000"/>
              </a:lnSpc>
              <a:buFont typeface="+mj-lt"/>
              <a:buAutoNum type="arabicPeriod"/>
            </a:pPr>
            <a:r>
              <a:rPr lang="pt-PT" altLang="pt-PT" sz="2000" dirty="0" smtClean="0"/>
              <a:t>Secure short-</a:t>
            </a:r>
            <a:r>
              <a:rPr lang="pt-PT" altLang="pt-PT" sz="2000" dirty="0" err="1" smtClean="0"/>
              <a:t>term</a:t>
            </a:r>
            <a:r>
              <a:rPr lang="pt-PT" altLang="pt-PT" sz="2000" dirty="0" smtClean="0"/>
              <a:t> </a:t>
            </a:r>
            <a:r>
              <a:rPr lang="pt-PT" altLang="pt-PT" sz="2000" dirty="0" err="1" smtClean="0"/>
              <a:t>wins</a:t>
            </a:r>
            <a:r>
              <a:rPr lang="pt-PT" altLang="pt-PT" sz="2000" dirty="0" smtClean="0"/>
              <a:t>.</a:t>
            </a:r>
          </a:p>
          <a:p>
            <a:pPr marL="457200" indent="-457200" eaLnBrk="1" hangingPunct="1">
              <a:lnSpc>
                <a:spcPct val="80000"/>
              </a:lnSpc>
              <a:buFont typeface="+mj-lt"/>
              <a:buAutoNum type="arabicPeriod"/>
            </a:pPr>
            <a:r>
              <a:rPr lang="pt-PT" altLang="pt-PT" sz="2000" dirty="0" err="1" smtClean="0"/>
              <a:t>Consolidate</a:t>
            </a:r>
            <a:r>
              <a:rPr lang="pt-PT" altLang="pt-PT" sz="2000" dirty="0" smtClean="0"/>
              <a:t> </a:t>
            </a:r>
            <a:r>
              <a:rPr lang="pt-PT" altLang="pt-PT" sz="2000" dirty="0" err="1" smtClean="0"/>
              <a:t>and</a:t>
            </a:r>
            <a:r>
              <a:rPr lang="pt-PT" altLang="pt-PT" sz="2000" dirty="0" smtClean="0"/>
              <a:t> </a:t>
            </a:r>
            <a:r>
              <a:rPr lang="pt-PT" altLang="pt-PT" sz="2000" dirty="0" err="1" smtClean="0"/>
              <a:t>keep</a:t>
            </a:r>
            <a:r>
              <a:rPr lang="pt-PT" altLang="pt-PT" sz="2000" dirty="0" smtClean="0"/>
              <a:t> </a:t>
            </a:r>
            <a:r>
              <a:rPr lang="pt-PT" altLang="pt-PT" sz="2000" dirty="0" err="1" smtClean="0"/>
              <a:t>moving</a:t>
            </a:r>
            <a:r>
              <a:rPr lang="pt-PT" altLang="pt-PT" sz="2000" dirty="0" smtClean="0"/>
              <a:t>.</a:t>
            </a:r>
          </a:p>
          <a:p>
            <a:pPr marL="457200" indent="-457200" eaLnBrk="1" hangingPunct="1">
              <a:lnSpc>
                <a:spcPct val="80000"/>
              </a:lnSpc>
              <a:buFont typeface="+mj-lt"/>
              <a:buAutoNum type="arabicPeriod"/>
            </a:pPr>
            <a:r>
              <a:rPr lang="pt-PT" altLang="pt-PT" sz="2000" dirty="0" err="1" smtClean="0"/>
              <a:t>Anchor</a:t>
            </a:r>
            <a:r>
              <a:rPr lang="pt-PT" altLang="pt-PT" sz="2000" dirty="0" smtClean="0"/>
              <a:t> </a:t>
            </a:r>
            <a:r>
              <a:rPr lang="pt-PT" altLang="pt-PT" sz="2000" dirty="0" err="1" smtClean="0"/>
              <a:t>the</a:t>
            </a:r>
            <a:r>
              <a:rPr lang="pt-PT" altLang="pt-PT" sz="2000" dirty="0" smtClean="0"/>
              <a:t> </a:t>
            </a:r>
            <a:r>
              <a:rPr lang="pt-PT" altLang="pt-PT" sz="2000" dirty="0" err="1" smtClean="0"/>
              <a:t>change</a:t>
            </a:r>
            <a:r>
              <a:rPr lang="pt-PT" altLang="pt-PT" sz="2000" dirty="0" smtClean="0"/>
              <a:t>.</a:t>
            </a:r>
          </a:p>
          <a:p>
            <a:pPr marL="457200" indent="-457200" eaLnBrk="1" hangingPunct="1">
              <a:lnSpc>
                <a:spcPct val="80000"/>
              </a:lnSpc>
              <a:buFont typeface="+mj-lt"/>
              <a:buAutoNum type="arabicPeriod"/>
            </a:pPr>
            <a:r>
              <a:rPr lang="pt-PT" altLang="pt-PT" sz="2000" dirty="0" err="1" smtClean="0"/>
              <a:t>According</a:t>
            </a:r>
            <a:r>
              <a:rPr lang="pt-PT" altLang="pt-PT" sz="2000" dirty="0" smtClean="0"/>
              <a:t> to </a:t>
            </a:r>
            <a:r>
              <a:rPr lang="pt-PT" altLang="pt-PT" sz="2000" dirty="0" err="1" smtClean="0"/>
              <a:t>Kotter</a:t>
            </a:r>
            <a:r>
              <a:rPr lang="pt-PT" altLang="pt-PT" sz="2000" dirty="0" smtClean="0"/>
              <a:t>, </a:t>
            </a:r>
            <a:r>
              <a:rPr lang="pt-PT" altLang="pt-PT" sz="2000" dirty="0" err="1" smtClean="0"/>
              <a:t>it</a:t>
            </a:r>
            <a:r>
              <a:rPr lang="pt-PT" altLang="pt-PT" sz="2000" dirty="0" smtClean="0"/>
              <a:t> </a:t>
            </a:r>
            <a:r>
              <a:rPr lang="pt-PT" altLang="pt-PT" sz="2000" dirty="0" err="1" smtClean="0"/>
              <a:t>is</a:t>
            </a:r>
            <a:r>
              <a:rPr lang="pt-PT" altLang="pt-PT" sz="2000" dirty="0" smtClean="0"/>
              <a:t> crucial to </a:t>
            </a:r>
            <a:r>
              <a:rPr lang="pt-PT" altLang="pt-PT" sz="2000" dirty="0" err="1" smtClean="0"/>
              <a:t>follow</a:t>
            </a:r>
            <a:r>
              <a:rPr lang="pt-PT" altLang="pt-PT" sz="2000" dirty="0" smtClean="0"/>
              <a:t> </a:t>
            </a:r>
            <a:r>
              <a:rPr lang="pt-PT" altLang="pt-PT" sz="2000" dirty="0" err="1" smtClean="0"/>
              <a:t>the</a:t>
            </a:r>
            <a:r>
              <a:rPr lang="pt-PT" altLang="pt-PT" sz="2000" dirty="0" smtClean="0"/>
              <a:t> </a:t>
            </a:r>
            <a:r>
              <a:rPr lang="pt-PT" altLang="pt-PT" sz="2000" dirty="0" err="1" smtClean="0"/>
              <a:t>eight</a:t>
            </a:r>
            <a:r>
              <a:rPr lang="pt-PT" altLang="pt-PT" sz="2000" dirty="0" smtClean="0"/>
              <a:t> </a:t>
            </a:r>
            <a:r>
              <a:rPr lang="pt-PT" altLang="pt-PT" sz="2000" dirty="0" err="1" smtClean="0"/>
              <a:t>phases</a:t>
            </a:r>
            <a:r>
              <a:rPr lang="pt-PT" altLang="pt-PT" sz="2000" dirty="0" smtClean="0"/>
              <a:t> </a:t>
            </a:r>
            <a:r>
              <a:rPr lang="pt-PT" altLang="pt-PT" sz="2000" dirty="0" err="1" smtClean="0"/>
              <a:t>of</a:t>
            </a:r>
            <a:r>
              <a:rPr lang="pt-PT" altLang="pt-PT" sz="2000" dirty="0" smtClean="0"/>
              <a:t> </a:t>
            </a:r>
            <a:r>
              <a:rPr lang="pt-PT" altLang="pt-PT" sz="2000" dirty="0" err="1" smtClean="0"/>
              <a:t>change</a:t>
            </a:r>
            <a:r>
              <a:rPr lang="pt-PT" altLang="pt-PT" sz="2000" dirty="0" smtClean="0"/>
              <a:t> in </a:t>
            </a:r>
            <a:r>
              <a:rPr lang="pt-PT" altLang="pt-PT" sz="2000" dirty="0" err="1" smtClean="0"/>
              <a:t>the</a:t>
            </a:r>
            <a:r>
              <a:rPr lang="pt-PT" altLang="pt-PT" sz="2000" dirty="0" smtClean="0"/>
              <a:t> </a:t>
            </a:r>
            <a:r>
              <a:rPr lang="pt-PT" altLang="pt-PT" sz="2000" dirty="0" err="1" smtClean="0"/>
              <a:t>above</a:t>
            </a:r>
            <a:r>
              <a:rPr lang="pt-PT" altLang="pt-PT" sz="2000" dirty="0" smtClean="0"/>
              <a:t> </a:t>
            </a:r>
            <a:r>
              <a:rPr lang="pt-PT" altLang="pt-PT" sz="2000" b="1" dirty="0" err="1" smtClean="0"/>
              <a:t>exact</a:t>
            </a:r>
            <a:r>
              <a:rPr lang="pt-PT" altLang="pt-PT" sz="2000" b="1" dirty="0" smtClean="0"/>
              <a:t> </a:t>
            </a:r>
            <a:r>
              <a:rPr lang="pt-PT" altLang="pt-PT" sz="2000" b="1" dirty="0" err="1" smtClean="0"/>
              <a:t>sequence</a:t>
            </a:r>
            <a:r>
              <a:rPr lang="pt-PT" altLang="pt-PT" sz="2000" dirty="0" smtClean="0"/>
              <a:t>.</a:t>
            </a:r>
          </a:p>
        </p:txBody>
      </p:sp>
    </p:spTree>
    <p:extLst>
      <p:ext uri="{BB962C8B-B14F-4D97-AF65-F5344CB8AC3E}">
        <p14:creationId xmlns:p14="http://schemas.microsoft.com/office/powerpoint/2010/main" val="13974521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noAutofit/>
          </a:bodyPr>
          <a:lstStyle/>
          <a:p>
            <a:pPr algn="ctr" eaLnBrk="1" hangingPunct="1">
              <a:defRPr/>
            </a:pPr>
            <a:r>
              <a:rPr lang="en-GB" altLang="ja-JP" sz="5400" b="1" dirty="0" smtClean="0">
                <a:ea typeface="ＭＳ Ｐゴシック" charset="-128"/>
              </a:rPr>
              <a:t>Dimensions of Change</a:t>
            </a:r>
            <a:br>
              <a:rPr lang="en-GB" altLang="ja-JP" sz="5400" b="1" dirty="0" smtClean="0">
                <a:ea typeface="ＭＳ Ｐゴシック" charset="-128"/>
              </a:rPr>
            </a:br>
            <a:r>
              <a:rPr lang="en-GB" altLang="ja-JP" sz="5400" b="1" dirty="0" smtClean="0">
                <a:ea typeface="ＭＳ Ｐゴシック" charset="-128"/>
              </a:rPr>
              <a:t>(Pettigrew and </a:t>
            </a:r>
            <a:r>
              <a:rPr lang="en-GB" altLang="ja-JP" sz="5400" b="1" dirty="0" err="1" smtClean="0">
                <a:ea typeface="ＭＳ Ｐゴシック" charset="-128"/>
              </a:rPr>
              <a:t>Whipp</a:t>
            </a:r>
            <a:r>
              <a:rPr lang="en-GB" altLang="ja-JP" sz="5400" b="1" dirty="0" smtClean="0">
                <a:ea typeface="ＭＳ Ｐゴシック" charset="-128"/>
              </a:rPr>
              <a:t>)</a:t>
            </a:r>
            <a:r>
              <a:rPr lang="pt-PT" altLang="ja-JP" sz="5400" b="1" dirty="0" smtClean="0">
                <a:ea typeface="ＭＳ Ｐゴシック" charset="-128"/>
              </a:rPr>
              <a:t> </a:t>
            </a:r>
            <a:endParaRPr lang="pt-PT" sz="5400" b="1" dirty="0" smtClean="0"/>
          </a:p>
        </p:txBody>
      </p:sp>
      <p:sp>
        <p:nvSpPr>
          <p:cNvPr id="26627" name="Rectangle 3"/>
          <p:cNvSpPr>
            <a:spLocks noGrp="1" noChangeArrowheads="1"/>
          </p:cNvSpPr>
          <p:nvPr>
            <p:ph idx="1"/>
          </p:nvPr>
        </p:nvSpPr>
        <p:spPr/>
        <p:txBody>
          <a:bodyPr/>
          <a:lstStyle/>
          <a:p>
            <a:pPr algn="just" eaLnBrk="1" hangingPunct="1">
              <a:lnSpc>
                <a:spcPct val="90000"/>
              </a:lnSpc>
            </a:pPr>
            <a:r>
              <a:rPr lang="en-GB" altLang="pt-PT" sz="2400" dirty="0" smtClean="0"/>
              <a:t>In their book 'Managing Change for Competitive Success' (1991) Andrew Pettigrew and Richard </a:t>
            </a:r>
            <a:r>
              <a:rPr lang="en-GB" altLang="pt-PT" sz="2400" dirty="0" err="1" smtClean="0"/>
              <a:t>Whipp</a:t>
            </a:r>
            <a:r>
              <a:rPr lang="en-GB" altLang="pt-PT" sz="2400" dirty="0" smtClean="0"/>
              <a:t> distinguish between three dimensions of strategic change.</a:t>
            </a:r>
          </a:p>
          <a:p>
            <a:pPr algn="just" eaLnBrk="1" hangingPunct="1">
              <a:lnSpc>
                <a:spcPct val="90000"/>
              </a:lnSpc>
            </a:pPr>
            <a:r>
              <a:rPr lang="en-GB" altLang="pt-PT" sz="2400" b="1" dirty="0" smtClean="0"/>
              <a:t>WHAT ARE THE THREE DIMENSIONS OF STRATEGIC CHANGE? </a:t>
            </a:r>
            <a:r>
              <a:rPr lang="pt-PT" altLang="pt-PT" sz="2400" b="1" dirty="0" err="1" smtClean="0"/>
              <a:t>Explanation</a:t>
            </a:r>
            <a:endParaRPr lang="pt-PT" altLang="pt-PT" sz="2400" b="1" dirty="0" smtClean="0"/>
          </a:p>
          <a:p>
            <a:pPr algn="just" eaLnBrk="1" hangingPunct="1">
              <a:lnSpc>
                <a:spcPct val="90000"/>
              </a:lnSpc>
            </a:pPr>
            <a:r>
              <a:rPr lang="en-GB" altLang="pt-PT" sz="2400" b="1" dirty="0" smtClean="0"/>
              <a:t>Content</a:t>
            </a:r>
            <a:r>
              <a:rPr lang="en-GB" altLang="pt-PT" sz="2400" dirty="0" smtClean="0"/>
              <a:t> (objectives, purpose and goals) - WHAT</a:t>
            </a:r>
            <a:endParaRPr lang="pt-PT" altLang="pt-PT" sz="2400" b="1" dirty="0" smtClean="0"/>
          </a:p>
          <a:p>
            <a:pPr algn="just" eaLnBrk="1" hangingPunct="1">
              <a:lnSpc>
                <a:spcPct val="90000"/>
              </a:lnSpc>
            </a:pPr>
            <a:r>
              <a:rPr lang="pt-PT" altLang="pt-PT" sz="2400" b="1" dirty="0" err="1" smtClean="0"/>
              <a:t>Process</a:t>
            </a:r>
            <a:r>
              <a:rPr lang="pt-PT" altLang="pt-PT" sz="2400" dirty="0" smtClean="0"/>
              <a:t> (</a:t>
            </a:r>
            <a:r>
              <a:rPr lang="pt-PT" altLang="pt-PT" sz="2400" dirty="0" err="1" smtClean="0"/>
              <a:t>implementation</a:t>
            </a:r>
            <a:r>
              <a:rPr lang="pt-PT" altLang="pt-PT" sz="2400" dirty="0" smtClean="0"/>
              <a:t>) - HOW</a:t>
            </a:r>
            <a:endParaRPr lang="en-GB" altLang="pt-PT" sz="2400" b="1" dirty="0" smtClean="0"/>
          </a:p>
          <a:p>
            <a:pPr algn="just" eaLnBrk="1" hangingPunct="1">
              <a:lnSpc>
                <a:spcPct val="90000"/>
              </a:lnSpc>
            </a:pPr>
            <a:r>
              <a:rPr lang="en-GB" altLang="pt-PT" sz="2400" b="1" dirty="0" smtClean="0"/>
              <a:t>Context</a:t>
            </a:r>
            <a:r>
              <a:rPr lang="en-GB" altLang="pt-PT" sz="2400" dirty="0" smtClean="0"/>
              <a:t> (the internal and external environment) - WHERE</a:t>
            </a:r>
            <a:endParaRPr lang="pt-PT" altLang="pt-PT" sz="2400" dirty="0" smtClean="0"/>
          </a:p>
        </p:txBody>
      </p:sp>
    </p:spTree>
    <p:extLst>
      <p:ext uri="{BB962C8B-B14F-4D97-AF65-F5344CB8AC3E}">
        <p14:creationId xmlns:p14="http://schemas.microsoft.com/office/powerpoint/2010/main" val="17218807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noAutofit/>
          </a:bodyPr>
          <a:lstStyle/>
          <a:p>
            <a:pPr algn="ctr" eaLnBrk="1" hangingPunct="1">
              <a:defRPr/>
            </a:pPr>
            <a:r>
              <a:rPr lang="en-GB" altLang="ja-JP" sz="5400" b="1" dirty="0" smtClean="0">
                <a:ea typeface="ＭＳ Ｐゴシック" charset="-128"/>
              </a:rPr>
              <a:t>Dimensions of Change</a:t>
            </a:r>
            <a:br>
              <a:rPr lang="en-GB" altLang="ja-JP" sz="5400" b="1" dirty="0" smtClean="0">
                <a:ea typeface="ＭＳ Ｐゴシック" charset="-128"/>
              </a:rPr>
            </a:br>
            <a:r>
              <a:rPr lang="en-GB" altLang="ja-JP" sz="5400" b="1" dirty="0" smtClean="0">
                <a:ea typeface="ＭＳ Ｐゴシック" charset="-128"/>
              </a:rPr>
              <a:t>(Pettigrew and </a:t>
            </a:r>
            <a:r>
              <a:rPr lang="en-GB" altLang="ja-JP" sz="5400" b="1" dirty="0" err="1" smtClean="0">
                <a:ea typeface="ＭＳ Ｐゴシック" charset="-128"/>
              </a:rPr>
              <a:t>Whipp</a:t>
            </a:r>
            <a:r>
              <a:rPr lang="en-GB" altLang="ja-JP" sz="5400" b="1" dirty="0" smtClean="0">
                <a:ea typeface="ＭＳ Ｐゴシック" charset="-128"/>
              </a:rPr>
              <a:t>)</a:t>
            </a:r>
            <a:endParaRPr lang="pt-PT" sz="5400" b="1" dirty="0" smtClean="0"/>
          </a:p>
        </p:txBody>
      </p:sp>
      <p:sp>
        <p:nvSpPr>
          <p:cNvPr id="27651" name="Rectangle 3"/>
          <p:cNvSpPr>
            <a:spLocks noGrp="1" noChangeArrowheads="1"/>
          </p:cNvSpPr>
          <p:nvPr>
            <p:ph idx="1"/>
          </p:nvPr>
        </p:nvSpPr>
        <p:spPr>
          <a:xfrm>
            <a:off x="539552" y="1845734"/>
            <a:ext cx="8208911" cy="4175554"/>
          </a:xfrm>
        </p:spPr>
        <p:txBody>
          <a:bodyPr>
            <a:normAutofit fontScale="47500" lnSpcReduction="20000"/>
          </a:bodyPr>
          <a:lstStyle/>
          <a:p>
            <a:pPr eaLnBrk="1" hangingPunct="1">
              <a:lnSpc>
                <a:spcPct val="80000"/>
              </a:lnSpc>
            </a:pPr>
            <a:endParaRPr lang="en-GB" altLang="pt-PT" sz="1600" dirty="0" smtClean="0"/>
          </a:p>
          <a:p>
            <a:pPr algn="just" eaLnBrk="1" hangingPunct="1">
              <a:lnSpc>
                <a:spcPct val="80000"/>
              </a:lnSpc>
            </a:pPr>
            <a:r>
              <a:rPr lang="en-GB" altLang="pt-PT" sz="5900" dirty="0" smtClean="0"/>
              <a:t>Pettigrew and </a:t>
            </a:r>
            <a:r>
              <a:rPr lang="en-GB" altLang="pt-PT" sz="5900" dirty="0" err="1" smtClean="0"/>
              <a:t>Whipp</a:t>
            </a:r>
            <a:r>
              <a:rPr lang="en-GB" altLang="pt-PT" sz="5900" dirty="0" smtClean="0"/>
              <a:t> emphasize the </a:t>
            </a:r>
            <a:r>
              <a:rPr lang="en-GB" altLang="pt-PT" sz="5900" b="1" dirty="0" smtClean="0"/>
              <a:t>continuous interplay</a:t>
            </a:r>
            <a:r>
              <a:rPr lang="en-GB" altLang="pt-PT" sz="5900" dirty="0" smtClean="0"/>
              <a:t> between these change dimensions. The implementation of change is an "iterative, cumulative and reformulation-in-use process." Successful change is a result of the interaction between the content or what of change (objectives, purpose and goals); the process or how of change (implementation); and the organizational context or where of change (the internal and external environment).</a:t>
            </a:r>
          </a:p>
          <a:p>
            <a:pPr algn="just" eaLnBrk="1" hangingPunct="1">
              <a:lnSpc>
                <a:spcPct val="80000"/>
              </a:lnSpc>
            </a:pPr>
            <a:r>
              <a:rPr lang="en-GB" altLang="ja-JP" sz="5900" dirty="0" smtClean="0">
                <a:ea typeface="ＭＳ Ｐゴシック" panose="020B0600070205080204" pitchFamily="34" charset="-128"/>
              </a:rPr>
              <a:t>Based on substantial empirical research, they also present five central interrelated factors, belonging to successfully managing strategic change.</a:t>
            </a:r>
          </a:p>
        </p:txBody>
      </p:sp>
    </p:spTree>
    <p:extLst>
      <p:ext uri="{BB962C8B-B14F-4D97-AF65-F5344CB8AC3E}">
        <p14:creationId xmlns:p14="http://schemas.microsoft.com/office/powerpoint/2010/main" val="126749525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noAutofit/>
          </a:bodyPr>
          <a:lstStyle/>
          <a:p>
            <a:pPr algn="ctr" eaLnBrk="1" hangingPunct="1">
              <a:defRPr/>
            </a:pPr>
            <a:r>
              <a:rPr lang="en-GB" altLang="ja-JP" sz="5400" b="1" dirty="0" smtClean="0">
                <a:ea typeface="ＭＳ Ｐゴシック" charset="-128"/>
              </a:rPr>
              <a:t>Dimensions of Change</a:t>
            </a:r>
            <a:br>
              <a:rPr lang="en-GB" altLang="ja-JP" sz="5400" b="1" dirty="0" smtClean="0">
                <a:ea typeface="ＭＳ Ｐゴシック" charset="-128"/>
              </a:rPr>
            </a:br>
            <a:r>
              <a:rPr lang="en-GB" altLang="ja-JP" sz="5400" b="1" dirty="0" smtClean="0">
                <a:ea typeface="ＭＳ Ｐゴシック" charset="-128"/>
              </a:rPr>
              <a:t>(Pettigrew and </a:t>
            </a:r>
            <a:r>
              <a:rPr lang="en-GB" altLang="ja-JP" sz="5400" b="1" dirty="0" err="1" smtClean="0">
                <a:ea typeface="ＭＳ Ｐゴシック" charset="-128"/>
              </a:rPr>
              <a:t>Whipp</a:t>
            </a:r>
            <a:r>
              <a:rPr lang="en-GB" altLang="ja-JP" sz="5400" b="1" dirty="0" smtClean="0">
                <a:ea typeface="ＭＳ Ｐゴシック" charset="-128"/>
              </a:rPr>
              <a:t>)</a:t>
            </a:r>
            <a:endParaRPr lang="pt-PT" sz="5400" b="1" dirty="0" smtClean="0"/>
          </a:p>
        </p:txBody>
      </p:sp>
      <p:sp>
        <p:nvSpPr>
          <p:cNvPr id="28675" name="Rectangle 3"/>
          <p:cNvSpPr>
            <a:spLocks noGrp="1" noChangeArrowheads="1"/>
          </p:cNvSpPr>
          <p:nvPr>
            <p:ph idx="1"/>
          </p:nvPr>
        </p:nvSpPr>
        <p:spPr/>
        <p:txBody>
          <a:bodyPr>
            <a:normAutofit/>
          </a:bodyPr>
          <a:lstStyle/>
          <a:p>
            <a:pPr eaLnBrk="1" hangingPunct="1">
              <a:lnSpc>
                <a:spcPct val="80000"/>
              </a:lnSpc>
            </a:pPr>
            <a:r>
              <a:rPr lang="en-GB" altLang="pt-PT" sz="2400" b="1" dirty="0" smtClean="0"/>
              <a:t>FIVE CHANGE FACTORS OF PETTIGREW AND WHIPP</a:t>
            </a:r>
            <a:endParaRPr lang="pt-PT" altLang="pt-PT" sz="2400" b="1" dirty="0" smtClean="0"/>
          </a:p>
          <a:p>
            <a:pPr algn="just" eaLnBrk="1" hangingPunct="1">
              <a:lnSpc>
                <a:spcPct val="80000"/>
              </a:lnSpc>
            </a:pPr>
            <a:r>
              <a:rPr lang="en-GB" altLang="pt-PT" sz="2800" b="1" dirty="0" smtClean="0"/>
              <a:t>Environmental assessment</a:t>
            </a:r>
            <a:r>
              <a:rPr lang="en-GB" altLang="pt-PT" sz="2800" dirty="0" smtClean="0"/>
              <a:t>. Continuous monitoring of both the internal and external environment [competition] of the organization through open learning systems.</a:t>
            </a:r>
            <a:endParaRPr lang="en-GB" altLang="pt-PT" sz="2800" b="1" dirty="0" smtClean="0"/>
          </a:p>
          <a:p>
            <a:pPr algn="just" eaLnBrk="1" hangingPunct="1">
              <a:lnSpc>
                <a:spcPct val="80000"/>
              </a:lnSpc>
            </a:pPr>
            <a:r>
              <a:rPr lang="en-GB" altLang="pt-PT" sz="2800" b="1" dirty="0" smtClean="0"/>
              <a:t>Human resources as assets and liabilities</a:t>
            </a:r>
            <a:r>
              <a:rPr lang="en-GB" altLang="pt-PT" sz="2800" dirty="0" smtClean="0"/>
              <a:t>. Employees should know that they are seen as valuable, and they should feel that the organization trusts them.</a:t>
            </a:r>
            <a:endParaRPr lang="en-GB" altLang="pt-PT" sz="2800" b="1" dirty="0" smtClean="0"/>
          </a:p>
          <a:p>
            <a:pPr eaLnBrk="1" hangingPunct="1">
              <a:lnSpc>
                <a:spcPct val="80000"/>
              </a:lnSpc>
            </a:pPr>
            <a:endParaRPr lang="pt-PT" altLang="pt-PT" sz="1800" dirty="0" smtClean="0"/>
          </a:p>
        </p:txBody>
      </p:sp>
    </p:spTree>
    <p:extLst>
      <p:ext uri="{BB962C8B-B14F-4D97-AF65-F5344CB8AC3E}">
        <p14:creationId xmlns:p14="http://schemas.microsoft.com/office/powerpoint/2010/main" val="361413842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eaLnBrk="1" hangingPunct="1">
              <a:defRPr/>
            </a:pPr>
            <a:r>
              <a:rPr lang="en-US" sz="5400" b="1" dirty="0" smtClean="0"/>
              <a:t>Dimensions of Change</a:t>
            </a:r>
            <a:br>
              <a:rPr lang="en-US" sz="5400" b="1" dirty="0" smtClean="0"/>
            </a:br>
            <a:r>
              <a:rPr lang="en-US" sz="5400" b="1" dirty="0" smtClean="0"/>
              <a:t>(Pettigrew and </a:t>
            </a:r>
            <a:r>
              <a:rPr lang="en-US" sz="5400" b="1" dirty="0" err="1" smtClean="0"/>
              <a:t>Whipp</a:t>
            </a:r>
            <a:r>
              <a:rPr lang="en-US" sz="5400" b="1" dirty="0" smtClean="0"/>
              <a:t>)</a:t>
            </a:r>
            <a:endParaRPr lang="pt-PT" sz="5400" b="1" dirty="0" smtClean="0"/>
          </a:p>
        </p:txBody>
      </p:sp>
      <p:sp>
        <p:nvSpPr>
          <p:cNvPr id="29699" name="Content Placeholder 2"/>
          <p:cNvSpPr>
            <a:spLocks noGrp="1"/>
          </p:cNvSpPr>
          <p:nvPr>
            <p:ph idx="1"/>
          </p:nvPr>
        </p:nvSpPr>
        <p:spPr/>
        <p:txBody>
          <a:bodyPr>
            <a:normAutofit lnSpcReduction="10000"/>
          </a:bodyPr>
          <a:lstStyle/>
          <a:p>
            <a:pPr eaLnBrk="1" hangingPunct="1"/>
            <a:endParaRPr lang="en-US" altLang="pt-PT" sz="2000" b="1" dirty="0" smtClean="0"/>
          </a:p>
          <a:p>
            <a:pPr eaLnBrk="1" hangingPunct="1"/>
            <a:r>
              <a:rPr lang="en-US" altLang="pt-PT" sz="2400" b="1" dirty="0" smtClean="0"/>
              <a:t>Linking strategic and operational change</a:t>
            </a:r>
            <a:r>
              <a:rPr lang="en-US" altLang="pt-PT" sz="2400" dirty="0" smtClean="0"/>
              <a:t>. Intentions are implemented through time. Bundling of operational activities is powerful and can lead to new strategic changes.</a:t>
            </a:r>
          </a:p>
          <a:p>
            <a:pPr eaLnBrk="1" hangingPunct="1"/>
            <a:r>
              <a:rPr lang="en-US" altLang="pt-PT" sz="2400" b="1" dirty="0" smtClean="0"/>
              <a:t>Leading the change</a:t>
            </a:r>
            <a:r>
              <a:rPr lang="en-US" altLang="pt-PT" sz="2400" dirty="0" smtClean="0"/>
              <a:t>. Move the organization ahead. Creating the right climate for change. Coordinating activities. Steering. Set the agenda not only for the direction of the change, but also for the right vision and values.</a:t>
            </a:r>
          </a:p>
          <a:p>
            <a:pPr eaLnBrk="1" hangingPunct="1"/>
            <a:r>
              <a:rPr lang="en-US" altLang="pt-PT" sz="2400" b="1" dirty="0" smtClean="0"/>
              <a:t>Overall coherence</a:t>
            </a:r>
            <a:r>
              <a:rPr lang="en-US" altLang="pt-PT" sz="2400" dirty="0" smtClean="0"/>
              <a:t>. A change strategy should be consistent (clear goals), consonant (with its environment), provide a competitive edge and be feasible.</a:t>
            </a:r>
            <a:endParaRPr lang="pt-PT" altLang="pt-PT" sz="2400" dirty="0" smtClean="0"/>
          </a:p>
        </p:txBody>
      </p:sp>
    </p:spTree>
    <p:extLst>
      <p:ext uri="{BB962C8B-B14F-4D97-AF65-F5344CB8AC3E}">
        <p14:creationId xmlns:p14="http://schemas.microsoft.com/office/powerpoint/2010/main" val="28383619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Autofit/>
          </a:bodyPr>
          <a:lstStyle/>
          <a:p>
            <a:pPr algn="ctr" eaLnBrk="1" hangingPunct="1">
              <a:defRPr/>
            </a:pPr>
            <a:r>
              <a:rPr lang="en-GB" altLang="ja-JP" sz="5400" b="1" dirty="0" err="1" smtClean="0">
                <a:ea typeface="ＭＳ Ｐゴシック" charset="-128"/>
              </a:rPr>
              <a:t>Kotter</a:t>
            </a:r>
            <a:r>
              <a:rPr lang="en-GB" altLang="ja-JP" sz="5400" b="1" dirty="0" smtClean="0">
                <a:ea typeface="ＭＳ Ｐゴシック" charset="-128"/>
              </a:rPr>
              <a:t> and Schlesinger Six Change </a:t>
            </a:r>
            <a:r>
              <a:rPr lang="en-GB" altLang="ja-JP" sz="5400" b="1" dirty="0" err="1" smtClean="0">
                <a:ea typeface="ＭＳ Ｐゴシック" charset="-128"/>
              </a:rPr>
              <a:t>ApproachModel</a:t>
            </a:r>
            <a:endParaRPr lang="pt-PT" sz="5400" b="1" dirty="0" smtClean="0"/>
          </a:p>
        </p:txBody>
      </p:sp>
      <p:sp>
        <p:nvSpPr>
          <p:cNvPr id="15363" name="Rectangle 3"/>
          <p:cNvSpPr>
            <a:spLocks noGrp="1" noChangeArrowheads="1"/>
          </p:cNvSpPr>
          <p:nvPr>
            <p:ph idx="1"/>
          </p:nvPr>
        </p:nvSpPr>
        <p:spPr>
          <a:xfrm>
            <a:off x="467545" y="1845734"/>
            <a:ext cx="8280920" cy="4247562"/>
          </a:xfrm>
        </p:spPr>
        <p:txBody>
          <a:bodyPr>
            <a:normAutofit/>
          </a:bodyPr>
          <a:lstStyle/>
          <a:p>
            <a:pPr eaLnBrk="1" hangingPunct="1">
              <a:lnSpc>
                <a:spcPct val="80000"/>
              </a:lnSpc>
            </a:pPr>
            <a:r>
              <a:rPr lang="en-GB" altLang="ja-JP" sz="1800" dirty="0" smtClean="0">
                <a:ea typeface="ＭＳ Ｐゴシック" panose="020B0600070205080204" pitchFamily="34" charset="-128"/>
              </a:rPr>
              <a:t>A model to prevent, decrease or minimize resistance to change in organizations.</a:t>
            </a:r>
            <a:r>
              <a:rPr lang="pt-PT" altLang="ja-JP" sz="1800" dirty="0" smtClean="0">
                <a:ea typeface="ＭＳ Ｐゴシック" panose="020B0600070205080204" pitchFamily="34" charset="-128"/>
              </a:rPr>
              <a:t> </a:t>
            </a:r>
          </a:p>
          <a:p>
            <a:pPr eaLnBrk="1" hangingPunct="1">
              <a:lnSpc>
                <a:spcPct val="80000"/>
              </a:lnSpc>
            </a:pPr>
            <a:r>
              <a:rPr lang="en-GB" altLang="pt-PT" sz="1800" b="1" dirty="0" smtClean="0"/>
              <a:t>REASONS FOR RESISTANCE TO CHANGE</a:t>
            </a:r>
            <a:endParaRPr lang="pt-PT" altLang="pt-PT" sz="1800" b="1" dirty="0" smtClean="0"/>
          </a:p>
          <a:p>
            <a:pPr eaLnBrk="1" hangingPunct="1">
              <a:lnSpc>
                <a:spcPct val="80000"/>
              </a:lnSpc>
            </a:pPr>
            <a:r>
              <a:rPr lang="en-GB" altLang="pt-PT" sz="1800" dirty="0" smtClean="0"/>
              <a:t>According to </a:t>
            </a:r>
            <a:r>
              <a:rPr lang="en-GB" altLang="pt-PT" sz="1800" dirty="0" err="1" smtClean="0"/>
              <a:t>Kotter</a:t>
            </a:r>
            <a:r>
              <a:rPr lang="en-GB" altLang="pt-PT" sz="1800" dirty="0" smtClean="0"/>
              <a:t> and Schlesinger (1979), there are four reasons that certain people are resisting change:</a:t>
            </a:r>
            <a:endParaRPr lang="en-GB" altLang="pt-PT" sz="1800" b="1" dirty="0" smtClean="0"/>
          </a:p>
          <a:p>
            <a:pPr eaLnBrk="1" hangingPunct="1">
              <a:lnSpc>
                <a:spcPct val="80000"/>
              </a:lnSpc>
            </a:pPr>
            <a:r>
              <a:rPr lang="en-GB" altLang="pt-PT" sz="1800" b="1" dirty="0" smtClean="0"/>
              <a:t>Parochial self-interest</a:t>
            </a:r>
            <a:r>
              <a:rPr lang="en-GB" altLang="pt-PT" sz="1800" dirty="0" smtClean="0"/>
              <a:t>. Some people are more concerned with the implication of the change for themselves and how it may affect their own interests, rather than considering the effects for the success of the business.</a:t>
            </a:r>
            <a:endParaRPr lang="en-GB" altLang="pt-PT" sz="1800" b="1" dirty="0" smtClean="0"/>
          </a:p>
          <a:p>
            <a:pPr eaLnBrk="1" hangingPunct="1">
              <a:lnSpc>
                <a:spcPct val="80000"/>
              </a:lnSpc>
            </a:pPr>
            <a:r>
              <a:rPr lang="en-GB" altLang="pt-PT" sz="1800" b="1" dirty="0" smtClean="0"/>
              <a:t>Misunderstanding</a:t>
            </a:r>
            <a:r>
              <a:rPr lang="en-GB" altLang="pt-PT" sz="1800" dirty="0" smtClean="0"/>
              <a:t>. Communication problems; inadequate information.</a:t>
            </a:r>
            <a:endParaRPr lang="en-GB" altLang="pt-PT" sz="1800" b="1" dirty="0" smtClean="0"/>
          </a:p>
          <a:p>
            <a:pPr eaLnBrk="1" hangingPunct="1">
              <a:lnSpc>
                <a:spcPct val="80000"/>
              </a:lnSpc>
            </a:pPr>
            <a:r>
              <a:rPr lang="en-GB" altLang="pt-PT" sz="1800" b="1" dirty="0" smtClean="0"/>
              <a:t>Low tolerance of change</a:t>
            </a:r>
            <a:r>
              <a:rPr lang="en-GB" altLang="pt-PT" sz="1800" dirty="0" smtClean="0"/>
              <a:t>. Certain people are very keen on feeling secure and having stability in their work.</a:t>
            </a:r>
            <a:endParaRPr lang="en-GB" altLang="pt-PT" sz="1800" b="1" dirty="0" smtClean="0"/>
          </a:p>
          <a:p>
            <a:pPr eaLnBrk="1" hangingPunct="1">
              <a:lnSpc>
                <a:spcPct val="80000"/>
              </a:lnSpc>
            </a:pPr>
            <a:r>
              <a:rPr lang="en-GB" altLang="pt-PT" sz="1800" b="1" dirty="0" smtClean="0"/>
              <a:t>Different assessments of the situation</a:t>
            </a:r>
            <a:r>
              <a:rPr lang="en-GB" altLang="pt-PT" sz="1800" dirty="0" smtClean="0"/>
              <a:t>. Some employees may disagree with the reasons for the change and with the advantages and disadvantages of the change process.</a:t>
            </a:r>
            <a:endParaRPr lang="pt-PT" altLang="pt-PT" sz="18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pt-PT" dirty="0"/>
              <a:t/>
            </a:r>
            <a:br>
              <a:rPr lang="pt-PT" dirty="0"/>
            </a:br>
            <a:r>
              <a:rPr lang="pt-PT" sz="6000" b="1" dirty="0" err="1" smtClean="0"/>
              <a:t>Lewin's</a:t>
            </a:r>
            <a:r>
              <a:rPr lang="pt-PT" sz="6000" b="1" dirty="0" smtClean="0"/>
              <a:t> </a:t>
            </a:r>
            <a:r>
              <a:rPr lang="pt-PT" sz="6000" b="1" dirty="0" err="1"/>
              <a:t>view</a:t>
            </a:r>
            <a:r>
              <a:rPr lang="pt-PT" sz="6000" b="1" dirty="0"/>
              <a:t> </a:t>
            </a:r>
            <a:r>
              <a:rPr lang="pt-PT" sz="6000" b="1" dirty="0" err="1"/>
              <a:t>of</a:t>
            </a:r>
            <a:r>
              <a:rPr lang="pt-PT" sz="6000" b="1" dirty="0"/>
              <a:t> </a:t>
            </a:r>
            <a:r>
              <a:rPr lang="pt-PT" sz="6000" b="1" dirty="0" err="1"/>
              <a:t>organizations</a:t>
            </a:r>
            <a:endParaRPr lang="pt-PT" sz="6000" b="1" dirty="0"/>
          </a:p>
        </p:txBody>
      </p:sp>
      <p:sp>
        <p:nvSpPr>
          <p:cNvPr id="3" name="Content Placeholder 2"/>
          <p:cNvSpPr>
            <a:spLocks noGrp="1"/>
          </p:cNvSpPr>
          <p:nvPr>
            <p:ph idx="1"/>
          </p:nvPr>
        </p:nvSpPr>
        <p:spPr/>
        <p:txBody>
          <a:bodyPr/>
          <a:lstStyle/>
          <a:p>
            <a:endParaRPr lang="en-US" dirty="0" smtClean="0"/>
          </a:p>
          <a:p>
            <a:pPr algn="just"/>
            <a:r>
              <a:rPr lang="en-US" sz="2400" dirty="0" smtClean="0"/>
              <a:t>According </a:t>
            </a:r>
            <a:r>
              <a:rPr lang="en-US" sz="2400" dirty="0"/>
              <a:t>to Kurt </a:t>
            </a:r>
            <a:r>
              <a:rPr lang="en-US" sz="2400" dirty="0" err="1"/>
              <a:t>Lewin</a:t>
            </a:r>
            <a:r>
              <a:rPr lang="en-US" sz="2400" dirty="0"/>
              <a:t>, an issue is held in balance by the interaction of two opposing sets of forces. Those seeking to promote change: the </a:t>
            </a:r>
            <a:r>
              <a:rPr lang="en-US" sz="2400" b="1" dirty="0"/>
              <a:t>driving forces</a:t>
            </a:r>
            <a:r>
              <a:rPr lang="en-US" sz="2400" dirty="0"/>
              <a:t>. And those attempting to maintain the status quo: the </a:t>
            </a:r>
            <a:r>
              <a:rPr lang="en-US" sz="2400" b="1" dirty="0"/>
              <a:t>restraining forces</a:t>
            </a:r>
            <a:r>
              <a:rPr lang="en-US" sz="2400" dirty="0"/>
              <a:t>. </a:t>
            </a:r>
            <a:r>
              <a:rPr lang="en-US" sz="2400" dirty="0" err="1"/>
              <a:t>Lewin</a:t>
            </a:r>
            <a:r>
              <a:rPr lang="en-US" sz="2400" dirty="0"/>
              <a:t> viewed organizations as systems in which the present situation was not a static pattern. But a dynamic balance ("Equilibrium") of forces working in opposite directions. In order for any change to occur, the driving forces must exceed the restraining forces, thus shifting the equilibrium. </a:t>
            </a:r>
          </a:p>
          <a:p>
            <a:endParaRPr lang="pt-PT" dirty="0"/>
          </a:p>
        </p:txBody>
      </p:sp>
    </p:spTree>
    <p:extLst>
      <p:ext uri="{BB962C8B-B14F-4D97-AF65-F5344CB8AC3E}">
        <p14:creationId xmlns:p14="http://schemas.microsoft.com/office/powerpoint/2010/main" val="113879996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Autofit/>
          </a:bodyPr>
          <a:lstStyle/>
          <a:p>
            <a:pPr algn="ctr" eaLnBrk="1" hangingPunct="1">
              <a:defRPr/>
            </a:pPr>
            <a:r>
              <a:rPr lang="en-GB" altLang="ja-JP" sz="5400" b="1" dirty="0" err="1" smtClean="0">
                <a:ea typeface="ＭＳ Ｐゴシック" charset="-128"/>
              </a:rPr>
              <a:t>Kotter</a:t>
            </a:r>
            <a:r>
              <a:rPr lang="en-GB" altLang="ja-JP" sz="5400" b="1" dirty="0" smtClean="0">
                <a:ea typeface="ＭＳ Ｐゴシック" charset="-128"/>
              </a:rPr>
              <a:t> and Schlesinger Change Model</a:t>
            </a:r>
            <a:endParaRPr lang="pt-PT" sz="5400" b="1" dirty="0" smtClean="0"/>
          </a:p>
        </p:txBody>
      </p:sp>
      <p:sp>
        <p:nvSpPr>
          <p:cNvPr id="16387" name="Rectangle 3"/>
          <p:cNvSpPr>
            <a:spLocks noGrp="1" noChangeArrowheads="1"/>
          </p:cNvSpPr>
          <p:nvPr>
            <p:ph idx="1"/>
          </p:nvPr>
        </p:nvSpPr>
        <p:spPr>
          <a:xfrm>
            <a:off x="611561" y="1845734"/>
            <a:ext cx="8136904" cy="4023360"/>
          </a:xfrm>
        </p:spPr>
        <p:txBody>
          <a:bodyPr>
            <a:normAutofit/>
          </a:bodyPr>
          <a:lstStyle/>
          <a:p>
            <a:pPr algn="just" eaLnBrk="1" hangingPunct="1">
              <a:lnSpc>
                <a:spcPct val="80000"/>
              </a:lnSpc>
            </a:pPr>
            <a:r>
              <a:rPr lang="en-GB" altLang="pt-PT" sz="2200" b="1" dirty="0" smtClean="0"/>
              <a:t>Education and Communication</a:t>
            </a:r>
            <a:r>
              <a:rPr lang="en-GB" altLang="pt-PT" sz="2200" dirty="0" smtClean="0"/>
              <a:t>. Where there is a lack of information or inaccurate information and analysis. One of the best ways to overcome resistance to change is: to inform and educate people about the change effort beforehand. Preceding communication and education helps employees see the logic in the change effort. This reduces unfounded and incorrect </a:t>
            </a:r>
            <a:r>
              <a:rPr lang="en-GB" altLang="pt-PT" sz="2200" dirty="0" err="1" smtClean="0"/>
              <a:t>rumors</a:t>
            </a:r>
            <a:r>
              <a:rPr lang="en-GB" altLang="pt-PT" sz="2200" dirty="0" smtClean="0"/>
              <a:t> concerning the effects of change in the organization.</a:t>
            </a:r>
            <a:endParaRPr lang="en-GB" altLang="pt-PT" sz="2200" b="1" dirty="0" smtClean="0"/>
          </a:p>
          <a:p>
            <a:pPr algn="just" eaLnBrk="1" hangingPunct="1">
              <a:lnSpc>
                <a:spcPct val="80000"/>
              </a:lnSpc>
            </a:pPr>
            <a:r>
              <a:rPr lang="en-GB" altLang="pt-PT" sz="2200" b="1" dirty="0" smtClean="0"/>
              <a:t>Participation and Involvement</a:t>
            </a:r>
            <a:r>
              <a:rPr lang="en-GB" altLang="pt-PT" sz="2200" dirty="0" smtClean="0"/>
              <a:t>. Where the initiators do not have all the necessary information to design the change, and where others have considerable power to resist. When employees are involved in the change effort they are more likely to want change rather than resist it. This approach is likely to decrease resistance of those, who merely acquiesce in the change.</a:t>
            </a:r>
            <a:endParaRPr lang="pt-PT" altLang="pt-PT" sz="2200"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Autofit/>
          </a:bodyPr>
          <a:lstStyle/>
          <a:p>
            <a:pPr algn="ctr" eaLnBrk="1" hangingPunct="1">
              <a:defRPr/>
            </a:pPr>
            <a:r>
              <a:rPr lang="en-GB" altLang="ja-JP" sz="5400" b="1" dirty="0" err="1" smtClean="0">
                <a:ea typeface="ＭＳ Ｐゴシック" charset="-128"/>
              </a:rPr>
              <a:t>Kotter</a:t>
            </a:r>
            <a:r>
              <a:rPr lang="en-GB" altLang="ja-JP" sz="5400" b="1" dirty="0" smtClean="0">
                <a:ea typeface="ＭＳ Ｐゴシック" charset="-128"/>
              </a:rPr>
              <a:t> and Schlesinger Change Model</a:t>
            </a:r>
            <a:endParaRPr lang="pt-PT" sz="5400" b="1" dirty="0" smtClean="0"/>
          </a:p>
        </p:txBody>
      </p:sp>
      <p:sp>
        <p:nvSpPr>
          <p:cNvPr id="17411" name="Rectangle 3"/>
          <p:cNvSpPr>
            <a:spLocks noGrp="1" noChangeArrowheads="1"/>
          </p:cNvSpPr>
          <p:nvPr>
            <p:ph idx="1"/>
          </p:nvPr>
        </p:nvSpPr>
        <p:spPr>
          <a:xfrm>
            <a:off x="395536" y="1845734"/>
            <a:ext cx="8424935" cy="4391578"/>
          </a:xfrm>
        </p:spPr>
        <p:txBody>
          <a:bodyPr>
            <a:noAutofit/>
          </a:bodyPr>
          <a:lstStyle/>
          <a:p>
            <a:pPr algn="just" eaLnBrk="1" hangingPunct="1">
              <a:lnSpc>
                <a:spcPct val="80000"/>
              </a:lnSpc>
            </a:pPr>
            <a:r>
              <a:rPr lang="en-GB" altLang="pt-PT" b="1" dirty="0" smtClean="0"/>
              <a:t>Facilitation and Support</a:t>
            </a:r>
            <a:r>
              <a:rPr lang="en-GB" altLang="pt-PT" dirty="0" smtClean="0"/>
              <a:t>. Where people are resisting change, because of adjustment problems. By being supportive of employees during difficult times, managers can prevent potential resistance. Managerial support helps employees to deal with their fear and anxiety during a transition period. The basis of resistance to change is likely to be: the perception that there will be some form of detrimental effect occasioned by the change in the organization. Typical for this approach are special training and counselling, outside normal office premises.</a:t>
            </a:r>
          </a:p>
          <a:p>
            <a:pPr algn="just" eaLnBrk="1" hangingPunct="1">
              <a:lnSpc>
                <a:spcPct val="80000"/>
              </a:lnSpc>
            </a:pPr>
            <a:r>
              <a:rPr lang="en-GB" altLang="pt-PT" b="1" dirty="0" smtClean="0"/>
              <a:t>Negotiation and Agreement</a:t>
            </a:r>
            <a:r>
              <a:rPr lang="en-GB" altLang="pt-PT" dirty="0" smtClean="0"/>
              <a:t>. Where someone or some group may lose out because of a change, and where that individual or group has considerable power to resist. Managers can combat resistance by offering incentives to employees not to resist change. This can be done by allowing people who are resisting the change to veto certain elements of change that are threatening. Or the people who are resisting the change can be offered incentives to leave the company through early buyouts or through retirements. In order to avoid the experience of the change effort. This approach will be appropriate where those resisting change are in a position of power. </a:t>
            </a:r>
            <a:endParaRPr lang="pt-PT" altLang="pt-PT"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Autofit/>
          </a:bodyPr>
          <a:lstStyle/>
          <a:p>
            <a:pPr algn="ctr" eaLnBrk="1" hangingPunct="1">
              <a:defRPr/>
            </a:pPr>
            <a:r>
              <a:rPr lang="en-GB" altLang="ja-JP" sz="5400" b="1" dirty="0" err="1" smtClean="0">
                <a:ea typeface="ＭＳ Ｐゴシック" charset="-128"/>
              </a:rPr>
              <a:t>Kotter</a:t>
            </a:r>
            <a:r>
              <a:rPr lang="en-GB" altLang="ja-JP" sz="5400" b="1" dirty="0" smtClean="0">
                <a:ea typeface="ＭＳ Ｐゴシック" charset="-128"/>
              </a:rPr>
              <a:t> and Schlesinger Change Model</a:t>
            </a:r>
            <a:endParaRPr lang="pt-PT" sz="5400" b="1" dirty="0" smtClean="0"/>
          </a:p>
        </p:txBody>
      </p:sp>
      <p:sp>
        <p:nvSpPr>
          <p:cNvPr id="18435" name="Rectangle 3"/>
          <p:cNvSpPr>
            <a:spLocks noGrp="1" noChangeArrowheads="1"/>
          </p:cNvSpPr>
          <p:nvPr>
            <p:ph idx="1"/>
          </p:nvPr>
        </p:nvSpPr>
        <p:spPr/>
        <p:txBody>
          <a:bodyPr>
            <a:normAutofit lnSpcReduction="10000"/>
          </a:bodyPr>
          <a:lstStyle/>
          <a:p>
            <a:pPr algn="just" eaLnBrk="1" hangingPunct="1">
              <a:lnSpc>
                <a:spcPct val="80000"/>
              </a:lnSpc>
            </a:pPr>
            <a:r>
              <a:rPr lang="en-GB" altLang="pt-PT" sz="2400" b="1" dirty="0" smtClean="0"/>
              <a:t>Manipulation and Co-option</a:t>
            </a:r>
            <a:r>
              <a:rPr lang="en-GB" altLang="pt-PT" sz="2400" dirty="0" smtClean="0"/>
              <a:t>. Where other tactics will not work or are too expensive. </a:t>
            </a:r>
            <a:r>
              <a:rPr lang="en-GB" altLang="pt-PT" sz="2400" dirty="0" err="1" smtClean="0"/>
              <a:t>Kotter</a:t>
            </a:r>
            <a:r>
              <a:rPr lang="en-GB" altLang="pt-PT" sz="2400" dirty="0" smtClean="0"/>
              <a:t> and Schlesinger suggest that an effective manipulation technique is: to co-opt with people who are resisting the change. Co-option involves bringing a person into a change management planning group for the sake of appearances rather than their substantive contribution. This often involves selecting leaders of the people who are resisting the change, to participate in the change effort. These leaders can be given a symbolic role in decision-making, without threatening the change effort. Note this: if these leaders feel that they are being tricked, they are likely to push resistance even further than if they were never included in the change effort leadership.</a:t>
            </a:r>
            <a:r>
              <a:rPr lang="en-GB" altLang="pt-PT" sz="2000" dirty="0" smtClean="0"/>
              <a:t>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eaLnBrk="1" hangingPunct="1">
              <a:defRPr/>
            </a:pPr>
            <a:r>
              <a:rPr lang="pt-PT" sz="5400" b="1" dirty="0" err="1" smtClean="0"/>
              <a:t>Kotter</a:t>
            </a:r>
            <a:r>
              <a:rPr lang="pt-PT" sz="5400" b="1" dirty="0" smtClean="0"/>
              <a:t> </a:t>
            </a:r>
            <a:r>
              <a:rPr lang="pt-PT" sz="5400" b="1" dirty="0" err="1" smtClean="0"/>
              <a:t>and</a:t>
            </a:r>
            <a:r>
              <a:rPr lang="pt-PT" sz="5400" b="1" dirty="0" smtClean="0"/>
              <a:t> Schlesinger </a:t>
            </a:r>
            <a:r>
              <a:rPr lang="pt-PT" sz="5400" b="1" dirty="0" err="1" smtClean="0"/>
              <a:t>Change</a:t>
            </a:r>
            <a:r>
              <a:rPr lang="pt-PT" sz="5400" b="1" dirty="0" smtClean="0"/>
              <a:t> </a:t>
            </a:r>
            <a:r>
              <a:rPr lang="pt-PT" sz="5400" b="1" dirty="0" err="1" smtClean="0"/>
              <a:t>Model</a:t>
            </a:r>
            <a:endParaRPr lang="pt-PT" sz="5400" b="1" dirty="0" smtClean="0"/>
          </a:p>
        </p:txBody>
      </p:sp>
      <p:sp>
        <p:nvSpPr>
          <p:cNvPr id="19459" name="Content Placeholder 2"/>
          <p:cNvSpPr>
            <a:spLocks noGrp="1"/>
          </p:cNvSpPr>
          <p:nvPr>
            <p:ph idx="1"/>
          </p:nvPr>
        </p:nvSpPr>
        <p:spPr/>
        <p:txBody>
          <a:bodyPr/>
          <a:lstStyle/>
          <a:p>
            <a:pPr algn="just" eaLnBrk="1" hangingPunct="1"/>
            <a:endParaRPr lang="en-US" altLang="pt-PT" sz="3200" b="1" dirty="0" smtClean="0"/>
          </a:p>
          <a:p>
            <a:pPr algn="just" eaLnBrk="1" hangingPunct="1"/>
            <a:r>
              <a:rPr lang="en-US" altLang="pt-PT" sz="3200" b="1" dirty="0" smtClean="0"/>
              <a:t>Explicit and Implicit Coercion</a:t>
            </a:r>
            <a:r>
              <a:rPr lang="en-US" altLang="pt-PT" sz="3200" dirty="0" smtClean="0"/>
              <a:t>. Where speed is essential. And to be used only as last resort. Managers can explicitly or implicitly force employees into accepting change, by making clear that resistance to change can lead to: jobs losses, dismissals, employee transfers, or not promoting employees. </a:t>
            </a:r>
          </a:p>
          <a:p>
            <a:pPr eaLnBrk="1" hangingPunct="1"/>
            <a:endParaRPr lang="pt-PT" altLang="pt-PT"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p:txBody>
          <a:bodyPr>
            <a:noAutofit/>
          </a:bodyPr>
          <a:lstStyle/>
          <a:p>
            <a:pPr algn="ctr" eaLnBrk="1" hangingPunct="1">
              <a:defRPr/>
            </a:pPr>
            <a:r>
              <a:rPr lang="pt-PT" sz="5400" b="1" dirty="0" smtClean="0"/>
              <a:t>DEMING’S TOTAL QUALITY MANAGEMENT</a:t>
            </a:r>
          </a:p>
        </p:txBody>
      </p:sp>
      <p:sp>
        <p:nvSpPr>
          <p:cNvPr id="73731" name="Rectangle 3"/>
          <p:cNvSpPr>
            <a:spLocks noGrp="1" noChangeArrowheads="1"/>
          </p:cNvSpPr>
          <p:nvPr>
            <p:ph idx="1"/>
          </p:nvPr>
        </p:nvSpPr>
        <p:spPr/>
        <p:txBody>
          <a:bodyPr>
            <a:normAutofit/>
          </a:bodyPr>
          <a:lstStyle/>
          <a:p>
            <a:pPr eaLnBrk="1" hangingPunct="1">
              <a:lnSpc>
                <a:spcPct val="80000"/>
              </a:lnSpc>
            </a:pPr>
            <a:r>
              <a:rPr lang="pt-PT" altLang="pt-PT" sz="1800" b="1" dirty="0" smtClean="0"/>
              <a:t>Short </a:t>
            </a:r>
            <a:r>
              <a:rPr lang="pt-PT" altLang="pt-PT" sz="1800" b="1" dirty="0" err="1" smtClean="0"/>
              <a:t>biography</a:t>
            </a:r>
            <a:r>
              <a:rPr lang="pt-PT" altLang="pt-PT" sz="1800" b="1" dirty="0" smtClean="0"/>
              <a:t> </a:t>
            </a:r>
            <a:r>
              <a:rPr lang="pt-PT" altLang="pt-PT" sz="1800" b="1" dirty="0" err="1" smtClean="0"/>
              <a:t>of</a:t>
            </a:r>
            <a:r>
              <a:rPr lang="pt-PT" altLang="pt-PT" sz="1800" b="1" dirty="0" smtClean="0"/>
              <a:t> W. </a:t>
            </a:r>
            <a:r>
              <a:rPr lang="pt-PT" altLang="pt-PT" sz="1800" b="1" dirty="0" err="1" smtClean="0"/>
              <a:t>Edwards</a:t>
            </a:r>
            <a:r>
              <a:rPr lang="pt-PT" altLang="pt-PT" sz="1800" b="1" dirty="0" smtClean="0"/>
              <a:t> </a:t>
            </a:r>
            <a:r>
              <a:rPr lang="pt-PT" altLang="pt-PT" sz="1800" b="1" dirty="0" err="1" smtClean="0"/>
              <a:t>Deming</a:t>
            </a:r>
            <a:endParaRPr lang="pt-PT" altLang="pt-PT" sz="1800" b="1" dirty="0" smtClean="0"/>
          </a:p>
          <a:p>
            <a:pPr algn="just" eaLnBrk="1" hangingPunct="1">
              <a:lnSpc>
                <a:spcPct val="80000"/>
              </a:lnSpc>
            </a:pPr>
            <a:r>
              <a:rPr lang="pt-PT" altLang="pt-PT" sz="1800" dirty="0" smtClean="0"/>
              <a:t>W </a:t>
            </a:r>
            <a:r>
              <a:rPr lang="pt-PT" altLang="pt-PT" sz="1800" dirty="0" err="1" smtClean="0"/>
              <a:t>Edwards</a:t>
            </a:r>
            <a:r>
              <a:rPr lang="pt-PT" altLang="pt-PT" sz="1800" dirty="0" smtClean="0"/>
              <a:t> </a:t>
            </a:r>
            <a:r>
              <a:rPr lang="pt-PT" altLang="pt-PT" sz="1800" dirty="0" err="1" smtClean="0"/>
              <a:t>Deming</a:t>
            </a:r>
            <a:r>
              <a:rPr lang="pt-PT" altLang="pt-PT" sz="1800" dirty="0" smtClean="0"/>
              <a:t> </a:t>
            </a:r>
            <a:r>
              <a:rPr lang="pt-PT" altLang="pt-PT" sz="1800" dirty="0" err="1" smtClean="0"/>
              <a:t>was</a:t>
            </a:r>
            <a:r>
              <a:rPr lang="pt-PT" altLang="pt-PT" sz="1800" dirty="0" smtClean="0"/>
              <a:t> </a:t>
            </a:r>
            <a:r>
              <a:rPr lang="pt-PT" altLang="pt-PT" sz="1800" dirty="0" err="1" smtClean="0"/>
              <a:t>an</a:t>
            </a:r>
            <a:r>
              <a:rPr lang="pt-PT" altLang="pt-PT" sz="1800" dirty="0" smtClean="0"/>
              <a:t> </a:t>
            </a:r>
            <a:r>
              <a:rPr lang="pt-PT" altLang="pt-PT" sz="1800" dirty="0" err="1" smtClean="0"/>
              <a:t>American</a:t>
            </a:r>
            <a:r>
              <a:rPr lang="pt-PT" altLang="pt-PT" sz="1800" dirty="0" smtClean="0"/>
              <a:t> </a:t>
            </a:r>
            <a:r>
              <a:rPr lang="pt-PT" altLang="pt-PT" sz="1800" dirty="0" err="1" smtClean="0"/>
              <a:t>statistician</a:t>
            </a:r>
            <a:r>
              <a:rPr lang="pt-PT" altLang="pt-PT" sz="1800" dirty="0" smtClean="0"/>
              <a:t> </a:t>
            </a:r>
            <a:r>
              <a:rPr lang="pt-PT" altLang="pt-PT" sz="1800" dirty="0" err="1" smtClean="0"/>
              <a:t>who</a:t>
            </a:r>
            <a:r>
              <a:rPr lang="pt-PT" altLang="pt-PT" sz="1800" dirty="0" smtClean="0"/>
              <a:t> </a:t>
            </a:r>
            <a:r>
              <a:rPr lang="pt-PT" altLang="pt-PT" sz="1800" dirty="0" err="1" smtClean="0"/>
              <a:t>is</a:t>
            </a:r>
            <a:r>
              <a:rPr lang="pt-PT" altLang="pt-PT" sz="1800" dirty="0" smtClean="0"/>
              <a:t> </a:t>
            </a:r>
            <a:r>
              <a:rPr lang="pt-PT" altLang="pt-PT" sz="1800" dirty="0" err="1" smtClean="0"/>
              <a:t>associated</a:t>
            </a:r>
            <a:r>
              <a:rPr lang="pt-PT" altLang="pt-PT" sz="1800" dirty="0" smtClean="0"/>
              <a:t> </a:t>
            </a:r>
            <a:r>
              <a:rPr lang="pt-PT" altLang="pt-PT" sz="1800" dirty="0" err="1" smtClean="0"/>
              <a:t>with</a:t>
            </a:r>
            <a:r>
              <a:rPr lang="pt-PT" altLang="pt-PT" sz="1800" dirty="0" smtClean="0"/>
              <a:t> </a:t>
            </a:r>
            <a:r>
              <a:rPr lang="pt-PT" altLang="pt-PT" sz="1800" dirty="0" err="1" smtClean="0"/>
              <a:t>the</a:t>
            </a:r>
            <a:r>
              <a:rPr lang="pt-PT" altLang="pt-PT" sz="1800" dirty="0" smtClean="0"/>
              <a:t> </a:t>
            </a:r>
            <a:r>
              <a:rPr lang="pt-PT" altLang="pt-PT" sz="1800" dirty="0" err="1" smtClean="0"/>
              <a:t>rise</a:t>
            </a:r>
            <a:r>
              <a:rPr lang="pt-PT" altLang="pt-PT" sz="1800" dirty="0" smtClean="0"/>
              <a:t> </a:t>
            </a:r>
            <a:r>
              <a:rPr lang="pt-PT" altLang="pt-PT" sz="1800" dirty="0" err="1" smtClean="0"/>
              <a:t>of</a:t>
            </a:r>
            <a:r>
              <a:rPr lang="pt-PT" altLang="pt-PT" sz="1800" dirty="0" smtClean="0"/>
              <a:t> </a:t>
            </a:r>
            <a:r>
              <a:rPr lang="pt-PT" altLang="pt-PT" sz="1800" b="1" dirty="0" err="1" smtClean="0"/>
              <a:t>Japan</a:t>
            </a:r>
            <a:r>
              <a:rPr lang="pt-PT" altLang="pt-PT" sz="1800" dirty="0" smtClean="0"/>
              <a:t> as a </a:t>
            </a:r>
            <a:r>
              <a:rPr lang="pt-PT" altLang="pt-PT" sz="1800" dirty="0" err="1" smtClean="0"/>
              <a:t>manufacturing</a:t>
            </a:r>
            <a:r>
              <a:rPr lang="pt-PT" altLang="pt-PT" sz="1800" dirty="0" smtClean="0"/>
              <a:t> </a:t>
            </a:r>
            <a:r>
              <a:rPr lang="pt-PT" altLang="pt-PT" sz="1800" dirty="0" err="1" smtClean="0"/>
              <a:t>nation</a:t>
            </a:r>
            <a:r>
              <a:rPr lang="pt-PT" altLang="pt-PT" sz="1800" dirty="0" smtClean="0"/>
              <a:t>, </a:t>
            </a:r>
            <a:r>
              <a:rPr lang="pt-PT" altLang="pt-PT" sz="1800" dirty="0" err="1" smtClean="0"/>
              <a:t>and</a:t>
            </a:r>
            <a:r>
              <a:rPr lang="pt-PT" altLang="pt-PT" sz="1800" dirty="0" smtClean="0"/>
              <a:t> </a:t>
            </a:r>
            <a:r>
              <a:rPr lang="pt-PT" altLang="pt-PT" sz="1800" dirty="0" err="1" smtClean="0"/>
              <a:t>with</a:t>
            </a:r>
            <a:r>
              <a:rPr lang="pt-PT" altLang="pt-PT" sz="1800" dirty="0" smtClean="0"/>
              <a:t> </a:t>
            </a:r>
            <a:r>
              <a:rPr lang="pt-PT" altLang="pt-PT" sz="1800" dirty="0" err="1" smtClean="0"/>
              <a:t>the</a:t>
            </a:r>
            <a:r>
              <a:rPr lang="pt-PT" altLang="pt-PT" sz="1800" dirty="0" smtClean="0"/>
              <a:t> </a:t>
            </a:r>
            <a:r>
              <a:rPr lang="pt-PT" altLang="pt-PT" sz="1800" dirty="0" err="1" smtClean="0"/>
              <a:t>invention</a:t>
            </a:r>
            <a:r>
              <a:rPr lang="pt-PT" altLang="pt-PT" sz="1800" dirty="0" smtClean="0"/>
              <a:t> </a:t>
            </a:r>
            <a:r>
              <a:rPr lang="pt-PT" altLang="pt-PT" sz="1800" dirty="0" err="1" smtClean="0"/>
              <a:t>of</a:t>
            </a:r>
            <a:r>
              <a:rPr lang="pt-PT" altLang="pt-PT" sz="1800" dirty="0" smtClean="0"/>
              <a:t> </a:t>
            </a:r>
            <a:r>
              <a:rPr lang="pt-PT" altLang="pt-PT" sz="1800" b="1" dirty="0" smtClean="0"/>
              <a:t>Total </a:t>
            </a:r>
            <a:r>
              <a:rPr lang="pt-PT" altLang="pt-PT" sz="1800" b="1" dirty="0" err="1" smtClean="0"/>
              <a:t>Quality</a:t>
            </a:r>
            <a:r>
              <a:rPr lang="pt-PT" altLang="pt-PT" sz="1800" b="1" dirty="0" smtClean="0"/>
              <a:t> Management</a:t>
            </a:r>
            <a:r>
              <a:rPr lang="pt-PT" altLang="pt-PT" sz="1800" dirty="0" smtClean="0"/>
              <a:t> (TQM). </a:t>
            </a:r>
            <a:r>
              <a:rPr lang="pt-PT" altLang="pt-PT" sz="1800" dirty="0" err="1" smtClean="0"/>
              <a:t>Deming</a:t>
            </a:r>
            <a:r>
              <a:rPr lang="pt-PT" altLang="pt-PT" sz="1800" dirty="0" smtClean="0"/>
              <a:t> </a:t>
            </a:r>
            <a:r>
              <a:rPr lang="pt-PT" altLang="pt-PT" sz="1800" dirty="0" err="1" smtClean="0"/>
              <a:t>went</a:t>
            </a:r>
            <a:r>
              <a:rPr lang="pt-PT" altLang="pt-PT" sz="1800" dirty="0" smtClean="0"/>
              <a:t> to </a:t>
            </a:r>
            <a:r>
              <a:rPr lang="pt-PT" altLang="pt-PT" sz="1800" dirty="0" err="1" smtClean="0"/>
              <a:t>Japan</a:t>
            </a:r>
            <a:r>
              <a:rPr lang="pt-PT" altLang="pt-PT" sz="1800" dirty="0" smtClean="0"/>
              <a:t> </a:t>
            </a:r>
            <a:r>
              <a:rPr lang="pt-PT" altLang="pt-PT" sz="1800" dirty="0" err="1" smtClean="0"/>
              <a:t>just</a:t>
            </a:r>
            <a:r>
              <a:rPr lang="pt-PT" altLang="pt-PT" sz="1800" dirty="0" smtClean="0"/>
              <a:t> </a:t>
            </a:r>
            <a:r>
              <a:rPr lang="pt-PT" altLang="pt-PT" sz="1800" dirty="0" err="1" smtClean="0"/>
              <a:t>after</a:t>
            </a:r>
            <a:r>
              <a:rPr lang="pt-PT" altLang="pt-PT" sz="1800" dirty="0" smtClean="0"/>
              <a:t> </a:t>
            </a:r>
            <a:r>
              <a:rPr lang="pt-PT" altLang="pt-PT" sz="1800" dirty="0" err="1" smtClean="0"/>
              <a:t>the</a:t>
            </a:r>
            <a:r>
              <a:rPr lang="pt-PT" altLang="pt-PT" sz="1800" dirty="0" smtClean="0"/>
              <a:t> </a:t>
            </a:r>
            <a:r>
              <a:rPr lang="pt-PT" altLang="pt-PT" sz="1800" dirty="0" err="1" smtClean="0"/>
              <a:t>War</a:t>
            </a:r>
            <a:r>
              <a:rPr lang="pt-PT" altLang="pt-PT" sz="1800" dirty="0" smtClean="0"/>
              <a:t> to </a:t>
            </a:r>
            <a:r>
              <a:rPr lang="pt-PT" altLang="pt-PT" sz="1800" dirty="0" err="1" smtClean="0"/>
              <a:t>help</a:t>
            </a:r>
            <a:r>
              <a:rPr lang="pt-PT" altLang="pt-PT" sz="1800" dirty="0" smtClean="0"/>
              <a:t> set </a:t>
            </a:r>
            <a:r>
              <a:rPr lang="pt-PT" altLang="pt-PT" sz="1800" dirty="0" err="1" smtClean="0"/>
              <a:t>up</a:t>
            </a:r>
            <a:r>
              <a:rPr lang="pt-PT" altLang="pt-PT" sz="1800" dirty="0" smtClean="0"/>
              <a:t> a </a:t>
            </a:r>
            <a:r>
              <a:rPr lang="pt-PT" altLang="pt-PT" sz="1800" dirty="0" err="1" smtClean="0"/>
              <a:t>census</a:t>
            </a:r>
            <a:r>
              <a:rPr lang="pt-PT" altLang="pt-PT" sz="1800" dirty="0" smtClean="0"/>
              <a:t> </a:t>
            </a:r>
            <a:r>
              <a:rPr lang="pt-PT" altLang="pt-PT" sz="1800" dirty="0" err="1" smtClean="0"/>
              <a:t>of</a:t>
            </a:r>
            <a:r>
              <a:rPr lang="pt-PT" altLang="pt-PT" sz="1800" dirty="0" smtClean="0"/>
              <a:t> </a:t>
            </a:r>
            <a:r>
              <a:rPr lang="pt-PT" altLang="pt-PT" sz="1800" dirty="0" err="1" smtClean="0"/>
              <a:t>the</a:t>
            </a:r>
            <a:r>
              <a:rPr lang="pt-PT" altLang="pt-PT" sz="1800" dirty="0" smtClean="0"/>
              <a:t> </a:t>
            </a:r>
            <a:r>
              <a:rPr lang="pt-PT" altLang="pt-PT" sz="1800" dirty="0" err="1" smtClean="0"/>
              <a:t>Japanese</a:t>
            </a:r>
            <a:r>
              <a:rPr lang="pt-PT" altLang="pt-PT" sz="1800" dirty="0" smtClean="0"/>
              <a:t> </a:t>
            </a:r>
            <a:r>
              <a:rPr lang="pt-PT" altLang="pt-PT" sz="1800" dirty="0" err="1" smtClean="0"/>
              <a:t>population</a:t>
            </a:r>
            <a:r>
              <a:rPr lang="pt-PT" altLang="pt-PT" sz="1800" dirty="0" smtClean="0"/>
              <a:t>. </a:t>
            </a:r>
            <a:r>
              <a:rPr lang="pt-PT" altLang="pt-PT" sz="1800" dirty="0" err="1" smtClean="0"/>
              <a:t>While</a:t>
            </a:r>
            <a:r>
              <a:rPr lang="pt-PT" altLang="pt-PT" sz="1800" dirty="0" smtClean="0"/>
              <a:t> </a:t>
            </a:r>
            <a:r>
              <a:rPr lang="pt-PT" altLang="pt-PT" sz="1800" dirty="0" err="1" smtClean="0"/>
              <a:t>he</a:t>
            </a:r>
            <a:r>
              <a:rPr lang="pt-PT" altLang="pt-PT" sz="1800" dirty="0" smtClean="0"/>
              <a:t> </a:t>
            </a:r>
            <a:r>
              <a:rPr lang="pt-PT" altLang="pt-PT" sz="1800" dirty="0" err="1" smtClean="0"/>
              <a:t>was</a:t>
            </a:r>
            <a:r>
              <a:rPr lang="pt-PT" altLang="pt-PT" sz="1800" dirty="0" smtClean="0"/>
              <a:t> </a:t>
            </a:r>
            <a:r>
              <a:rPr lang="pt-PT" altLang="pt-PT" sz="1800" dirty="0" err="1" smtClean="0"/>
              <a:t>there</a:t>
            </a:r>
            <a:r>
              <a:rPr lang="pt-PT" altLang="pt-PT" sz="1800" dirty="0" smtClean="0"/>
              <a:t>, </a:t>
            </a:r>
            <a:r>
              <a:rPr lang="pt-PT" altLang="pt-PT" sz="1800" dirty="0" err="1" smtClean="0"/>
              <a:t>he</a:t>
            </a:r>
            <a:r>
              <a:rPr lang="pt-PT" altLang="pt-PT" sz="1800" dirty="0" smtClean="0"/>
              <a:t> </a:t>
            </a:r>
            <a:r>
              <a:rPr lang="pt-PT" altLang="pt-PT" sz="1800" dirty="0" err="1" smtClean="0"/>
              <a:t>taught</a:t>
            </a:r>
            <a:r>
              <a:rPr lang="pt-PT" altLang="pt-PT" sz="1800" dirty="0" smtClean="0"/>
              <a:t> '</a:t>
            </a:r>
            <a:r>
              <a:rPr lang="pt-PT" altLang="pt-PT" sz="1800" dirty="0" err="1" smtClean="0"/>
              <a:t>statistical</a:t>
            </a:r>
            <a:r>
              <a:rPr lang="pt-PT" altLang="pt-PT" sz="1800" dirty="0" smtClean="0"/>
              <a:t> </a:t>
            </a:r>
            <a:r>
              <a:rPr lang="pt-PT" altLang="pt-PT" sz="1800" dirty="0" err="1" smtClean="0"/>
              <a:t>process</a:t>
            </a:r>
            <a:r>
              <a:rPr lang="pt-PT" altLang="pt-PT" sz="1800" dirty="0" smtClean="0"/>
              <a:t> </a:t>
            </a:r>
            <a:r>
              <a:rPr lang="pt-PT" altLang="pt-PT" sz="1800" dirty="0" err="1" smtClean="0"/>
              <a:t>control</a:t>
            </a:r>
            <a:r>
              <a:rPr lang="pt-PT" altLang="pt-PT" sz="1800" dirty="0" smtClean="0"/>
              <a:t>' to </a:t>
            </a:r>
            <a:r>
              <a:rPr lang="pt-PT" altLang="pt-PT" sz="1800" dirty="0" err="1" smtClean="0"/>
              <a:t>Japanese</a:t>
            </a:r>
            <a:r>
              <a:rPr lang="pt-PT" altLang="pt-PT" sz="1800" dirty="0" smtClean="0"/>
              <a:t> </a:t>
            </a:r>
            <a:r>
              <a:rPr lang="pt-PT" altLang="pt-PT" sz="1800" dirty="0" err="1" smtClean="0"/>
              <a:t>engineers</a:t>
            </a:r>
            <a:r>
              <a:rPr lang="pt-PT" altLang="pt-PT" sz="1800" dirty="0" smtClean="0"/>
              <a:t> - a set </a:t>
            </a:r>
            <a:r>
              <a:rPr lang="pt-PT" altLang="pt-PT" sz="1800" dirty="0" err="1" smtClean="0"/>
              <a:t>of</a:t>
            </a:r>
            <a:r>
              <a:rPr lang="pt-PT" altLang="pt-PT" sz="1800" dirty="0" smtClean="0"/>
              <a:t> </a:t>
            </a:r>
            <a:r>
              <a:rPr lang="pt-PT" altLang="pt-PT" sz="1800" dirty="0" err="1" smtClean="0"/>
              <a:t>techniques</a:t>
            </a:r>
            <a:r>
              <a:rPr lang="pt-PT" altLang="pt-PT" sz="1800" dirty="0" smtClean="0"/>
              <a:t> </a:t>
            </a:r>
            <a:r>
              <a:rPr lang="pt-PT" altLang="pt-PT" sz="1800" dirty="0" err="1" smtClean="0"/>
              <a:t>which</a:t>
            </a:r>
            <a:r>
              <a:rPr lang="pt-PT" altLang="pt-PT" sz="1800" dirty="0" smtClean="0"/>
              <a:t> </a:t>
            </a:r>
            <a:r>
              <a:rPr lang="pt-PT" altLang="pt-PT" sz="1800" dirty="0" err="1" smtClean="0"/>
              <a:t>allowed</a:t>
            </a:r>
            <a:r>
              <a:rPr lang="pt-PT" altLang="pt-PT" sz="1800" dirty="0" smtClean="0"/>
              <a:t> </a:t>
            </a:r>
            <a:r>
              <a:rPr lang="pt-PT" altLang="pt-PT" sz="1800" dirty="0" err="1" smtClean="0"/>
              <a:t>them</a:t>
            </a:r>
            <a:r>
              <a:rPr lang="pt-PT" altLang="pt-PT" sz="1800" dirty="0" smtClean="0"/>
              <a:t> to </a:t>
            </a:r>
            <a:r>
              <a:rPr lang="pt-PT" altLang="pt-PT" sz="1800" dirty="0" err="1" smtClean="0"/>
              <a:t>manufacture</a:t>
            </a:r>
            <a:r>
              <a:rPr lang="pt-PT" altLang="pt-PT" sz="1800" dirty="0" smtClean="0"/>
              <a:t> </a:t>
            </a:r>
            <a:r>
              <a:rPr lang="pt-PT" altLang="pt-PT" sz="1800" dirty="0" err="1" smtClean="0"/>
              <a:t>high-quality</a:t>
            </a:r>
            <a:r>
              <a:rPr lang="pt-PT" altLang="pt-PT" sz="1800" dirty="0" smtClean="0"/>
              <a:t> </a:t>
            </a:r>
            <a:r>
              <a:rPr lang="pt-PT" altLang="pt-PT" sz="1800" dirty="0" err="1" smtClean="0"/>
              <a:t>goods</a:t>
            </a:r>
            <a:r>
              <a:rPr lang="pt-PT" altLang="pt-PT" sz="1800" dirty="0" smtClean="0"/>
              <a:t> </a:t>
            </a:r>
            <a:r>
              <a:rPr lang="pt-PT" altLang="pt-PT" sz="1800" dirty="0" err="1" smtClean="0"/>
              <a:t>without</a:t>
            </a:r>
            <a:r>
              <a:rPr lang="pt-PT" altLang="pt-PT" sz="1800" dirty="0" smtClean="0"/>
              <a:t> </a:t>
            </a:r>
            <a:r>
              <a:rPr lang="pt-PT" altLang="pt-PT" sz="1800" dirty="0" err="1" smtClean="0"/>
              <a:t>expensive</a:t>
            </a:r>
            <a:r>
              <a:rPr lang="pt-PT" altLang="pt-PT" sz="1800" dirty="0" smtClean="0"/>
              <a:t> </a:t>
            </a:r>
            <a:r>
              <a:rPr lang="pt-PT" altLang="pt-PT" sz="1800" dirty="0" err="1" smtClean="0"/>
              <a:t>machinery</a:t>
            </a:r>
            <a:r>
              <a:rPr lang="pt-PT" altLang="pt-PT" sz="1800" dirty="0" smtClean="0"/>
              <a:t>. In 1960 </a:t>
            </a:r>
            <a:r>
              <a:rPr lang="pt-PT" altLang="pt-PT" sz="1800" dirty="0" err="1" smtClean="0"/>
              <a:t>he</a:t>
            </a:r>
            <a:r>
              <a:rPr lang="pt-PT" altLang="pt-PT" sz="1800" dirty="0" smtClean="0"/>
              <a:t> </a:t>
            </a:r>
            <a:r>
              <a:rPr lang="pt-PT" altLang="pt-PT" sz="1800" dirty="0" err="1" smtClean="0"/>
              <a:t>was</a:t>
            </a:r>
            <a:r>
              <a:rPr lang="pt-PT" altLang="pt-PT" sz="1800" dirty="0" smtClean="0"/>
              <a:t> </a:t>
            </a:r>
            <a:r>
              <a:rPr lang="pt-PT" altLang="pt-PT" sz="1800" dirty="0" err="1" smtClean="0"/>
              <a:t>awarded</a:t>
            </a:r>
            <a:r>
              <a:rPr lang="pt-PT" altLang="pt-PT" sz="1800" dirty="0" smtClean="0"/>
              <a:t> a </a:t>
            </a:r>
            <a:r>
              <a:rPr lang="pt-PT" altLang="pt-PT" sz="1800" dirty="0" err="1" smtClean="0"/>
              <a:t>medal</a:t>
            </a:r>
            <a:r>
              <a:rPr lang="pt-PT" altLang="pt-PT" sz="1800" dirty="0" smtClean="0"/>
              <a:t> </a:t>
            </a:r>
            <a:r>
              <a:rPr lang="pt-PT" altLang="pt-PT" sz="1800" dirty="0" err="1" smtClean="0"/>
              <a:t>by</a:t>
            </a:r>
            <a:r>
              <a:rPr lang="pt-PT" altLang="pt-PT" sz="1800" dirty="0" smtClean="0"/>
              <a:t> </a:t>
            </a:r>
            <a:r>
              <a:rPr lang="pt-PT" altLang="pt-PT" sz="1800" dirty="0" err="1" smtClean="0"/>
              <a:t>the</a:t>
            </a:r>
            <a:r>
              <a:rPr lang="pt-PT" altLang="pt-PT" sz="1800" dirty="0" smtClean="0"/>
              <a:t> </a:t>
            </a:r>
            <a:r>
              <a:rPr lang="pt-PT" altLang="pt-PT" sz="1800" dirty="0" err="1" smtClean="0"/>
              <a:t>Japanese</a:t>
            </a:r>
            <a:r>
              <a:rPr lang="pt-PT" altLang="pt-PT" sz="1800" dirty="0" smtClean="0"/>
              <a:t> </a:t>
            </a:r>
            <a:r>
              <a:rPr lang="pt-PT" altLang="pt-PT" sz="1800" dirty="0" err="1" smtClean="0"/>
              <a:t>Emperor</a:t>
            </a:r>
            <a:r>
              <a:rPr lang="pt-PT" altLang="pt-PT" sz="1800" dirty="0" smtClean="0"/>
              <a:t> for </a:t>
            </a:r>
            <a:r>
              <a:rPr lang="pt-PT" altLang="pt-PT" sz="1800" dirty="0" err="1" smtClean="0"/>
              <a:t>his</a:t>
            </a:r>
            <a:r>
              <a:rPr lang="pt-PT" altLang="pt-PT" sz="1800" dirty="0" smtClean="0"/>
              <a:t> </a:t>
            </a:r>
            <a:r>
              <a:rPr lang="pt-PT" altLang="pt-PT" sz="1800" dirty="0" err="1" smtClean="0"/>
              <a:t>services</a:t>
            </a:r>
            <a:r>
              <a:rPr lang="pt-PT" altLang="pt-PT" sz="1800" dirty="0" smtClean="0"/>
              <a:t> to </a:t>
            </a:r>
            <a:r>
              <a:rPr lang="pt-PT" altLang="pt-PT" sz="1800" dirty="0" err="1" smtClean="0"/>
              <a:t>that</a:t>
            </a:r>
            <a:r>
              <a:rPr lang="pt-PT" altLang="pt-PT" sz="1800" dirty="0" smtClean="0"/>
              <a:t> </a:t>
            </a:r>
            <a:r>
              <a:rPr lang="pt-PT" altLang="pt-PT" sz="1800" dirty="0" err="1" smtClean="0"/>
              <a:t>country's</a:t>
            </a:r>
            <a:r>
              <a:rPr lang="pt-PT" altLang="pt-PT" sz="1800" dirty="0" smtClean="0"/>
              <a:t> </a:t>
            </a:r>
            <a:r>
              <a:rPr lang="pt-PT" altLang="pt-PT" sz="1800" dirty="0" err="1" smtClean="0"/>
              <a:t>industry</a:t>
            </a:r>
            <a:r>
              <a:rPr lang="pt-PT" altLang="pt-PT" sz="1800" dirty="0" smtClean="0"/>
              <a:t>.</a:t>
            </a:r>
          </a:p>
          <a:p>
            <a:pPr algn="just" eaLnBrk="1" hangingPunct="1">
              <a:lnSpc>
                <a:spcPct val="80000"/>
              </a:lnSpc>
            </a:pPr>
            <a:r>
              <a:rPr lang="pt-PT" altLang="pt-PT" sz="1800" dirty="0" err="1" smtClean="0"/>
              <a:t>Deming</a:t>
            </a:r>
            <a:r>
              <a:rPr lang="pt-PT" altLang="pt-PT" sz="1800" dirty="0" smtClean="0"/>
              <a:t> </a:t>
            </a:r>
            <a:r>
              <a:rPr lang="pt-PT" altLang="pt-PT" sz="1800" dirty="0" err="1" smtClean="0"/>
              <a:t>returned</a:t>
            </a:r>
            <a:r>
              <a:rPr lang="pt-PT" altLang="pt-PT" sz="1800" dirty="0" smtClean="0"/>
              <a:t> to </a:t>
            </a:r>
            <a:r>
              <a:rPr lang="pt-PT" altLang="pt-PT" sz="1800" dirty="0" err="1" smtClean="0"/>
              <a:t>the</a:t>
            </a:r>
            <a:r>
              <a:rPr lang="pt-PT" altLang="pt-PT" sz="1800" dirty="0" smtClean="0"/>
              <a:t> US </a:t>
            </a:r>
            <a:r>
              <a:rPr lang="pt-PT" altLang="pt-PT" sz="1800" dirty="0" err="1" smtClean="0"/>
              <a:t>and</a:t>
            </a:r>
            <a:r>
              <a:rPr lang="pt-PT" altLang="pt-PT" sz="1800" dirty="0" smtClean="0"/>
              <a:t> </a:t>
            </a:r>
            <a:r>
              <a:rPr lang="pt-PT" altLang="pt-PT" sz="1800" dirty="0" err="1" smtClean="0"/>
              <a:t>was</a:t>
            </a:r>
            <a:r>
              <a:rPr lang="pt-PT" altLang="pt-PT" sz="1800" dirty="0" smtClean="0"/>
              <a:t> </a:t>
            </a:r>
            <a:r>
              <a:rPr lang="pt-PT" altLang="pt-PT" sz="1800" dirty="0" err="1" smtClean="0"/>
              <a:t>unknown</a:t>
            </a:r>
            <a:r>
              <a:rPr lang="pt-PT" altLang="pt-PT" sz="1800" dirty="0" smtClean="0"/>
              <a:t> for </a:t>
            </a:r>
            <a:r>
              <a:rPr lang="pt-PT" altLang="pt-PT" sz="1800" dirty="0" err="1" smtClean="0"/>
              <a:t>years</a:t>
            </a:r>
            <a:r>
              <a:rPr lang="pt-PT" altLang="pt-PT" sz="1800" dirty="0" smtClean="0"/>
              <a:t> </a:t>
            </a:r>
            <a:r>
              <a:rPr lang="pt-PT" altLang="pt-PT" sz="1800" dirty="0" err="1" smtClean="0"/>
              <a:t>until</a:t>
            </a:r>
            <a:r>
              <a:rPr lang="pt-PT" altLang="pt-PT" sz="1800" dirty="0" smtClean="0"/>
              <a:t> </a:t>
            </a:r>
            <a:r>
              <a:rPr lang="pt-PT" altLang="pt-PT" sz="1800" dirty="0" err="1" smtClean="0"/>
              <a:t>the</a:t>
            </a:r>
            <a:r>
              <a:rPr lang="pt-PT" altLang="pt-PT" sz="1800" dirty="0" smtClean="0"/>
              <a:t> </a:t>
            </a:r>
            <a:r>
              <a:rPr lang="pt-PT" altLang="pt-PT" sz="1800" dirty="0" err="1" smtClean="0"/>
              <a:t>publication</a:t>
            </a:r>
            <a:r>
              <a:rPr lang="pt-PT" altLang="pt-PT" sz="1800" dirty="0" smtClean="0"/>
              <a:t> </a:t>
            </a:r>
            <a:r>
              <a:rPr lang="pt-PT" altLang="pt-PT" sz="1800" dirty="0" err="1" smtClean="0"/>
              <a:t>of</a:t>
            </a:r>
            <a:r>
              <a:rPr lang="pt-PT" altLang="pt-PT" sz="1800" dirty="0" smtClean="0"/>
              <a:t> </a:t>
            </a:r>
            <a:r>
              <a:rPr lang="pt-PT" altLang="pt-PT" sz="1800" dirty="0" err="1" smtClean="0"/>
              <a:t>his</a:t>
            </a:r>
            <a:r>
              <a:rPr lang="pt-PT" altLang="pt-PT" sz="1800" dirty="0" smtClean="0"/>
              <a:t> </a:t>
            </a:r>
            <a:r>
              <a:rPr lang="pt-PT" altLang="pt-PT" sz="1800" dirty="0" err="1" smtClean="0"/>
              <a:t>book</a:t>
            </a:r>
            <a:r>
              <a:rPr lang="pt-PT" altLang="pt-PT" sz="1800" dirty="0" smtClean="0"/>
              <a:t> "Out </a:t>
            </a:r>
            <a:r>
              <a:rPr lang="pt-PT" altLang="pt-PT" sz="1800" dirty="0" err="1" smtClean="0"/>
              <a:t>of</a:t>
            </a:r>
            <a:r>
              <a:rPr lang="pt-PT" altLang="pt-PT" sz="1800" dirty="0" smtClean="0"/>
              <a:t> </a:t>
            </a:r>
            <a:r>
              <a:rPr lang="pt-PT" altLang="pt-PT" sz="1800" dirty="0" err="1" smtClean="0"/>
              <a:t>the</a:t>
            </a:r>
            <a:r>
              <a:rPr lang="pt-PT" altLang="pt-PT" sz="1800" dirty="0" smtClean="0"/>
              <a:t> </a:t>
            </a:r>
            <a:r>
              <a:rPr lang="pt-PT" altLang="pt-PT" sz="1800" dirty="0" err="1" smtClean="0"/>
              <a:t>crisis</a:t>
            </a:r>
            <a:r>
              <a:rPr lang="pt-PT" altLang="pt-PT" sz="1800" dirty="0" smtClean="0"/>
              <a:t>" in 1982. In </a:t>
            </a:r>
            <a:r>
              <a:rPr lang="pt-PT" altLang="pt-PT" sz="1800" dirty="0" err="1" smtClean="0"/>
              <a:t>this</a:t>
            </a:r>
            <a:r>
              <a:rPr lang="pt-PT" altLang="pt-PT" sz="1800" dirty="0" smtClean="0"/>
              <a:t> </a:t>
            </a:r>
            <a:r>
              <a:rPr lang="pt-PT" altLang="pt-PT" sz="1800" dirty="0" err="1" smtClean="0"/>
              <a:t>book</a:t>
            </a:r>
            <a:r>
              <a:rPr lang="pt-PT" altLang="pt-PT" sz="1800" dirty="0" smtClean="0"/>
              <a:t>, </a:t>
            </a:r>
            <a:r>
              <a:rPr lang="pt-PT" altLang="pt-PT" sz="1800" dirty="0" err="1" smtClean="0"/>
              <a:t>Deming</a:t>
            </a:r>
            <a:r>
              <a:rPr lang="pt-PT" altLang="pt-PT" sz="1800" dirty="0" smtClean="0"/>
              <a:t> set out 14 </a:t>
            </a:r>
            <a:r>
              <a:rPr lang="pt-PT" altLang="pt-PT" sz="1800" dirty="0" err="1" smtClean="0"/>
              <a:t>points</a:t>
            </a:r>
            <a:r>
              <a:rPr lang="pt-PT" altLang="pt-PT" sz="1800" dirty="0" smtClean="0"/>
              <a:t> </a:t>
            </a:r>
            <a:r>
              <a:rPr lang="pt-PT" altLang="pt-PT" sz="1800" dirty="0" err="1" smtClean="0"/>
              <a:t>which</a:t>
            </a:r>
            <a:r>
              <a:rPr lang="pt-PT" altLang="pt-PT" sz="1800" dirty="0" smtClean="0"/>
              <a:t>, </a:t>
            </a:r>
            <a:r>
              <a:rPr lang="pt-PT" altLang="pt-PT" sz="1800" dirty="0" err="1" smtClean="0"/>
              <a:t>if</a:t>
            </a:r>
            <a:r>
              <a:rPr lang="pt-PT" altLang="pt-PT" sz="1800" dirty="0" smtClean="0"/>
              <a:t> </a:t>
            </a:r>
            <a:r>
              <a:rPr lang="pt-PT" altLang="pt-PT" sz="1800" dirty="0" err="1" smtClean="0"/>
              <a:t>applied</a:t>
            </a:r>
            <a:r>
              <a:rPr lang="pt-PT" altLang="pt-PT" sz="1800" dirty="0" smtClean="0"/>
              <a:t> to US </a:t>
            </a:r>
            <a:r>
              <a:rPr lang="pt-PT" altLang="pt-PT" sz="1800" dirty="0" err="1" smtClean="0"/>
              <a:t>manufacturing</a:t>
            </a:r>
            <a:r>
              <a:rPr lang="pt-PT" altLang="pt-PT" sz="1800" dirty="0" smtClean="0"/>
              <a:t> </a:t>
            </a:r>
            <a:r>
              <a:rPr lang="pt-PT" altLang="pt-PT" sz="1800" dirty="0" err="1" smtClean="0"/>
              <a:t>industry</a:t>
            </a:r>
            <a:r>
              <a:rPr lang="pt-PT" altLang="pt-PT" sz="1800" dirty="0" smtClean="0"/>
              <a:t>, </a:t>
            </a:r>
            <a:r>
              <a:rPr lang="pt-PT" altLang="pt-PT" sz="1800" dirty="0" err="1" smtClean="0"/>
              <a:t>would</a:t>
            </a:r>
            <a:r>
              <a:rPr lang="pt-PT" altLang="pt-PT" sz="1800" dirty="0" smtClean="0"/>
              <a:t> </a:t>
            </a:r>
            <a:r>
              <a:rPr lang="pt-PT" altLang="pt-PT" sz="1800" dirty="0" err="1" smtClean="0"/>
              <a:t>he</a:t>
            </a:r>
            <a:r>
              <a:rPr lang="pt-PT" altLang="pt-PT" sz="1800" dirty="0" smtClean="0"/>
              <a:t> </a:t>
            </a:r>
            <a:r>
              <a:rPr lang="pt-PT" altLang="pt-PT" sz="1800" dirty="0" err="1" smtClean="0"/>
              <a:t>believed</a:t>
            </a:r>
            <a:r>
              <a:rPr lang="pt-PT" altLang="pt-PT" sz="1800" dirty="0" smtClean="0"/>
              <a:t>, </a:t>
            </a:r>
            <a:r>
              <a:rPr lang="pt-PT" altLang="pt-PT" sz="1800" dirty="0" err="1" smtClean="0"/>
              <a:t>save</a:t>
            </a:r>
            <a:r>
              <a:rPr lang="pt-PT" altLang="pt-PT" sz="1800" dirty="0" smtClean="0"/>
              <a:t> </a:t>
            </a:r>
            <a:r>
              <a:rPr lang="pt-PT" altLang="pt-PT" sz="1800" dirty="0" err="1" smtClean="0"/>
              <a:t>the</a:t>
            </a:r>
            <a:r>
              <a:rPr lang="pt-PT" altLang="pt-PT" sz="1800" dirty="0" smtClean="0"/>
              <a:t> US </a:t>
            </a:r>
            <a:r>
              <a:rPr lang="pt-PT" altLang="pt-PT" sz="1800" dirty="0" err="1" smtClean="0"/>
              <a:t>from</a:t>
            </a:r>
            <a:r>
              <a:rPr lang="pt-PT" altLang="pt-PT" sz="1800" dirty="0" smtClean="0"/>
              <a:t> industrial </a:t>
            </a:r>
            <a:r>
              <a:rPr lang="pt-PT" altLang="pt-PT" sz="1800" dirty="0" err="1" smtClean="0"/>
              <a:t>doom</a:t>
            </a:r>
            <a:r>
              <a:rPr lang="pt-PT" altLang="pt-PT" sz="1800" dirty="0" smtClean="0"/>
              <a:t> </a:t>
            </a:r>
            <a:r>
              <a:rPr lang="pt-PT" altLang="pt-PT" sz="1800" dirty="0" err="1" smtClean="0"/>
              <a:t>by</a:t>
            </a:r>
            <a:r>
              <a:rPr lang="pt-PT" altLang="pt-PT" sz="1800" dirty="0" smtClean="0"/>
              <a:t> </a:t>
            </a:r>
            <a:r>
              <a:rPr lang="pt-PT" altLang="pt-PT" sz="1800" dirty="0" err="1" smtClean="0"/>
              <a:t>the</a:t>
            </a:r>
            <a:r>
              <a:rPr lang="pt-PT" altLang="pt-PT" sz="1800" dirty="0" smtClean="0"/>
              <a:t> </a:t>
            </a:r>
            <a:r>
              <a:rPr lang="pt-PT" altLang="pt-PT" sz="1800" dirty="0" err="1" smtClean="0"/>
              <a:t>Japanese.</a:t>
            </a:r>
            <a:r>
              <a:rPr lang="pt-PT" altLang="ja-JP" sz="1800" dirty="0" err="1" smtClean="0">
                <a:ea typeface="ＭＳ Ｐゴシック" panose="020B0600070205080204" pitchFamily="34" charset="-128"/>
              </a:rPr>
              <a:t>The</a:t>
            </a:r>
            <a:r>
              <a:rPr lang="pt-PT" altLang="ja-JP" sz="1800" dirty="0" smtClean="0">
                <a:ea typeface="ＭＳ Ｐゴシック" panose="020B0600070205080204" pitchFamily="34" charset="-128"/>
              </a:rPr>
              <a:t> </a:t>
            </a:r>
            <a:r>
              <a:rPr lang="pt-PT" altLang="ja-JP" sz="1800" dirty="0" err="1" smtClean="0">
                <a:ea typeface="ＭＳ Ｐゴシック" panose="020B0600070205080204" pitchFamily="34" charset="-128"/>
              </a:rPr>
              <a:t>Fourteen</a:t>
            </a:r>
            <a:r>
              <a:rPr lang="pt-PT" altLang="ja-JP" sz="1800" dirty="0" smtClean="0">
                <a:ea typeface="ＭＳ Ｐゴシック" panose="020B0600070205080204" pitchFamily="34" charset="-128"/>
              </a:rPr>
              <a:t> </a:t>
            </a:r>
            <a:r>
              <a:rPr lang="pt-PT" altLang="ja-JP" sz="1800" dirty="0" err="1" smtClean="0">
                <a:ea typeface="ＭＳ Ｐゴシック" panose="020B0600070205080204" pitchFamily="34" charset="-128"/>
              </a:rPr>
              <a:t>Points</a:t>
            </a:r>
            <a:r>
              <a:rPr lang="pt-PT" altLang="ja-JP" sz="1800" dirty="0" smtClean="0">
                <a:ea typeface="ＭＳ Ｐゴシック" panose="020B0600070205080204" pitchFamily="34" charset="-128"/>
              </a:rPr>
              <a:t> </a:t>
            </a:r>
            <a:r>
              <a:rPr lang="pt-PT" altLang="ja-JP" sz="1800" dirty="0" err="1" smtClean="0">
                <a:ea typeface="ＭＳ Ｐゴシック" panose="020B0600070205080204" pitchFamily="34" charset="-128"/>
              </a:rPr>
              <a:t>of</a:t>
            </a:r>
            <a:r>
              <a:rPr lang="pt-PT" altLang="ja-JP" sz="1800" dirty="0" smtClean="0">
                <a:ea typeface="ＭＳ Ｐゴシック" panose="020B0600070205080204" pitchFamily="34" charset="-128"/>
              </a:rPr>
              <a:t> Management </a:t>
            </a:r>
            <a:r>
              <a:rPr lang="pt-PT" altLang="ja-JP" sz="1800" dirty="0" err="1" smtClean="0">
                <a:ea typeface="ＭＳ Ｐゴシック" panose="020B0600070205080204" pitchFamily="34" charset="-128"/>
              </a:rPr>
              <a:t>of</a:t>
            </a:r>
            <a:r>
              <a:rPr lang="pt-PT" altLang="ja-JP" sz="1800" dirty="0" smtClean="0">
                <a:ea typeface="ＭＳ Ｐゴシック" panose="020B0600070205080204" pitchFamily="34" charset="-128"/>
              </a:rPr>
              <a:t> Dr. W. Edward </a:t>
            </a:r>
            <a:r>
              <a:rPr lang="pt-PT" altLang="ja-JP" sz="1800" dirty="0" err="1" smtClean="0">
                <a:ea typeface="ＭＳ Ｐゴシック" panose="020B0600070205080204" pitchFamily="34" charset="-128"/>
              </a:rPr>
              <a:t>Deming</a:t>
            </a:r>
            <a:r>
              <a:rPr lang="pt-PT" altLang="ja-JP" sz="1800" dirty="0" smtClean="0">
                <a:ea typeface="ＭＳ Ｐゴシック" panose="020B0600070205080204" pitchFamily="34" charset="-128"/>
              </a:rPr>
              <a:t> </a:t>
            </a:r>
            <a:r>
              <a:rPr lang="pt-PT" altLang="ja-JP" sz="1800" dirty="0" err="1" smtClean="0">
                <a:ea typeface="ＭＳ Ｐゴシック" panose="020B0600070205080204" pitchFamily="34" charset="-128"/>
              </a:rPr>
              <a:t>represent</a:t>
            </a:r>
            <a:r>
              <a:rPr lang="pt-PT" altLang="ja-JP" sz="1800" dirty="0" smtClean="0">
                <a:ea typeface="ＭＳ Ｐゴシック" panose="020B0600070205080204" pitchFamily="34" charset="-128"/>
              </a:rPr>
              <a:t> for </a:t>
            </a:r>
            <a:r>
              <a:rPr lang="pt-PT" altLang="ja-JP" sz="1800" dirty="0" err="1" smtClean="0">
                <a:ea typeface="ＭＳ Ｐゴシック" panose="020B0600070205080204" pitchFamily="34" charset="-128"/>
              </a:rPr>
              <a:t>many</a:t>
            </a:r>
            <a:r>
              <a:rPr lang="pt-PT" altLang="ja-JP" sz="1800" dirty="0" smtClean="0">
                <a:ea typeface="ＭＳ Ｐゴシック" panose="020B0600070205080204" pitchFamily="34" charset="-128"/>
              </a:rPr>
              <a:t> </a:t>
            </a:r>
            <a:r>
              <a:rPr lang="pt-PT" altLang="ja-JP" sz="1800" dirty="0" err="1" smtClean="0">
                <a:ea typeface="ＭＳ Ｐゴシック" panose="020B0600070205080204" pitchFamily="34" charset="-128"/>
              </a:rPr>
              <a:t>people</a:t>
            </a:r>
            <a:r>
              <a:rPr lang="pt-PT" altLang="ja-JP" sz="1800" dirty="0" smtClean="0">
                <a:ea typeface="ＭＳ Ｐゴシック" panose="020B0600070205080204" pitchFamily="34" charset="-128"/>
              </a:rPr>
              <a:t> </a:t>
            </a:r>
            <a:r>
              <a:rPr lang="pt-PT" altLang="ja-JP" sz="1800" dirty="0" err="1" smtClean="0">
                <a:ea typeface="ＭＳ Ｐゴシック" panose="020B0600070205080204" pitchFamily="34" charset="-128"/>
              </a:rPr>
              <a:t>the</a:t>
            </a:r>
            <a:r>
              <a:rPr lang="pt-PT" altLang="ja-JP" sz="1800" dirty="0" smtClean="0">
                <a:ea typeface="ＭＳ Ｐゴシック" panose="020B0600070205080204" pitchFamily="34" charset="-128"/>
              </a:rPr>
              <a:t> </a:t>
            </a:r>
            <a:r>
              <a:rPr lang="pt-PT" altLang="ja-JP" sz="1800" dirty="0" err="1" smtClean="0">
                <a:ea typeface="ＭＳ Ｐゴシック" panose="020B0600070205080204" pitchFamily="34" charset="-128"/>
              </a:rPr>
              <a:t>essence</a:t>
            </a:r>
            <a:r>
              <a:rPr lang="pt-PT" altLang="ja-JP" sz="1800" dirty="0" smtClean="0">
                <a:ea typeface="ＭＳ Ｐゴシック" panose="020B0600070205080204" pitchFamily="34" charset="-128"/>
              </a:rPr>
              <a:t> </a:t>
            </a:r>
            <a:r>
              <a:rPr lang="pt-PT" altLang="ja-JP" sz="1800" dirty="0" err="1" smtClean="0">
                <a:ea typeface="ＭＳ Ｐゴシック" panose="020B0600070205080204" pitchFamily="34" charset="-128"/>
              </a:rPr>
              <a:t>of</a:t>
            </a:r>
            <a:r>
              <a:rPr lang="pt-PT" altLang="ja-JP" sz="1800" dirty="0" smtClean="0">
                <a:ea typeface="ＭＳ Ｐゴシック" panose="020B0600070205080204" pitchFamily="34" charset="-128"/>
              </a:rPr>
              <a:t> </a:t>
            </a:r>
            <a:r>
              <a:rPr lang="pt-PT" altLang="ja-JP" sz="1800" b="1" dirty="0" smtClean="0">
                <a:ea typeface="ＭＳ Ｐゴシック" panose="020B0600070205080204" pitchFamily="34" charset="-128"/>
              </a:rPr>
              <a:t>Total </a:t>
            </a:r>
            <a:r>
              <a:rPr lang="pt-PT" altLang="ja-JP" sz="1800" b="1" dirty="0" err="1" smtClean="0">
                <a:ea typeface="ＭＳ Ｐゴシック" panose="020B0600070205080204" pitchFamily="34" charset="-128"/>
              </a:rPr>
              <a:t>Quality</a:t>
            </a:r>
            <a:r>
              <a:rPr lang="pt-PT" altLang="ja-JP" sz="1800" b="1" dirty="0" smtClean="0">
                <a:ea typeface="ＭＳ Ｐゴシック" panose="020B0600070205080204" pitchFamily="34" charset="-128"/>
              </a:rPr>
              <a:t> Management</a:t>
            </a:r>
            <a:r>
              <a:rPr lang="pt-PT" altLang="ja-JP" sz="1800" dirty="0" smtClean="0">
                <a:ea typeface="ＭＳ Ｐゴシック" panose="020B0600070205080204" pitchFamily="34" charset="-128"/>
              </a:rPr>
              <a:t> (TQM).</a:t>
            </a:r>
          </a:p>
          <a:p>
            <a:pPr algn="just" eaLnBrk="1" hangingPunct="1">
              <a:lnSpc>
                <a:spcPct val="80000"/>
              </a:lnSpc>
            </a:pPr>
            <a:endParaRPr lang="pt-PT" altLang="pt-PT" sz="1800" dirty="0" smtClean="0"/>
          </a:p>
        </p:txBody>
      </p:sp>
    </p:spTree>
    <p:extLst>
      <p:ext uri="{BB962C8B-B14F-4D97-AF65-F5344CB8AC3E}">
        <p14:creationId xmlns:p14="http://schemas.microsoft.com/office/powerpoint/2010/main" val="239908504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p:txBody>
          <a:bodyPr>
            <a:noAutofit/>
          </a:bodyPr>
          <a:lstStyle/>
          <a:p>
            <a:pPr algn="ctr" eaLnBrk="1" hangingPunct="1">
              <a:defRPr/>
            </a:pPr>
            <a:r>
              <a:rPr lang="pt-PT" sz="5400" b="1" dirty="0" smtClean="0"/>
              <a:t>DEMING’S TOTAL QUALITY MANAGEMENT</a:t>
            </a:r>
          </a:p>
        </p:txBody>
      </p:sp>
      <p:pic>
        <p:nvPicPr>
          <p:cNvPr id="74755" name="Picture 4" descr="Deming's 14 Points of Management"/>
          <p:cNvPicPr>
            <a:picLocks noGrp="1" noChangeAspect="1" noChangeArrowheads="1"/>
          </p:cNvPicPr>
          <p:nvPr>
            <p:ph idx="1"/>
          </p:nvPr>
        </p:nvPicPr>
        <p:blipFill>
          <a:blip r:link="rId3">
            <a:extLst>
              <a:ext uri="{28A0092B-C50C-407E-A947-70E740481C1C}">
                <a14:useLocalDpi xmlns:a14="http://schemas.microsoft.com/office/drawing/2010/main" val="0"/>
              </a:ext>
            </a:extLst>
          </a:blip>
          <a:stretch>
            <a:fillRect/>
          </a:stretch>
        </p:blipFill>
        <p:spPr>
          <a:xfrm>
            <a:off x="822960" y="1971674"/>
            <a:ext cx="7543799" cy="4265637"/>
          </a:xfrm>
          <a:solidFill>
            <a:srgbClr val="FF0000"/>
          </a:solidFill>
        </p:spPr>
      </p:pic>
    </p:spTree>
    <p:extLst>
      <p:ext uri="{BB962C8B-B14F-4D97-AF65-F5344CB8AC3E}">
        <p14:creationId xmlns:p14="http://schemas.microsoft.com/office/powerpoint/2010/main" val="154240289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noAutofit/>
          </a:bodyPr>
          <a:lstStyle/>
          <a:p>
            <a:pPr algn="ctr" eaLnBrk="1" hangingPunct="1">
              <a:defRPr/>
            </a:pPr>
            <a:r>
              <a:rPr lang="pt-PT" sz="5400" b="1" dirty="0" smtClean="0"/>
              <a:t>DEMING’S TOTAL QUALITY MANAGEMENT</a:t>
            </a:r>
          </a:p>
        </p:txBody>
      </p:sp>
      <p:sp>
        <p:nvSpPr>
          <p:cNvPr id="75779" name="Rectangle 3"/>
          <p:cNvSpPr>
            <a:spLocks noGrp="1" noChangeArrowheads="1"/>
          </p:cNvSpPr>
          <p:nvPr>
            <p:ph idx="1"/>
          </p:nvPr>
        </p:nvSpPr>
        <p:spPr>
          <a:xfrm>
            <a:off x="539552" y="1845734"/>
            <a:ext cx="8136903" cy="4391578"/>
          </a:xfrm>
        </p:spPr>
        <p:txBody>
          <a:bodyPr>
            <a:noAutofit/>
          </a:bodyPr>
          <a:lstStyle/>
          <a:p>
            <a:pPr algn="just" eaLnBrk="1" hangingPunct="1">
              <a:lnSpc>
                <a:spcPct val="80000"/>
              </a:lnSpc>
            </a:pPr>
            <a:r>
              <a:rPr lang="pt-PT" altLang="pt-PT" b="1" dirty="0" err="1" smtClean="0"/>
              <a:t>Deming's</a:t>
            </a:r>
            <a:r>
              <a:rPr lang="pt-PT" altLang="pt-PT" b="1" dirty="0" smtClean="0"/>
              <a:t> </a:t>
            </a:r>
            <a:r>
              <a:rPr lang="pt-PT" altLang="pt-PT" b="1" dirty="0" err="1" smtClean="0"/>
              <a:t>Fourteen</a:t>
            </a:r>
            <a:r>
              <a:rPr lang="pt-PT" altLang="pt-PT" b="1" dirty="0" smtClean="0"/>
              <a:t> </a:t>
            </a:r>
            <a:r>
              <a:rPr lang="pt-PT" altLang="pt-PT" b="1" dirty="0" err="1" smtClean="0"/>
              <a:t>Points</a:t>
            </a:r>
            <a:r>
              <a:rPr lang="pt-PT" altLang="pt-PT" b="1" dirty="0" smtClean="0"/>
              <a:t> </a:t>
            </a:r>
            <a:r>
              <a:rPr lang="pt-PT" altLang="pt-PT" b="1" dirty="0" err="1" smtClean="0"/>
              <a:t>of</a:t>
            </a:r>
            <a:r>
              <a:rPr lang="pt-PT" altLang="pt-PT" b="1" dirty="0" smtClean="0"/>
              <a:t> Management</a:t>
            </a:r>
          </a:p>
          <a:p>
            <a:pPr algn="just" eaLnBrk="1" hangingPunct="1">
              <a:lnSpc>
                <a:spcPct val="80000"/>
              </a:lnSpc>
            </a:pPr>
            <a:r>
              <a:rPr lang="pt-PT" altLang="pt-PT" sz="2400" dirty="0" smtClean="0"/>
              <a:t>1.Create </a:t>
            </a:r>
            <a:r>
              <a:rPr lang="pt-PT" altLang="pt-PT" sz="2400" dirty="0" err="1" smtClean="0"/>
              <a:t>constancy</a:t>
            </a:r>
            <a:r>
              <a:rPr lang="pt-PT" altLang="pt-PT" sz="2400" dirty="0" smtClean="0"/>
              <a:t> </a:t>
            </a:r>
            <a:r>
              <a:rPr lang="pt-PT" altLang="pt-PT" sz="2400" dirty="0" err="1" smtClean="0"/>
              <a:t>of</a:t>
            </a:r>
            <a:r>
              <a:rPr lang="pt-PT" altLang="pt-PT" sz="2400" dirty="0" smtClean="0"/>
              <a:t> </a:t>
            </a:r>
            <a:r>
              <a:rPr lang="pt-PT" altLang="pt-PT" sz="2400" dirty="0" err="1" smtClean="0"/>
              <a:t>purpose</a:t>
            </a:r>
            <a:r>
              <a:rPr lang="pt-PT" altLang="pt-PT" sz="2400" dirty="0" smtClean="0"/>
              <a:t> for </a:t>
            </a:r>
            <a:r>
              <a:rPr lang="pt-PT" altLang="pt-PT" sz="2400" dirty="0" err="1" smtClean="0"/>
              <a:t>improvement</a:t>
            </a:r>
            <a:r>
              <a:rPr lang="pt-PT" altLang="pt-PT" sz="2400" dirty="0" smtClean="0"/>
              <a:t> </a:t>
            </a:r>
            <a:r>
              <a:rPr lang="pt-PT" altLang="pt-PT" sz="2400" dirty="0" err="1" smtClean="0"/>
              <a:t>of</a:t>
            </a:r>
            <a:r>
              <a:rPr lang="pt-PT" altLang="pt-PT" sz="2400" dirty="0" smtClean="0"/>
              <a:t> </a:t>
            </a:r>
            <a:r>
              <a:rPr lang="pt-PT" altLang="pt-PT" sz="2400" dirty="0" err="1" smtClean="0"/>
              <a:t>product</a:t>
            </a:r>
            <a:r>
              <a:rPr lang="pt-PT" altLang="pt-PT" sz="2400" dirty="0" smtClean="0"/>
              <a:t> </a:t>
            </a:r>
            <a:r>
              <a:rPr lang="pt-PT" altLang="pt-PT" sz="2400" dirty="0" err="1" smtClean="0"/>
              <a:t>and</a:t>
            </a:r>
            <a:r>
              <a:rPr lang="pt-PT" altLang="pt-PT" sz="2400" dirty="0" smtClean="0"/>
              <a:t> </a:t>
            </a:r>
            <a:r>
              <a:rPr lang="pt-PT" altLang="pt-PT" sz="2400" dirty="0" err="1" smtClean="0"/>
              <a:t>service</a:t>
            </a:r>
            <a:r>
              <a:rPr lang="pt-PT" altLang="pt-PT" sz="2400" dirty="0" smtClean="0"/>
              <a:t>. Compare: </a:t>
            </a:r>
            <a:r>
              <a:rPr lang="pt-PT" altLang="pt-PT" sz="2400" dirty="0" err="1" smtClean="0"/>
              <a:t>Hoshin</a:t>
            </a:r>
            <a:r>
              <a:rPr lang="pt-PT" altLang="pt-PT" sz="2400" dirty="0" smtClean="0"/>
              <a:t>, </a:t>
            </a:r>
            <a:r>
              <a:rPr lang="pt-PT" altLang="pt-PT" sz="2400" dirty="0" err="1" smtClean="0"/>
              <a:t>Kanri</a:t>
            </a:r>
            <a:r>
              <a:rPr lang="pt-PT" altLang="pt-PT" sz="2400" dirty="0" smtClean="0"/>
              <a:t> - </a:t>
            </a:r>
            <a:r>
              <a:rPr lang="pt-PT" altLang="pt-PT" sz="2400" dirty="0" err="1" smtClean="0"/>
              <a:t>Policy</a:t>
            </a:r>
            <a:r>
              <a:rPr lang="pt-PT" altLang="pt-PT" sz="2400" dirty="0" smtClean="0"/>
              <a:t> </a:t>
            </a:r>
            <a:r>
              <a:rPr lang="pt-PT" altLang="pt-PT" sz="2400" dirty="0" err="1" smtClean="0"/>
              <a:t>Deployment</a:t>
            </a:r>
            <a:r>
              <a:rPr lang="pt-PT" altLang="pt-PT" sz="2400" dirty="0" smtClean="0"/>
              <a:t> (</a:t>
            </a:r>
            <a:r>
              <a:rPr lang="pt-PT" altLang="pt-PT" sz="2400" dirty="0" err="1" smtClean="0"/>
              <a:t>Organizations</a:t>
            </a:r>
            <a:r>
              <a:rPr lang="pt-PT" altLang="pt-PT" sz="2400" dirty="0" smtClean="0"/>
              <a:t> must </a:t>
            </a:r>
            <a:r>
              <a:rPr lang="pt-PT" altLang="pt-PT" sz="2400" dirty="0" err="1" smtClean="0"/>
              <a:t>allocate</a:t>
            </a:r>
            <a:r>
              <a:rPr lang="pt-PT" altLang="pt-PT" sz="2400" dirty="0" smtClean="0"/>
              <a:t> </a:t>
            </a:r>
            <a:r>
              <a:rPr lang="pt-PT" altLang="pt-PT" sz="2400" dirty="0" err="1" smtClean="0"/>
              <a:t>resources</a:t>
            </a:r>
            <a:r>
              <a:rPr lang="pt-PT" altLang="pt-PT" sz="2400" dirty="0" smtClean="0"/>
              <a:t> for </a:t>
            </a:r>
            <a:r>
              <a:rPr lang="pt-PT" altLang="pt-PT" sz="2400" dirty="0" err="1" smtClean="0"/>
              <a:t>long-term</a:t>
            </a:r>
            <a:r>
              <a:rPr lang="pt-PT" altLang="pt-PT" sz="2400" dirty="0" smtClean="0"/>
              <a:t> </a:t>
            </a:r>
            <a:r>
              <a:rPr lang="pt-PT" altLang="pt-PT" sz="2400" dirty="0" err="1" smtClean="0"/>
              <a:t>planning</a:t>
            </a:r>
            <a:r>
              <a:rPr lang="pt-PT" altLang="pt-PT" sz="2400" dirty="0" smtClean="0"/>
              <a:t>, research, </a:t>
            </a:r>
            <a:r>
              <a:rPr lang="pt-PT" altLang="pt-PT" sz="2400" dirty="0" err="1" smtClean="0"/>
              <a:t>and</a:t>
            </a:r>
            <a:r>
              <a:rPr lang="pt-PT" altLang="pt-PT" sz="2400" dirty="0" smtClean="0"/>
              <a:t> </a:t>
            </a:r>
            <a:r>
              <a:rPr lang="pt-PT" altLang="pt-PT" sz="2400" dirty="0" err="1" smtClean="0"/>
              <a:t>education</a:t>
            </a:r>
            <a:r>
              <a:rPr lang="pt-PT" altLang="pt-PT" sz="2400" dirty="0" smtClean="0"/>
              <a:t>, </a:t>
            </a:r>
            <a:r>
              <a:rPr lang="pt-PT" altLang="pt-PT" sz="2400" dirty="0" err="1" smtClean="0"/>
              <a:t>and</a:t>
            </a:r>
            <a:r>
              <a:rPr lang="pt-PT" altLang="pt-PT" sz="2400" dirty="0" smtClean="0"/>
              <a:t> for </a:t>
            </a:r>
            <a:r>
              <a:rPr lang="pt-PT" altLang="pt-PT" sz="2400" dirty="0" err="1" smtClean="0"/>
              <a:t>the</a:t>
            </a:r>
            <a:r>
              <a:rPr lang="pt-PT" altLang="pt-PT" sz="2400" dirty="0" smtClean="0"/>
              <a:t> </a:t>
            </a:r>
            <a:r>
              <a:rPr lang="pt-PT" altLang="pt-PT" sz="2400" dirty="0" err="1" smtClean="0"/>
              <a:t>constant</a:t>
            </a:r>
            <a:r>
              <a:rPr lang="pt-PT" altLang="pt-PT" sz="2400" dirty="0" smtClean="0"/>
              <a:t> </a:t>
            </a:r>
            <a:r>
              <a:rPr lang="pt-PT" altLang="pt-PT" sz="2400" dirty="0" err="1" smtClean="0"/>
              <a:t>improvement</a:t>
            </a:r>
            <a:r>
              <a:rPr lang="pt-PT" altLang="pt-PT" sz="2400" dirty="0" smtClean="0"/>
              <a:t> </a:t>
            </a:r>
            <a:r>
              <a:rPr lang="pt-PT" altLang="pt-PT" sz="2400" dirty="0" err="1" smtClean="0"/>
              <a:t>of</a:t>
            </a:r>
            <a:r>
              <a:rPr lang="pt-PT" altLang="pt-PT" sz="2400" dirty="0" smtClean="0"/>
              <a:t> </a:t>
            </a:r>
            <a:r>
              <a:rPr lang="pt-PT" altLang="pt-PT" sz="2400" dirty="0" err="1" smtClean="0"/>
              <a:t>the</a:t>
            </a:r>
            <a:r>
              <a:rPr lang="pt-PT" altLang="pt-PT" sz="2400" dirty="0" smtClean="0"/>
              <a:t> design </a:t>
            </a:r>
            <a:r>
              <a:rPr lang="pt-PT" altLang="pt-PT" sz="2400" dirty="0" err="1" smtClean="0"/>
              <a:t>of</a:t>
            </a:r>
            <a:r>
              <a:rPr lang="pt-PT" altLang="pt-PT" sz="2400" dirty="0" smtClean="0"/>
              <a:t> </a:t>
            </a:r>
            <a:r>
              <a:rPr lang="pt-PT" altLang="pt-PT" sz="2400" dirty="0" err="1" smtClean="0"/>
              <a:t>their</a:t>
            </a:r>
            <a:r>
              <a:rPr lang="pt-PT" altLang="pt-PT" sz="2400" dirty="0" smtClean="0"/>
              <a:t> </a:t>
            </a:r>
            <a:r>
              <a:rPr lang="pt-PT" altLang="pt-PT" sz="2400" dirty="0" err="1" smtClean="0"/>
              <a:t>products</a:t>
            </a:r>
            <a:r>
              <a:rPr lang="pt-PT" altLang="pt-PT" sz="2400" dirty="0" smtClean="0"/>
              <a:t> </a:t>
            </a:r>
            <a:r>
              <a:rPr lang="pt-PT" altLang="pt-PT" sz="2400" dirty="0" err="1" smtClean="0"/>
              <a:t>and</a:t>
            </a:r>
            <a:r>
              <a:rPr lang="pt-PT" altLang="pt-PT" sz="2400" dirty="0" smtClean="0"/>
              <a:t> </a:t>
            </a:r>
            <a:r>
              <a:rPr lang="pt-PT" altLang="pt-PT" sz="2400" dirty="0" err="1" smtClean="0"/>
              <a:t>services</a:t>
            </a:r>
            <a:r>
              <a:rPr lang="pt-PT" altLang="pt-PT" sz="2400" dirty="0" smtClean="0"/>
              <a:t>)</a:t>
            </a:r>
          </a:p>
          <a:p>
            <a:pPr algn="just" eaLnBrk="1" hangingPunct="1">
              <a:lnSpc>
                <a:spcPct val="80000"/>
              </a:lnSpc>
            </a:pPr>
            <a:r>
              <a:rPr lang="pt-PT" altLang="pt-PT" sz="2400" dirty="0" smtClean="0"/>
              <a:t>2.Adopt </a:t>
            </a:r>
            <a:r>
              <a:rPr lang="pt-PT" altLang="pt-PT" sz="2400" dirty="0" err="1" smtClean="0"/>
              <a:t>the</a:t>
            </a:r>
            <a:r>
              <a:rPr lang="pt-PT" altLang="pt-PT" sz="2400" dirty="0" smtClean="0"/>
              <a:t> </a:t>
            </a:r>
            <a:r>
              <a:rPr lang="pt-PT" altLang="pt-PT" sz="2400" dirty="0" err="1" smtClean="0"/>
              <a:t>new</a:t>
            </a:r>
            <a:r>
              <a:rPr lang="pt-PT" altLang="pt-PT" sz="2400" dirty="0" smtClean="0"/>
              <a:t> </a:t>
            </a:r>
            <a:r>
              <a:rPr lang="pt-PT" altLang="pt-PT" sz="2400" dirty="0" err="1" smtClean="0"/>
              <a:t>philosophy</a:t>
            </a:r>
            <a:r>
              <a:rPr lang="pt-PT" altLang="pt-PT" sz="2400" dirty="0" smtClean="0"/>
              <a:t>. (</a:t>
            </a:r>
            <a:r>
              <a:rPr lang="pt-PT" altLang="pt-PT" sz="2400" dirty="0" err="1" smtClean="0"/>
              <a:t>Government</a:t>
            </a:r>
            <a:r>
              <a:rPr lang="pt-PT" altLang="pt-PT" sz="2400" dirty="0" smtClean="0"/>
              <a:t> </a:t>
            </a:r>
            <a:r>
              <a:rPr lang="pt-PT" altLang="pt-PT" sz="2400" dirty="0" err="1" smtClean="0"/>
              <a:t>regulations</a:t>
            </a:r>
            <a:r>
              <a:rPr lang="pt-PT" altLang="pt-PT" sz="2400" dirty="0" smtClean="0"/>
              <a:t> </a:t>
            </a:r>
            <a:r>
              <a:rPr lang="pt-PT" altLang="pt-PT" sz="2400" dirty="0" err="1" smtClean="0"/>
              <a:t>representing</a:t>
            </a:r>
            <a:r>
              <a:rPr lang="pt-PT" altLang="pt-PT" sz="2400" dirty="0" smtClean="0"/>
              <a:t> </a:t>
            </a:r>
            <a:r>
              <a:rPr lang="pt-PT" altLang="pt-PT" sz="2400" dirty="0" err="1" smtClean="0"/>
              <a:t>obstacles</a:t>
            </a:r>
            <a:r>
              <a:rPr lang="pt-PT" altLang="pt-PT" sz="2400" dirty="0" smtClean="0"/>
              <a:t> must </a:t>
            </a:r>
            <a:r>
              <a:rPr lang="pt-PT" altLang="pt-PT" sz="2400" dirty="0" err="1" smtClean="0"/>
              <a:t>be</a:t>
            </a:r>
            <a:r>
              <a:rPr lang="pt-PT" altLang="pt-PT" sz="2400" dirty="0" smtClean="0"/>
              <a:t> </a:t>
            </a:r>
            <a:r>
              <a:rPr lang="pt-PT" altLang="pt-PT" sz="2400" dirty="0" err="1" smtClean="0"/>
              <a:t>removed</a:t>
            </a:r>
            <a:r>
              <a:rPr lang="pt-PT" altLang="pt-PT" sz="2400" dirty="0" smtClean="0"/>
              <a:t>, </a:t>
            </a:r>
            <a:r>
              <a:rPr lang="pt-PT" altLang="pt-PT" sz="2400" dirty="0" err="1" smtClean="0"/>
              <a:t>transformation</a:t>
            </a:r>
            <a:r>
              <a:rPr lang="pt-PT" altLang="pt-PT" sz="2400" dirty="0" smtClean="0"/>
              <a:t> </a:t>
            </a:r>
            <a:r>
              <a:rPr lang="pt-PT" altLang="pt-PT" sz="2400" dirty="0" err="1" smtClean="0"/>
              <a:t>of</a:t>
            </a:r>
            <a:r>
              <a:rPr lang="pt-PT" altLang="pt-PT" sz="2400" dirty="0" smtClean="0"/>
              <a:t> </a:t>
            </a:r>
            <a:r>
              <a:rPr lang="pt-PT" altLang="pt-PT" sz="2400" dirty="0" err="1" smtClean="0"/>
              <a:t>companies</a:t>
            </a:r>
            <a:r>
              <a:rPr lang="pt-PT" altLang="pt-PT" sz="2400" dirty="0" smtClean="0"/>
              <a:t> </a:t>
            </a:r>
            <a:r>
              <a:rPr lang="pt-PT" altLang="pt-PT" sz="2400" dirty="0" err="1" smtClean="0"/>
              <a:t>is</a:t>
            </a:r>
            <a:r>
              <a:rPr lang="pt-PT" altLang="pt-PT" sz="2400" dirty="0" smtClean="0"/>
              <a:t> </a:t>
            </a:r>
            <a:r>
              <a:rPr lang="pt-PT" altLang="pt-PT" sz="2400" dirty="0" err="1" smtClean="0"/>
              <a:t>needed</a:t>
            </a:r>
            <a:r>
              <a:rPr lang="pt-PT" altLang="pt-PT" sz="2400" dirty="0" smtClean="0"/>
              <a:t>)</a:t>
            </a:r>
          </a:p>
          <a:p>
            <a:pPr algn="just" eaLnBrk="1" hangingPunct="1">
              <a:lnSpc>
                <a:spcPct val="80000"/>
              </a:lnSpc>
            </a:pPr>
            <a:r>
              <a:rPr lang="pt-PT" altLang="pt-PT" sz="2400" dirty="0" smtClean="0"/>
              <a:t>3.End </a:t>
            </a:r>
            <a:r>
              <a:rPr lang="pt-PT" altLang="pt-PT" sz="2400" dirty="0" err="1" smtClean="0"/>
              <a:t>the</a:t>
            </a:r>
            <a:r>
              <a:rPr lang="pt-PT" altLang="pt-PT" sz="2400" dirty="0" smtClean="0"/>
              <a:t> </a:t>
            </a:r>
            <a:r>
              <a:rPr lang="pt-PT" altLang="pt-PT" sz="2400" dirty="0" err="1" smtClean="0"/>
              <a:t>dependence</a:t>
            </a:r>
            <a:r>
              <a:rPr lang="pt-PT" altLang="pt-PT" sz="2400" dirty="0" smtClean="0"/>
              <a:t> </a:t>
            </a:r>
            <a:r>
              <a:rPr lang="pt-PT" altLang="pt-PT" sz="2400" dirty="0" err="1" smtClean="0"/>
              <a:t>on</a:t>
            </a:r>
            <a:r>
              <a:rPr lang="pt-PT" altLang="pt-PT" sz="2400" dirty="0" smtClean="0"/>
              <a:t> </a:t>
            </a:r>
            <a:r>
              <a:rPr lang="pt-PT" altLang="pt-PT" sz="2400" dirty="0" err="1" smtClean="0"/>
              <a:t>mass</a:t>
            </a:r>
            <a:r>
              <a:rPr lang="pt-PT" altLang="pt-PT" sz="2400" dirty="0" smtClean="0"/>
              <a:t> </a:t>
            </a:r>
            <a:r>
              <a:rPr lang="pt-PT" altLang="pt-PT" sz="2400" dirty="0" err="1" smtClean="0"/>
              <a:t>inspections</a:t>
            </a:r>
            <a:r>
              <a:rPr lang="pt-PT" altLang="pt-PT" sz="2400" dirty="0" smtClean="0"/>
              <a:t>. (</a:t>
            </a:r>
            <a:r>
              <a:rPr lang="pt-PT" altLang="pt-PT" sz="2400" dirty="0" err="1" smtClean="0"/>
              <a:t>Quality</a:t>
            </a:r>
            <a:r>
              <a:rPr lang="pt-PT" altLang="pt-PT" sz="2400" dirty="0" smtClean="0"/>
              <a:t> must </a:t>
            </a:r>
            <a:r>
              <a:rPr lang="pt-PT" altLang="pt-PT" sz="2400" dirty="0" err="1" smtClean="0"/>
              <a:t>be</a:t>
            </a:r>
            <a:r>
              <a:rPr lang="pt-PT" altLang="pt-PT" sz="2400" dirty="0" smtClean="0"/>
              <a:t> </a:t>
            </a:r>
            <a:r>
              <a:rPr lang="pt-PT" altLang="pt-PT" sz="2400" dirty="0" err="1" smtClean="0"/>
              <a:t>designed</a:t>
            </a:r>
            <a:r>
              <a:rPr lang="pt-PT" altLang="pt-PT" sz="2400" dirty="0" smtClean="0"/>
              <a:t> </a:t>
            </a:r>
            <a:r>
              <a:rPr lang="pt-PT" altLang="pt-PT" sz="2400" dirty="0" err="1" smtClean="0"/>
              <a:t>and</a:t>
            </a:r>
            <a:r>
              <a:rPr lang="pt-PT" altLang="pt-PT" sz="2400" dirty="0" smtClean="0"/>
              <a:t> </a:t>
            </a:r>
            <a:r>
              <a:rPr lang="pt-PT" altLang="pt-PT" sz="2400" dirty="0" err="1" smtClean="0"/>
              <a:t>built</a:t>
            </a:r>
            <a:r>
              <a:rPr lang="pt-PT" altLang="pt-PT" sz="2400" dirty="0" smtClean="0"/>
              <a:t> </a:t>
            </a:r>
            <a:r>
              <a:rPr lang="pt-PT" altLang="pt-PT" sz="2400" dirty="0" err="1" smtClean="0"/>
              <a:t>into</a:t>
            </a:r>
            <a:r>
              <a:rPr lang="pt-PT" altLang="pt-PT" sz="2400" dirty="0" smtClean="0"/>
              <a:t> </a:t>
            </a:r>
            <a:r>
              <a:rPr lang="pt-PT" altLang="pt-PT" sz="2400" dirty="0" err="1" smtClean="0"/>
              <a:t>the</a:t>
            </a:r>
            <a:r>
              <a:rPr lang="pt-PT" altLang="pt-PT" sz="2400" dirty="0" smtClean="0"/>
              <a:t> processes. </a:t>
            </a:r>
            <a:r>
              <a:rPr lang="pt-PT" altLang="pt-PT" sz="2400" dirty="0" err="1" smtClean="0"/>
              <a:t>Prevent</a:t>
            </a:r>
            <a:r>
              <a:rPr lang="pt-PT" altLang="pt-PT" sz="2400" dirty="0" smtClean="0"/>
              <a:t> </a:t>
            </a:r>
            <a:r>
              <a:rPr lang="pt-PT" altLang="pt-PT" sz="2400" dirty="0" err="1" smtClean="0"/>
              <a:t>defects</a:t>
            </a:r>
            <a:r>
              <a:rPr lang="pt-PT" altLang="pt-PT" sz="2400" dirty="0" smtClean="0"/>
              <a:t>, </a:t>
            </a:r>
            <a:r>
              <a:rPr lang="pt-PT" altLang="pt-PT" sz="2400" dirty="0" err="1" smtClean="0"/>
              <a:t>rather</a:t>
            </a:r>
            <a:r>
              <a:rPr lang="pt-PT" altLang="pt-PT" sz="2400" dirty="0" smtClean="0"/>
              <a:t> </a:t>
            </a:r>
            <a:r>
              <a:rPr lang="pt-PT" altLang="pt-PT" sz="2400" dirty="0" err="1" smtClean="0"/>
              <a:t>than</a:t>
            </a:r>
            <a:r>
              <a:rPr lang="pt-PT" altLang="pt-PT" sz="2400" dirty="0" smtClean="0"/>
              <a:t> </a:t>
            </a:r>
            <a:r>
              <a:rPr lang="pt-PT" altLang="pt-PT" sz="2400" dirty="0" err="1" smtClean="0"/>
              <a:t>attempting</a:t>
            </a:r>
            <a:r>
              <a:rPr lang="pt-PT" altLang="pt-PT" sz="2400" dirty="0" smtClean="0"/>
              <a:t> to </a:t>
            </a:r>
            <a:r>
              <a:rPr lang="pt-PT" altLang="pt-PT" sz="2400" dirty="0" err="1" smtClean="0"/>
              <a:t>detect</a:t>
            </a:r>
            <a:r>
              <a:rPr lang="pt-PT" altLang="pt-PT" sz="2400" dirty="0" smtClean="0"/>
              <a:t> </a:t>
            </a:r>
            <a:r>
              <a:rPr lang="pt-PT" altLang="pt-PT" sz="2400" dirty="0" err="1" smtClean="0"/>
              <a:t>and</a:t>
            </a:r>
            <a:r>
              <a:rPr lang="pt-PT" altLang="pt-PT" sz="2400" dirty="0" smtClean="0"/>
              <a:t> </a:t>
            </a:r>
            <a:r>
              <a:rPr lang="pt-PT" altLang="pt-PT" sz="2400" dirty="0" err="1" smtClean="0"/>
              <a:t>fix</a:t>
            </a:r>
            <a:r>
              <a:rPr lang="pt-PT" altLang="pt-PT" sz="2400" dirty="0" smtClean="0"/>
              <a:t> </a:t>
            </a:r>
            <a:r>
              <a:rPr lang="pt-PT" altLang="pt-PT" sz="2400" dirty="0" err="1" smtClean="0"/>
              <a:t>them</a:t>
            </a:r>
            <a:r>
              <a:rPr lang="pt-PT" altLang="pt-PT" sz="2400" dirty="0" smtClean="0"/>
              <a:t>, </a:t>
            </a:r>
            <a:r>
              <a:rPr lang="pt-PT" altLang="pt-PT" sz="2400" dirty="0" err="1" smtClean="0"/>
              <a:t>after</a:t>
            </a:r>
            <a:r>
              <a:rPr lang="pt-PT" altLang="pt-PT" sz="2400" dirty="0" smtClean="0"/>
              <a:t> </a:t>
            </a:r>
            <a:r>
              <a:rPr lang="pt-PT" altLang="pt-PT" sz="2400" dirty="0" err="1" smtClean="0"/>
              <a:t>they</a:t>
            </a:r>
            <a:r>
              <a:rPr lang="pt-PT" altLang="pt-PT" sz="2400" dirty="0" smtClean="0"/>
              <a:t> </a:t>
            </a:r>
            <a:r>
              <a:rPr lang="pt-PT" altLang="pt-PT" sz="2400" dirty="0" err="1" smtClean="0"/>
              <a:t>have</a:t>
            </a:r>
            <a:r>
              <a:rPr lang="pt-PT" altLang="pt-PT" sz="2400" dirty="0" smtClean="0"/>
              <a:t> </a:t>
            </a:r>
            <a:r>
              <a:rPr lang="pt-PT" altLang="pt-PT" sz="2400" dirty="0" err="1" smtClean="0"/>
              <a:t>occurred</a:t>
            </a:r>
            <a:r>
              <a:rPr lang="pt-PT" altLang="pt-PT" sz="2400" dirty="0" smtClean="0"/>
              <a:t>)</a:t>
            </a:r>
          </a:p>
        </p:txBody>
      </p:sp>
    </p:spTree>
    <p:extLst>
      <p:ext uri="{BB962C8B-B14F-4D97-AF65-F5344CB8AC3E}">
        <p14:creationId xmlns:p14="http://schemas.microsoft.com/office/powerpoint/2010/main" val="7705016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pt-PT" sz="5400" b="1" dirty="0"/>
              <a:t>DEMING’S TOTAL QUALITY MANAGEMENT</a:t>
            </a:r>
            <a:endParaRPr lang="pt-PT" sz="5400" dirty="0"/>
          </a:p>
        </p:txBody>
      </p:sp>
      <p:sp>
        <p:nvSpPr>
          <p:cNvPr id="3" name="Content Placeholder 2"/>
          <p:cNvSpPr>
            <a:spLocks noGrp="1"/>
          </p:cNvSpPr>
          <p:nvPr>
            <p:ph idx="1"/>
          </p:nvPr>
        </p:nvSpPr>
        <p:spPr/>
        <p:txBody>
          <a:bodyPr>
            <a:normAutofit/>
          </a:bodyPr>
          <a:lstStyle/>
          <a:p>
            <a:pPr algn="just">
              <a:lnSpc>
                <a:spcPct val="80000"/>
              </a:lnSpc>
            </a:pPr>
            <a:r>
              <a:rPr lang="pt-PT" altLang="pt-PT" sz="2400" dirty="0" smtClean="0"/>
              <a:t>4.End </a:t>
            </a:r>
            <a:r>
              <a:rPr lang="pt-PT" altLang="pt-PT" sz="2400" dirty="0" err="1"/>
              <a:t>the</a:t>
            </a:r>
            <a:r>
              <a:rPr lang="pt-PT" altLang="pt-PT" sz="2400" dirty="0"/>
              <a:t> </a:t>
            </a:r>
            <a:r>
              <a:rPr lang="pt-PT" altLang="pt-PT" sz="2400" dirty="0" err="1"/>
              <a:t>practice</a:t>
            </a:r>
            <a:r>
              <a:rPr lang="pt-PT" altLang="pt-PT" sz="2400" dirty="0"/>
              <a:t> </a:t>
            </a:r>
            <a:r>
              <a:rPr lang="pt-PT" altLang="pt-PT" sz="2400" dirty="0" err="1"/>
              <a:t>of</a:t>
            </a:r>
            <a:r>
              <a:rPr lang="pt-PT" altLang="pt-PT" sz="2400" dirty="0"/>
              <a:t> </a:t>
            </a:r>
            <a:r>
              <a:rPr lang="pt-PT" altLang="pt-PT" sz="2400" dirty="0" err="1"/>
              <a:t>awarding</a:t>
            </a:r>
            <a:r>
              <a:rPr lang="pt-PT" altLang="pt-PT" sz="2400" dirty="0"/>
              <a:t> business </a:t>
            </a:r>
            <a:r>
              <a:rPr lang="pt-PT" altLang="pt-PT" sz="2400" dirty="0" err="1"/>
              <a:t>on</a:t>
            </a:r>
            <a:r>
              <a:rPr lang="pt-PT" altLang="pt-PT" sz="2400" dirty="0"/>
              <a:t> </a:t>
            </a:r>
            <a:r>
              <a:rPr lang="pt-PT" altLang="pt-PT" sz="2400" dirty="0" err="1"/>
              <a:t>the</a:t>
            </a:r>
            <a:r>
              <a:rPr lang="pt-PT" altLang="pt-PT" sz="2400" dirty="0"/>
              <a:t> </a:t>
            </a:r>
            <a:r>
              <a:rPr lang="pt-PT" altLang="pt-PT" sz="2400" dirty="0" err="1"/>
              <a:t>basis</a:t>
            </a:r>
            <a:r>
              <a:rPr lang="pt-PT" altLang="pt-PT" sz="2400" dirty="0"/>
              <a:t> </a:t>
            </a:r>
            <a:r>
              <a:rPr lang="pt-PT" altLang="pt-PT" sz="2400" dirty="0" err="1"/>
              <a:t>of</a:t>
            </a:r>
            <a:r>
              <a:rPr lang="pt-PT" altLang="pt-PT" sz="2400" dirty="0"/>
              <a:t> </a:t>
            </a:r>
            <a:r>
              <a:rPr lang="pt-PT" altLang="pt-PT" sz="2400" dirty="0" err="1"/>
              <a:t>price</a:t>
            </a:r>
            <a:r>
              <a:rPr lang="pt-PT" altLang="pt-PT" sz="2400" dirty="0"/>
              <a:t> </a:t>
            </a:r>
            <a:r>
              <a:rPr lang="pt-PT" altLang="pt-PT" sz="2400" dirty="0" err="1"/>
              <a:t>tags</a:t>
            </a:r>
            <a:r>
              <a:rPr lang="pt-PT" altLang="pt-PT" sz="2400" dirty="0"/>
              <a:t> </a:t>
            </a:r>
            <a:r>
              <a:rPr lang="pt-PT" altLang="pt-PT" sz="2400" dirty="0" err="1"/>
              <a:t>alone</a:t>
            </a:r>
            <a:r>
              <a:rPr lang="pt-PT" altLang="pt-PT" sz="2400" dirty="0"/>
              <a:t>. (</a:t>
            </a:r>
            <a:r>
              <a:rPr lang="pt-PT" altLang="pt-PT" sz="2400" dirty="0" err="1"/>
              <a:t>Organizations</a:t>
            </a:r>
            <a:r>
              <a:rPr lang="pt-PT" altLang="pt-PT" sz="2400" dirty="0"/>
              <a:t> </a:t>
            </a:r>
            <a:r>
              <a:rPr lang="pt-PT" altLang="pt-PT" sz="2400" dirty="0" err="1"/>
              <a:t>should</a:t>
            </a:r>
            <a:r>
              <a:rPr lang="pt-PT" altLang="pt-PT" sz="2400" dirty="0"/>
              <a:t> </a:t>
            </a:r>
            <a:r>
              <a:rPr lang="pt-PT" altLang="pt-PT" sz="2400" dirty="0" err="1"/>
              <a:t>establish</a:t>
            </a:r>
            <a:r>
              <a:rPr lang="pt-PT" altLang="pt-PT" sz="2400" dirty="0"/>
              <a:t> </a:t>
            </a:r>
            <a:r>
              <a:rPr lang="pt-PT" altLang="pt-PT" sz="2400" dirty="0" err="1"/>
              <a:t>long-term</a:t>
            </a:r>
            <a:r>
              <a:rPr lang="pt-PT" altLang="pt-PT" sz="2400" dirty="0"/>
              <a:t> </a:t>
            </a:r>
            <a:r>
              <a:rPr lang="pt-PT" altLang="pt-PT" sz="2400" dirty="0" err="1"/>
              <a:t>relationships</a:t>
            </a:r>
            <a:r>
              <a:rPr lang="pt-PT" altLang="pt-PT" sz="2400" dirty="0"/>
              <a:t> </a:t>
            </a:r>
            <a:r>
              <a:rPr lang="pt-PT" altLang="pt-PT" sz="2400" dirty="0" err="1"/>
              <a:t>with</a:t>
            </a:r>
            <a:r>
              <a:rPr lang="pt-PT" altLang="pt-PT" sz="2400" dirty="0"/>
              <a:t> [single] </a:t>
            </a:r>
            <a:r>
              <a:rPr lang="pt-PT" altLang="pt-PT" sz="2400" dirty="0" err="1"/>
              <a:t>suppliers</a:t>
            </a:r>
            <a:r>
              <a:rPr lang="pt-PT" altLang="pt-PT" sz="2400" dirty="0"/>
              <a:t>)</a:t>
            </a:r>
          </a:p>
          <a:p>
            <a:pPr algn="just">
              <a:lnSpc>
                <a:spcPct val="80000"/>
              </a:lnSpc>
            </a:pPr>
            <a:r>
              <a:rPr lang="pt-PT" altLang="pt-PT" sz="2400" dirty="0" smtClean="0"/>
              <a:t>5.Improve </a:t>
            </a:r>
            <a:r>
              <a:rPr lang="pt-PT" altLang="pt-PT" sz="2400" dirty="0" err="1"/>
              <a:t>constantly</a:t>
            </a:r>
            <a:r>
              <a:rPr lang="pt-PT" altLang="pt-PT" sz="2400" dirty="0"/>
              <a:t> </a:t>
            </a:r>
            <a:r>
              <a:rPr lang="pt-PT" altLang="pt-PT" sz="2400" dirty="0" err="1"/>
              <a:t>and</a:t>
            </a:r>
            <a:r>
              <a:rPr lang="pt-PT" altLang="pt-PT" sz="2400" dirty="0"/>
              <a:t> </a:t>
            </a:r>
            <a:r>
              <a:rPr lang="pt-PT" altLang="pt-PT" sz="2400" dirty="0" err="1"/>
              <a:t>forever</a:t>
            </a:r>
            <a:r>
              <a:rPr lang="pt-PT" altLang="pt-PT" sz="2400" dirty="0"/>
              <a:t> </a:t>
            </a:r>
            <a:r>
              <a:rPr lang="pt-PT" altLang="pt-PT" sz="2400" dirty="0" err="1"/>
              <a:t>the</a:t>
            </a:r>
            <a:r>
              <a:rPr lang="pt-PT" altLang="pt-PT" sz="2400" dirty="0"/>
              <a:t> </a:t>
            </a:r>
            <a:r>
              <a:rPr lang="pt-PT" altLang="pt-PT" sz="2400" dirty="0" err="1"/>
              <a:t>system</a:t>
            </a:r>
            <a:r>
              <a:rPr lang="pt-PT" altLang="pt-PT" sz="2400" dirty="0"/>
              <a:t> </a:t>
            </a:r>
            <a:r>
              <a:rPr lang="pt-PT" altLang="pt-PT" sz="2400" dirty="0" err="1"/>
              <a:t>of</a:t>
            </a:r>
            <a:r>
              <a:rPr lang="pt-PT" altLang="pt-PT" sz="2400" dirty="0"/>
              <a:t> </a:t>
            </a:r>
            <a:r>
              <a:rPr lang="pt-PT" altLang="pt-PT" sz="2400" dirty="0" err="1"/>
              <a:t>production</a:t>
            </a:r>
            <a:r>
              <a:rPr lang="pt-PT" altLang="pt-PT" sz="2400" dirty="0"/>
              <a:t> </a:t>
            </a:r>
            <a:r>
              <a:rPr lang="pt-PT" altLang="pt-PT" sz="2400" dirty="0" err="1"/>
              <a:t>and</a:t>
            </a:r>
            <a:r>
              <a:rPr lang="pt-PT" altLang="pt-PT" sz="2400" dirty="0"/>
              <a:t> </a:t>
            </a:r>
            <a:r>
              <a:rPr lang="pt-PT" altLang="pt-PT" sz="2400" dirty="0" err="1"/>
              <a:t>service</a:t>
            </a:r>
            <a:r>
              <a:rPr lang="pt-PT" altLang="pt-PT" sz="2400" dirty="0"/>
              <a:t>. (Management </a:t>
            </a:r>
            <a:r>
              <a:rPr lang="pt-PT" altLang="pt-PT" sz="2400" dirty="0" err="1"/>
              <a:t>and</a:t>
            </a:r>
            <a:r>
              <a:rPr lang="pt-PT" altLang="pt-PT" sz="2400" dirty="0"/>
              <a:t> </a:t>
            </a:r>
            <a:r>
              <a:rPr lang="pt-PT" altLang="pt-PT" sz="2400" dirty="0" err="1"/>
              <a:t>employees</a:t>
            </a:r>
            <a:r>
              <a:rPr lang="pt-PT" altLang="pt-PT" sz="2400" dirty="0"/>
              <a:t> must </a:t>
            </a:r>
            <a:r>
              <a:rPr lang="pt-PT" altLang="pt-PT" sz="2400" dirty="0" err="1"/>
              <a:t>search</a:t>
            </a:r>
            <a:r>
              <a:rPr lang="pt-PT" altLang="pt-PT" sz="2400" dirty="0"/>
              <a:t> </a:t>
            </a:r>
            <a:r>
              <a:rPr lang="pt-PT" altLang="pt-PT" sz="2400" dirty="0" err="1"/>
              <a:t>continuously</a:t>
            </a:r>
            <a:r>
              <a:rPr lang="pt-PT" altLang="pt-PT" sz="2400" dirty="0"/>
              <a:t> for </a:t>
            </a:r>
            <a:r>
              <a:rPr lang="pt-PT" altLang="pt-PT" sz="2400" dirty="0" err="1"/>
              <a:t>ways</a:t>
            </a:r>
            <a:r>
              <a:rPr lang="pt-PT" altLang="pt-PT" sz="2400" dirty="0"/>
              <a:t> to improve </a:t>
            </a:r>
            <a:r>
              <a:rPr lang="pt-PT" altLang="pt-PT" sz="2400" dirty="0" err="1"/>
              <a:t>quality</a:t>
            </a:r>
            <a:r>
              <a:rPr lang="pt-PT" altLang="pt-PT" sz="2400" dirty="0"/>
              <a:t> </a:t>
            </a:r>
            <a:r>
              <a:rPr lang="pt-PT" altLang="pt-PT" sz="2400" dirty="0" err="1"/>
              <a:t>and</a:t>
            </a:r>
            <a:r>
              <a:rPr lang="pt-PT" altLang="pt-PT" sz="2400" dirty="0"/>
              <a:t> </a:t>
            </a:r>
            <a:r>
              <a:rPr lang="pt-PT" altLang="pt-PT" sz="2400" dirty="0" err="1"/>
              <a:t>productivity</a:t>
            </a:r>
            <a:r>
              <a:rPr lang="pt-PT" altLang="pt-PT" sz="2400" dirty="0"/>
              <a:t>)</a:t>
            </a:r>
          </a:p>
          <a:p>
            <a:pPr algn="just">
              <a:lnSpc>
                <a:spcPct val="80000"/>
              </a:lnSpc>
            </a:pPr>
            <a:r>
              <a:rPr lang="pt-PT" altLang="pt-PT" sz="2400" dirty="0" smtClean="0"/>
              <a:t>6.Institute </a:t>
            </a:r>
            <a:r>
              <a:rPr lang="pt-PT" altLang="pt-PT" sz="2400" dirty="0"/>
              <a:t>training. (Training </a:t>
            </a:r>
            <a:r>
              <a:rPr lang="pt-PT" altLang="pt-PT" sz="2400" dirty="0" err="1"/>
              <a:t>at</a:t>
            </a:r>
            <a:r>
              <a:rPr lang="pt-PT" altLang="pt-PT" sz="2400" dirty="0"/>
              <a:t> </a:t>
            </a:r>
            <a:r>
              <a:rPr lang="pt-PT" altLang="pt-PT" sz="2400" dirty="0" err="1"/>
              <a:t>all</a:t>
            </a:r>
            <a:r>
              <a:rPr lang="pt-PT" altLang="pt-PT" sz="2400" dirty="0"/>
              <a:t> </a:t>
            </a:r>
            <a:r>
              <a:rPr lang="pt-PT" altLang="pt-PT" sz="2400" dirty="0" err="1"/>
              <a:t>levels</a:t>
            </a:r>
            <a:r>
              <a:rPr lang="pt-PT" altLang="pt-PT" sz="2400" dirty="0"/>
              <a:t> </a:t>
            </a:r>
            <a:r>
              <a:rPr lang="pt-PT" altLang="pt-PT" sz="2400" dirty="0" err="1"/>
              <a:t>is</a:t>
            </a:r>
            <a:r>
              <a:rPr lang="pt-PT" altLang="pt-PT" sz="2400" dirty="0"/>
              <a:t> a </a:t>
            </a:r>
            <a:r>
              <a:rPr lang="pt-PT" altLang="pt-PT" sz="2400" dirty="0" err="1"/>
              <a:t>necessity</a:t>
            </a:r>
            <a:r>
              <a:rPr lang="pt-PT" altLang="pt-PT" sz="2400" dirty="0"/>
              <a:t>, </a:t>
            </a:r>
            <a:r>
              <a:rPr lang="pt-PT" altLang="pt-PT" sz="2400" dirty="0" err="1"/>
              <a:t>not</a:t>
            </a:r>
            <a:r>
              <a:rPr lang="pt-PT" altLang="pt-PT" sz="2400" dirty="0"/>
              <a:t> </a:t>
            </a:r>
            <a:r>
              <a:rPr lang="pt-PT" altLang="pt-PT" sz="2400" dirty="0" err="1"/>
              <a:t>optional</a:t>
            </a:r>
            <a:r>
              <a:rPr lang="pt-PT" altLang="pt-PT" sz="2400" dirty="0" smtClean="0"/>
              <a:t>)</a:t>
            </a:r>
          </a:p>
          <a:p>
            <a:pPr algn="just">
              <a:lnSpc>
                <a:spcPct val="80000"/>
              </a:lnSpc>
            </a:pPr>
            <a:r>
              <a:rPr lang="pt-PT" altLang="pt-PT" sz="2400" dirty="0" smtClean="0"/>
              <a:t>7.Adopt </a:t>
            </a:r>
            <a:r>
              <a:rPr lang="pt-PT" altLang="pt-PT" sz="2400" dirty="0" err="1"/>
              <a:t>and</a:t>
            </a:r>
            <a:r>
              <a:rPr lang="pt-PT" altLang="pt-PT" sz="2400" dirty="0"/>
              <a:t> </a:t>
            </a:r>
            <a:r>
              <a:rPr lang="pt-PT" altLang="pt-PT" sz="2400" dirty="0" err="1"/>
              <a:t>institute</a:t>
            </a:r>
            <a:r>
              <a:rPr lang="pt-PT" altLang="pt-PT" sz="2400" dirty="0"/>
              <a:t> </a:t>
            </a:r>
            <a:r>
              <a:rPr lang="pt-PT" altLang="pt-PT" sz="2400" dirty="0" err="1"/>
              <a:t>leadership</a:t>
            </a:r>
            <a:r>
              <a:rPr lang="pt-PT" altLang="pt-PT" sz="2400" dirty="0"/>
              <a:t>. (Managers </a:t>
            </a:r>
            <a:r>
              <a:rPr lang="pt-PT" altLang="pt-PT" sz="2400" dirty="0" err="1"/>
              <a:t>should</a:t>
            </a:r>
            <a:r>
              <a:rPr lang="pt-PT" altLang="pt-PT" sz="2400" dirty="0"/>
              <a:t> lead, </a:t>
            </a:r>
            <a:r>
              <a:rPr lang="pt-PT" altLang="pt-PT" sz="2400" dirty="0" err="1"/>
              <a:t>not</a:t>
            </a:r>
            <a:r>
              <a:rPr lang="pt-PT" altLang="pt-PT" sz="2400" dirty="0"/>
              <a:t> </a:t>
            </a:r>
            <a:r>
              <a:rPr lang="pt-PT" altLang="pt-PT" sz="2400" dirty="0" err="1"/>
              <a:t>supervise</a:t>
            </a:r>
            <a:r>
              <a:rPr lang="pt-PT" altLang="pt-PT" sz="2400" dirty="0"/>
              <a:t>)</a:t>
            </a:r>
          </a:p>
          <a:p>
            <a:pPr algn="just">
              <a:lnSpc>
                <a:spcPct val="80000"/>
              </a:lnSpc>
            </a:pPr>
            <a:endParaRPr lang="pt-PT" altLang="pt-PT" dirty="0"/>
          </a:p>
          <a:p>
            <a:endParaRPr lang="pt-PT" dirty="0"/>
          </a:p>
        </p:txBody>
      </p:sp>
    </p:spTree>
    <p:extLst>
      <p:ext uri="{BB962C8B-B14F-4D97-AF65-F5344CB8AC3E}">
        <p14:creationId xmlns:p14="http://schemas.microsoft.com/office/powerpoint/2010/main" val="63411647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Rectangle 2"/>
          <p:cNvSpPr>
            <a:spLocks noGrp="1" noChangeArrowheads="1"/>
          </p:cNvSpPr>
          <p:nvPr>
            <p:ph type="title"/>
          </p:nvPr>
        </p:nvSpPr>
        <p:spPr/>
        <p:txBody>
          <a:bodyPr>
            <a:noAutofit/>
          </a:bodyPr>
          <a:lstStyle/>
          <a:p>
            <a:pPr algn="ctr" eaLnBrk="1" hangingPunct="1">
              <a:defRPr/>
            </a:pPr>
            <a:r>
              <a:rPr lang="pt-PT" sz="5400" b="1" dirty="0" smtClean="0"/>
              <a:t>DEMING’S TOTAL QUALITY MANAGEMENT</a:t>
            </a:r>
          </a:p>
        </p:txBody>
      </p:sp>
      <p:sp>
        <p:nvSpPr>
          <p:cNvPr id="76803" name="Rectangle 3"/>
          <p:cNvSpPr>
            <a:spLocks noGrp="1" noChangeArrowheads="1"/>
          </p:cNvSpPr>
          <p:nvPr>
            <p:ph idx="1"/>
          </p:nvPr>
        </p:nvSpPr>
        <p:spPr/>
        <p:txBody>
          <a:bodyPr>
            <a:normAutofit lnSpcReduction="10000"/>
          </a:bodyPr>
          <a:lstStyle/>
          <a:p>
            <a:pPr algn="just">
              <a:lnSpc>
                <a:spcPct val="80000"/>
              </a:lnSpc>
            </a:pPr>
            <a:r>
              <a:rPr lang="pt-PT" altLang="pt-PT" sz="2400" dirty="0" smtClean="0"/>
              <a:t>8.Drive </a:t>
            </a:r>
            <a:r>
              <a:rPr lang="pt-PT" altLang="pt-PT" sz="2400" dirty="0"/>
              <a:t>out </a:t>
            </a:r>
            <a:r>
              <a:rPr lang="pt-PT" altLang="pt-PT" sz="2400" dirty="0" err="1"/>
              <a:t>fear</a:t>
            </a:r>
            <a:r>
              <a:rPr lang="pt-PT" altLang="pt-PT" sz="2400" dirty="0"/>
              <a:t>. (</a:t>
            </a:r>
            <a:r>
              <a:rPr lang="pt-PT" altLang="pt-PT" sz="2400" dirty="0" err="1"/>
              <a:t>Make</a:t>
            </a:r>
            <a:r>
              <a:rPr lang="pt-PT" altLang="pt-PT" sz="2400" dirty="0"/>
              <a:t> </a:t>
            </a:r>
            <a:r>
              <a:rPr lang="pt-PT" altLang="pt-PT" sz="2400" dirty="0" err="1"/>
              <a:t>employees</a:t>
            </a:r>
            <a:r>
              <a:rPr lang="pt-PT" altLang="pt-PT" sz="2400" dirty="0"/>
              <a:t> </a:t>
            </a:r>
            <a:r>
              <a:rPr lang="pt-PT" altLang="pt-PT" sz="2400" dirty="0" err="1"/>
              <a:t>feel</a:t>
            </a:r>
            <a:r>
              <a:rPr lang="pt-PT" altLang="pt-PT" sz="2400" dirty="0"/>
              <a:t> secure </a:t>
            </a:r>
            <a:r>
              <a:rPr lang="pt-PT" altLang="pt-PT" sz="2400" dirty="0" err="1"/>
              <a:t>enough</a:t>
            </a:r>
            <a:r>
              <a:rPr lang="pt-PT" altLang="pt-PT" sz="2400" dirty="0"/>
              <a:t> to </a:t>
            </a:r>
            <a:r>
              <a:rPr lang="pt-PT" altLang="pt-PT" sz="2400" dirty="0" err="1"/>
              <a:t>express</a:t>
            </a:r>
            <a:r>
              <a:rPr lang="pt-PT" altLang="pt-PT" sz="2400" dirty="0"/>
              <a:t> </a:t>
            </a:r>
            <a:r>
              <a:rPr lang="pt-PT" altLang="pt-PT" sz="2400" dirty="0" err="1"/>
              <a:t>ideas</a:t>
            </a:r>
            <a:r>
              <a:rPr lang="pt-PT" altLang="pt-PT" sz="2400" dirty="0"/>
              <a:t> </a:t>
            </a:r>
            <a:r>
              <a:rPr lang="pt-PT" altLang="pt-PT" sz="2400" dirty="0" err="1"/>
              <a:t>and</a:t>
            </a:r>
            <a:r>
              <a:rPr lang="pt-PT" altLang="pt-PT" sz="2400" dirty="0"/>
              <a:t> </a:t>
            </a:r>
            <a:r>
              <a:rPr lang="pt-PT" altLang="pt-PT" sz="2400" dirty="0" err="1"/>
              <a:t>ask</a:t>
            </a:r>
            <a:r>
              <a:rPr lang="pt-PT" altLang="pt-PT" sz="2400" dirty="0"/>
              <a:t> </a:t>
            </a:r>
            <a:r>
              <a:rPr lang="pt-PT" altLang="pt-PT" sz="2400" dirty="0" err="1"/>
              <a:t>questions</a:t>
            </a:r>
            <a:r>
              <a:rPr lang="pt-PT" altLang="pt-PT" sz="2400" dirty="0"/>
              <a:t>)</a:t>
            </a:r>
          </a:p>
          <a:p>
            <a:pPr algn="just" eaLnBrk="1" hangingPunct="1">
              <a:lnSpc>
                <a:spcPct val="80000"/>
              </a:lnSpc>
            </a:pPr>
            <a:r>
              <a:rPr lang="pt-PT" altLang="pt-PT" sz="2400" dirty="0" smtClean="0"/>
              <a:t>9.Break </a:t>
            </a:r>
            <a:r>
              <a:rPr lang="pt-PT" altLang="pt-PT" sz="2400" dirty="0" err="1" smtClean="0"/>
              <a:t>down</a:t>
            </a:r>
            <a:r>
              <a:rPr lang="pt-PT" altLang="pt-PT" sz="2400" dirty="0" smtClean="0"/>
              <a:t> </a:t>
            </a:r>
            <a:r>
              <a:rPr lang="pt-PT" altLang="pt-PT" sz="2400" dirty="0" err="1" smtClean="0"/>
              <a:t>barriers</a:t>
            </a:r>
            <a:r>
              <a:rPr lang="pt-PT" altLang="pt-PT" sz="2400" dirty="0" smtClean="0"/>
              <a:t> </a:t>
            </a:r>
            <a:r>
              <a:rPr lang="pt-PT" altLang="pt-PT" sz="2400" dirty="0" err="1" smtClean="0"/>
              <a:t>between</a:t>
            </a:r>
            <a:r>
              <a:rPr lang="pt-PT" altLang="pt-PT" sz="2400" dirty="0" smtClean="0"/>
              <a:t> staff </a:t>
            </a:r>
            <a:r>
              <a:rPr lang="pt-PT" altLang="pt-PT" sz="2400" dirty="0" err="1" smtClean="0"/>
              <a:t>areas</a:t>
            </a:r>
            <a:r>
              <a:rPr lang="pt-PT" altLang="pt-PT" sz="2400" dirty="0" smtClean="0"/>
              <a:t>. (</a:t>
            </a:r>
            <a:r>
              <a:rPr lang="pt-PT" altLang="pt-PT" sz="2400" dirty="0" err="1" smtClean="0"/>
              <a:t>Working</a:t>
            </a:r>
            <a:r>
              <a:rPr lang="pt-PT" altLang="pt-PT" sz="2400" dirty="0" smtClean="0"/>
              <a:t> in teams </a:t>
            </a:r>
            <a:r>
              <a:rPr lang="pt-PT" altLang="pt-PT" sz="2400" dirty="0" err="1" smtClean="0"/>
              <a:t>will</a:t>
            </a:r>
            <a:r>
              <a:rPr lang="pt-PT" altLang="pt-PT" sz="2400" dirty="0" smtClean="0"/>
              <a:t> solve </a:t>
            </a:r>
            <a:r>
              <a:rPr lang="pt-PT" altLang="pt-PT" sz="2400" dirty="0" err="1" smtClean="0"/>
              <a:t>many</a:t>
            </a:r>
            <a:r>
              <a:rPr lang="pt-PT" altLang="pt-PT" sz="2400" dirty="0" smtClean="0"/>
              <a:t> </a:t>
            </a:r>
            <a:r>
              <a:rPr lang="pt-PT" altLang="pt-PT" sz="2400" dirty="0" err="1" smtClean="0"/>
              <a:t>problems</a:t>
            </a:r>
            <a:r>
              <a:rPr lang="pt-PT" altLang="pt-PT" sz="2400" dirty="0" smtClean="0"/>
              <a:t> </a:t>
            </a:r>
            <a:r>
              <a:rPr lang="pt-PT" altLang="pt-PT" sz="2400" dirty="0" err="1" smtClean="0"/>
              <a:t>and</a:t>
            </a:r>
            <a:r>
              <a:rPr lang="pt-PT" altLang="pt-PT" sz="2400" dirty="0" smtClean="0"/>
              <a:t> </a:t>
            </a:r>
            <a:r>
              <a:rPr lang="pt-PT" altLang="pt-PT" sz="2400" dirty="0" err="1" smtClean="0"/>
              <a:t>will</a:t>
            </a:r>
            <a:r>
              <a:rPr lang="pt-PT" altLang="pt-PT" sz="2400" dirty="0" smtClean="0"/>
              <a:t> improve </a:t>
            </a:r>
            <a:r>
              <a:rPr lang="pt-PT" altLang="pt-PT" sz="2400" dirty="0" err="1" smtClean="0"/>
              <a:t>quality</a:t>
            </a:r>
            <a:r>
              <a:rPr lang="pt-PT" altLang="pt-PT" sz="2400" dirty="0" smtClean="0"/>
              <a:t> </a:t>
            </a:r>
            <a:r>
              <a:rPr lang="pt-PT" altLang="pt-PT" sz="2400" dirty="0" err="1" smtClean="0"/>
              <a:t>and</a:t>
            </a:r>
            <a:r>
              <a:rPr lang="pt-PT" altLang="pt-PT" sz="2400" dirty="0" smtClean="0"/>
              <a:t> </a:t>
            </a:r>
            <a:r>
              <a:rPr lang="pt-PT" altLang="pt-PT" sz="2400" dirty="0" err="1" smtClean="0"/>
              <a:t>productivity</a:t>
            </a:r>
            <a:r>
              <a:rPr lang="pt-PT" altLang="pt-PT" sz="2400" dirty="0" smtClean="0"/>
              <a:t>)</a:t>
            </a:r>
          </a:p>
          <a:p>
            <a:pPr algn="just" eaLnBrk="1" hangingPunct="1">
              <a:lnSpc>
                <a:spcPct val="80000"/>
              </a:lnSpc>
            </a:pPr>
            <a:r>
              <a:rPr lang="pt-PT" altLang="pt-PT" sz="2400" dirty="0" smtClean="0"/>
              <a:t>10.Eliminate slogans, </a:t>
            </a:r>
            <a:r>
              <a:rPr lang="pt-PT" altLang="pt-PT" sz="2400" dirty="0" err="1" smtClean="0"/>
              <a:t>warnings</a:t>
            </a:r>
            <a:r>
              <a:rPr lang="pt-PT" altLang="pt-PT" sz="2400" dirty="0" smtClean="0"/>
              <a:t>, </a:t>
            </a:r>
            <a:r>
              <a:rPr lang="pt-PT" altLang="pt-PT" sz="2400" dirty="0" err="1" smtClean="0"/>
              <a:t>and</a:t>
            </a:r>
            <a:r>
              <a:rPr lang="pt-PT" altLang="pt-PT" sz="2400" dirty="0" smtClean="0"/>
              <a:t> targets for </a:t>
            </a:r>
            <a:r>
              <a:rPr lang="pt-PT" altLang="pt-PT" sz="2400" dirty="0" err="1" smtClean="0"/>
              <a:t>the</a:t>
            </a:r>
            <a:r>
              <a:rPr lang="pt-PT" altLang="pt-PT" sz="2400" dirty="0" smtClean="0"/>
              <a:t> </a:t>
            </a:r>
            <a:r>
              <a:rPr lang="pt-PT" altLang="pt-PT" sz="2400" dirty="0" err="1" smtClean="0"/>
              <a:t>workforce</a:t>
            </a:r>
            <a:r>
              <a:rPr lang="pt-PT" altLang="pt-PT" sz="2400" dirty="0" smtClean="0"/>
              <a:t>. (</a:t>
            </a:r>
            <a:r>
              <a:rPr lang="pt-PT" altLang="pt-PT" sz="2400" dirty="0" err="1" smtClean="0"/>
              <a:t>Problems</a:t>
            </a:r>
            <a:r>
              <a:rPr lang="pt-PT" altLang="pt-PT" sz="2400" dirty="0" smtClean="0"/>
              <a:t> </a:t>
            </a:r>
            <a:r>
              <a:rPr lang="pt-PT" altLang="pt-PT" sz="2400" dirty="0" err="1" smtClean="0"/>
              <a:t>with</a:t>
            </a:r>
            <a:r>
              <a:rPr lang="pt-PT" altLang="pt-PT" sz="2400" dirty="0" smtClean="0"/>
              <a:t> </a:t>
            </a:r>
            <a:r>
              <a:rPr lang="pt-PT" altLang="pt-PT" sz="2400" dirty="0" err="1" smtClean="0"/>
              <a:t>quality</a:t>
            </a:r>
            <a:r>
              <a:rPr lang="pt-PT" altLang="pt-PT" sz="2400" dirty="0" smtClean="0"/>
              <a:t> </a:t>
            </a:r>
            <a:r>
              <a:rPr lang="pt-PT" altLang="pt-PT" sz="2400" dirty="0" err="1" smtClean="0"/>
              <a:t>and</a:t>
            </a:r>
            <a:r>
              <a:rPr lang="pt-PT" altLang="pt-PT" sz="2400" dirty="0" smtClean="0"/>
              <a:t> </a:t>
            </a:r>
            <a:r>
              <a:rPr lang="pt-PT" altLang="pt-PT" sz="2400" dirty="0" err="1" smtClean="0"/>
              <a:t>productivity</a:t>
            </a:r>
            <a:r>
              <a:rPr lang="pt-PT" altLang="pt-PT" sz="2400" dirty="0" smtClean="0"/>
              <a:t> are </a:t>
            </a:r>
            <a:r>
              <a:rPr lang="pt-PT" altLang="pt-PT" sz="2400" dirty="0" err="1" smtClean="0"/>
              <a:t>caused</a:t>
            </a:r>
            <a:r>
              <a:rPr lang="pt-PT" altLang="pt-PT" sz="2400" dirty="0" smtClean="0"/>
              <a:t> </a:t>
            </a:r>
            <a:r>
              <a:rPr lang="pt-PT" altLang="pt-PT" sz="2400" dirty="0" err="1" smtClean="0"/>
              <a:t>by</a:t>
            </a:r>
            <a:r>
              <a:rPr lang="pt-PT" altLang="pt-PT" sz="2400" dirty="0" smtClean="0"/>
              <a:t> </a:t>
            </a:r>
            <a:r>
              <a:rPr lang="pt-PT" altLang="pt-PT" sz="2400" dirty="0" err="1" smtClean="0"/>
              <a:t>the</a:t>
            </a:r>
            <a:r>
              <a:rPr lang="pt-PT" altLang="pt-PT" sz="2400" dirty="0" smtClean="0"/>
              <a:t> </a:t>
            </a:r>
            <a:r>
              <a:rPr lang="pt-PT" altLang="pt-PT" sz="2400" dirty="0" err="1" smtClean="0"/>
              <a:t>system</a:t>
            </a:r>
            <a:r>
              <a:rPr lang="pt-PT" altLang="pt-PT" sz="2400" dirty="0" smtClean="0"/>
              <a:t>, </a:t>
            </a:r>
            <a:r>
              <a:rPr lang="pt-PT" altLang="pt-PT" sz="2400" dirty="0" err="1" smtClean="0"/>
              <a:t>not</a:t>
            </a:r>
            <a:r>
              <a:rPr lang="pt-PT" altLang="pt-PT" sz="2400" dirty="0" smtClean="0"/>
              <a:t> </a:t>
            </a:r>
            <a:r>
              <a:rPr lang="pt-PT" altLang="pt-PT" sz="2400" dirty="0" err="1" smtClean="0"/>
              <a:t>by</a:t>
            </a:r>
            <a:r>
              <a:rPr lang="pt-PT" altLang="pt-PT" sz="2400" dirty="0" smtClean="0"/>
              <a:t> </a:t>
            </a:r>
            <a:r>
              <a:rPr lang="pt-PT" altLang="pt-PT" sz="2400" dirty="0" err="1" smtClean="0"/>
              <a:t>individuals</a:t>
            </a:r>
            <a:r>
              <a:rPr lang="pt-PT" altLang="pt-PT" sz="2400" dirty="0" smtClean="0"/>
              <a:t>. Posters </a:t>
            </a:r>
            <a:r>
              <a:rPr lang="pt-PT" altLang="pt-PT" sz="2400" dirty="0" err="1" smtClean="0"/>
              <a:t>and</a:t>
            </a:r>
            <a:r>
              <a:rPr lang="pt-PT" altLang="pt-PT" sz="2400" dirty="0" smtClean="0"/>
              <a:t> slogans </a:t>
            </a:r>
            <a:r>
              <a:rPr lang="pt-PT" altLang="pt-PT" sz="2400" dirty="0" err="1" smtClean="0"/>
              <a:t>generate</a:t>
            </a:r>
            <a:r>
              <a:rPr lang="pt-PT" altLang="pt-PT" sz="2400" dirty="0" smtClean="0"/>
              <a:t> </a:t>
            </a:r>
            <a:r>
              <a:rPr lang="pt-PT" altLang="pt-PT" sz="2400" dirty="0" err="1" smtClean="0"/>
              <a:t>frustration</a:t>
            </a:r>
            <a:r>
              <a:rPr lang="pt-PT" altLang="pt-PT" sz="2400" dirty="0" smtClean="0"/>
              <a:t> </a:t>
            </a:r>
            <a:r>
              <a:rPr lang="pt-PT" altLang="pt-PT" sz="2400" dirty="0" err="1" smtClean="0"/>
              <a:t>and</a:t>
            </a:r>
            <a:r>
              <a:rPr lang="pt-PT" altLang="pt-PT" sz="2400" dirty="0" smtClean="0"/>
              <a:t> </a:t>
            </a:r>
            <a:r>
              <a:rPr lang="pt-PT" altLang="pt-PT" sz="2400" dirty="0" err="1" smtClean="0"/>
              <a:t>resentment</a:t>
            </a:r>
            <a:r>
              <a:rPr lang="pt-PT" altLang="pt-PT" sz="2400" dirty="0" smtClean="0"/>
              <a:t>)</a:t>
            </a:r>
          </a:p>
          <a:p>
            <a:pPr algn="just" eaLnBrk="1" hangingPunct="1">
              <a:lnSpc>
                <a:spcPct val="80000"/>
              </a:lnSpc>
            </a:pPr>
            <a:r>
              <a:rPr lang="pt-PT" altLang="pt-PT" sz="2400" dirty="0" smtClean="0"/>
              <a:t>11.Eliminate </a:t>
            </a:r>
            <a:r>
              <a:rPr lang="pt-PT" altLang="pt-PT" sz="2400" dirty="0" err="1" smtClean="0"/>
              <a:t>numerical</a:t>
            </a:r>
            <a:r>
              <a:rPr lang="pt-PT" altLang="pt-PT" sz="2400" dirty="0" smtClean="0"/>
              <a:t> quotas for </a:t>
            </a:r>
            <a:r>
              <a:rPr lang="pt-PT" altLang="pt-PT" sz="2400" dirty="0" err="1" smtClean="0"/>
              <a:t>the</a:t>
            </a:r>
            <a:r>
              <a:rPr lang="pt-PT" altLang="pt-PT" sz="2400" dirty="0" smtClean="0"/>
              <a:t> </a:t>
            </a:r>
            <a:r>
              <a:rPr lang="pt-PT" altLang="pt-PT" sz="2400" dirty="0" err="1" smtClean="0"/>
              <a:t>work</a:t>
            </a:r>
            <a:r>
              <a:rPr lang="pt-PT" altLang="pt-PT" sz="2400" dirty="0" smtClean="0"/>
              <a:t> force </a:t>
            </a:r>
            <a:r>
              <a:rPr lang="pt-PT" altLang="pt-PT" sz="2400" dirty="0" err="1" smtClean="0"/>
              <a:t>and</a:t>
            </a:r>
            <a:r>
              <a:rPr lang="pt-PT" altLang="pt-PT" sz="2400" dirty="0" smtClean="0"/>
              <a:t> </a:t>
            </a:r>
            <a:r>
              <a:rPr lang="pt-PT" altLang="pt-PT" sz="2400" dirty="0" err="1" smtClean="0"/>
              <a:t>numerical</a:t>
            </a:r>
            <a:r>
              <a:rPr lang="pt-PT" altLang="pt-PT" sz="2400" dirty="0" smtClean="0"/>
              <a:t> </a:t>
            </a:r>
            <a:r>
              <a:rPr lang="pt-PT" altLang="pt-PT" sz="2400" dirty="0" err="1" smtClean="0"/>
              <a:t>goals</a:t>
            </a:r>
            <a:r>
              <a:rPr lang="pt-PT" altLang="pt-PT" sz="2400" dirty="0" smtClean="0"/>
              <a:t> for </a:t>
            </a:r>
            <a:r>
              <a:rPr lang="pt-PT" altLang="pt-PT" sz="2400" dirty="0" err="1" smtClean="0"/>
              <a:t>people</a:t>
            </a:r>
            <a:r>
              <a:rPr lang="pt-PT" altLang="pt-PT" sz="2400" dirty="0" smtClean="0"/>
              <a:t> in management. (To </a:t>
            </a:r>
            <a:r>
              <a:rPr lang="pt-PT" altLang="pt-PT" sz="2400" dirty="0" err="1" smtClean="0"/>
              <a:t>achieve</a:t>
            </a:r>
            <a:r>
              <a:rPr lang="pt-PT" altLang="pt-PT" sz="2400" dirty="0" smtClean="0"/>
              <a:t> </a:t>
            </a:r>
            <a:r>
              <a:rPr lang="pt-PT" altLang="pt-PT" sz="2400" dirty="0" err="1" smtClean="0"/>
              <a:t>their</a:t>
            </a:r>
            <a:r>
              <a:rPr lang="pt-PT" altLang="pt-PT" sz="2400" dirty="0" smtClean="0"/>
              <a:t> quotas, </a:t>
            </a:r>
            <a:r>
              <a:rPr lang="pt-PT" altLang="pt-PT" sz="2400" dirty="0" err="1" smtClean="0"/>
              <a:t>people</a:t>
            </a:r>
            <a:r>
              <a:rPr lang="pt-PT" altLang="pt-PT" sz="2400" dirty="0" smtClean="0"/>
              <a:t> </a:t>
            </a:r>
            <a:r>
              <a:rPr lang="pt-PT" altLang="pt-PT" sz="2400" dirty="0" err="1" smtClean="0"/>
              <a:t>will</a:t>
            </a:r>
            <a:r>
              <a:rPr lang="pt-PT" altLang="pt-PT" sz="2400" dirty="0" smtClean="0"/>
              <a:t> </a:t>
            </a:r>
            <a:r>
              <a:rPr lang="pt-PT" altLang="pt-PT" sz="2400" dirty="0" err="1" smtClean="0"/>
              <a:t>create</a:t>
            </a:r>
            <a:r>
              <a:rPr lang="pt-PT" altLang="pt-PT" sz="2400" dirty="0" smtClean="0"/>
              <a:t> </a:t>
            </a:r>
            <a:r>
              <a:rPr lang="pt-PT" altLang="pt-PT" sz="2400" dirty="0" err="1" smtClean="0"/>
              <a:t>defective</a:t>
            </a:r>
            <a:r>
              <a:rPr lang="pt-PT" altLang="pt-PT" sz="2400" dirty="0" smtClean="0"/>
              <a:t> </a:t>
            </a:r>
            <a:r>
              <a:rPr lang="pt-PT" altLang="pt-PT" sz="2400" dirty="0" err="1" smtClean="0"/>
              <a:t>products</a:t>
            </a:r>
            <a:r>
              <a:rPr lang="pt-PT" altLang="pt-PT" sz="2400" dirty="0" smtClean="0"/>
              <a:t> </a:t>
            </a:r>
            <a:r>
              <a:rPr lang="pt-PT" altLang="pt-PT" sz="2400" dirty="0" err="1" smtClean="0"/>
              <a:t>and</a:t>
            </a:r>
            <a:r>
              <a:rPr lang="pt-PT" altLang="pt-PT" sz="2400" dirty="0" smtClean="0"/>
              <a:t> false </a:t>
            </a:r>
            <a:r>
              <a:rPr lang="pt-PT" altLang="pt-PT" sz="2400" dirty="0" err="1" smtClean="0"/>
              <a:t>reports</a:t>
            </a:r>
            <a:r>
              <a:rPr lang="pt-PT" altLang="pt-PT" sz="2400" dirty="0" smtClean="0"/>
              <a:t>)</a:t>
            </a:r>
          </a:p>
          <a:p>
            <a:pPr eaLnBrk="1" hangingPunct="1">
              <a:lnSpc>
                <a:spcPct val="80000"/>
              </a:lnSpc>
            </a:pPr>
            <a:endParaRPr lang="pt-PT" altLang="pt-PT" sz="1800" dirty="0" smtClean="0"/>
          </a:p>
        </p:txBody>
      </p:sp>
    </p:spTree>
    <p:extLst>
      <p:ext uri="{BB962C8B-B14F-4D97-AF65-F5344CB8AC3E}">
        <p14:creationId xmlns:p14="http://schemas.microsoft.com/office/powerpoint/2010/main" val="250306626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pt-PT" sz="5400" b="1" dirty="0"/>
              <a:t>DEMING’S TOTAL QUALITY MANAGEMENT</a:t>
            </a:r>
            <a:endParaRPr lang="pt-PT" sz="5400" dirty="0"/>
          </a:p>
        </p:txBody>
      </p:sp>
      <p:sp>
        <p:nvSpPr>
          <p:cNvPr id="3" name="Content Placeholder 2"/>
          <p:cNvSpPr>
            <a:spLocks noGrp="1"/>
          </p:cNvSpPr>
          <p:nvPr>
            <p:ph idx="1"/>
          </p:nvPr>
        </p:nvSpPr>
        <p:spPr/>
        <p:txBody>
          <a:bodyPr>
            <a:normAutofit/>
          </a:bodyPr>
          <a:lstStyle/>
          <a:p>
            <a:pPr>
              <a:lnSpc>
                <a:spcPct val="80000"/>
              </a:lnSpc>
            </a:pPr>
            <a:endParaRPr lang="pt-PT" altLang="pt-PT" sz="2400" dirty="0" smtClean="0"/>
          </a:p>
          <a:p>
            <a:pPr algn="just">
              <a:lnSpc>
                <a:spcPct val="80000"/>
              </a:lnSpc>
            </a:pPr>
            <a:r>
              <a:rPr lang="pt-PT" altLang="pt-PT" sz="2400" dirty="0" smtClean="0"/>
              <a:t>12.Remove </a:t>
            </a:r>
            <a:r>
              <a:rPr lang="pt-PT" altLang="pt-PT" sz="2400" dirty="0" err="1"/>
              <a:t>barriers</a:t>
            </a:r>
            <a:r>
              <a:rPr lang="pt-PT" altLang="pt-PT" sz="2400" dirty="0"/>
              <a:t> </a:t>
            </a:r>
            <a:r>
              <a:rPr lang="pt-PT" altLang="pt-PT" sz="2400" dirty="0" err="1"/>
              <a:t>that</a:t>
            </a:r>
            <a:r>
              <a:rPr lang="pt-PT" altLang="pt-PT" sz="2400" dirty="0"/>
              <a:t> </a:t>
            </a:r>
            <a:r>
              <a:rPr lang="pt-PT" altLang="pt-PT" sz="2400" dirty="0" err="1"/>
              <a:t>rob</a:t>
            </a:r>
            <a:r>
              <a:rPr lang="pt-PT" altLang="pt-PT" sz="2400" dirty="0"/>
              <a:t> </a:t>
            </a:r>
            <a:r>
              <a:rPr lang="pt-PT" altLang="pt-PT" sz="2400" dirty="0" err="1"/>
              <a:t>people</a:t>
            </a:r>
            <a:r>
              <a:rPr lang="pt-PT" altLang="pt-PT" sz="2400" dirty="0"/>
              <a:t> </a:t>
            </a:r>
            <a:r>
              <a:rPr lang="pt-PT" altLang="pt-PT" sz="2400" dirty="0" err="1"/>
              <a:t>of</a:t>
            </a:r>
            <a:r>
              <a:rPr lang="pt-PT" altLang="pt-PT" sz="2400" dirty="0"/>
              <a:t> </a:t>
            </a:r>
            <a:r>
              <a:rPr lang="pt-PT" altLang="pt-PT" sz="2400" dirty="0" err="1"/>
              <a:t>pride</a:t>
            </a:r>
            <a:r>
              <a:rPr lang="pt-PT" altLang="pt-PT" sz="2400" dirty="0"/>
              <a:t> </a:t>
            </a:r>
            <a:r>
              <a:rPr lang="pt-PT" altLang="pt-PT" sz="2400" dirty="0" err="1"/>
              <a:t>of</a:t>
            </a:r>
            <a:r>
              <a:rPr lang="pt-PT" altLang="pt-PT" sz="2400" dirty="0"/>
              <a:t> </a:t>
            </a:r>
            <a:r>
              <a:rPr lang="pt-PT" altLang="pt-PT" sz="2400" dirty="0" err="1"/>
              <a:t>workmanship</a:t>
            </a:r>
            <a:r>
              <a:rPr lang="pt-PT" altLang="pt-PT" sz="2400" dirty="0"/>
              <a:t>. (Individual performance </a:t>
            </a:r>
            <a:r>
              <a:rPr lang="pt-PT" altLang="pt-PT" sz="2400" dirty="0" err="1"/>
              <a:t>reviews</a:t>
            </a:r>
            <a:r>
              <a:rPr lang="pt-PT" altLang="pt-PT" sz="2400" dirty="0"/>
              <a:t> are a </a:t>
            </a:r>
            <a:r>
              <a:rPr lang="pt-PT" altLang="pt-PT" sz="2400" dirty="0" err="1"/>
              <a:t>great</a:t>
            </a:r>
            <a:r>
              <a:rPr lang="pt-PT" altLang="pt-PT" sz="2400" dirty="0"/>
              <a:t> </a:t>
            </a:r>
            <a:r>
              <a:rPr lang="pt-PT" altLang="pt-PT" sz="2400" dirty="0" err="1"/>
              <a:t>barrier</a:t>
            </a:r>
            <a:r>
              <a:rPr lang="pt-PT" altLang="pt-PT" sz="2400" dirty="0"/>
              <a:t> to </a:t>
            </a:r>
            <a:r>
              <a:rPr lang="pt-PT" altLang="pt-PT" sz="2400" dirty="0" err="1"/>
              <a:t>pride</a:t>
            </a:r>
            <a:r>
              <a:rPr lang="pt-PT" altLang="pt-PT" sz="2400" dirty="0"/>
              <a:t> </a:t>
            </a:r>
            <a:r>
              <a:rPr lang="pt-PT" altLang="pt-PT" sz="2400" dirty="0" err="1"/>
              <a:t>of</a:t>
            </a:r>
            <a:r>
              <a:rPr lang="pt-PT" altLang="pt-PT" sz="2400" dirty="0"/>
              <a:t> </a:t>
            </a:r>
            <a:r>
              <a:rPr lang="pt-PT" altLang="pt-PT" sz="2400" dirty="0" err="1"/>
              <a:t>achievement</a:t>
            </a:r>
            <a:r>
              <a:rPr lang="pt-PT" altLang="pt-PT" sz="2400" dirty="0"/>
              <a:t>)</a:t>
            </a:r>
          </a:p>
          <a:p>
            <a:pPr algn="just">
              <a:lnSpc>
                <a:spcPct val="80000"/>
              </a:lnSpc>
            </a:pPr>
            <a:r>
              <a:rPr lang="pt-PT" altLang="pt-PT" sz="2400" dirty="0" smtClean="0"/>
              <a:t>13.Encourage </a:t>
            </a:r>
            <a:r>
              <a:rPr lang="pt-PT" altLang="pt-PT" sz="2400" dirty="0" err="1"/>
              <a:t>education</a:t>
            </a:r>
            <a:r>
              <a:rPr lang="pt-PT" altLang="pt-PT" sz="2400" dirty="0"/>
              <a:t> </a:t>
            </a:r>
            <a:r>
              <a:rPr lang="pt-PT" altLang="pt-PT" sz="2400" dirty="0" err="1"/>
              <a:t>and</a:t>
            </a:r>
            <a:r>
              <a:rPr lang="pt-PT" altLang="pt-PT" sz="2400" dirty="0"/>
              <a:t> self-</a:t>
            </a:r>
            <a:r>
              <a:rPr lang="pt-PT" altLang="pt-PT" sz="2400" dirty="0" err="1"/>
              <a:t>improvement</a:t>
            </a:r>
            <a:r>
              <a:rPr lang="pt-PT" altLang="pt-PT" sz="2400" dirty="0"/>
              <a:t> for </a:t>
            </a:r>
            <a:r>
              <a:rPr lang="pt-PT" altLang="pt-PT" sz="2400" dirty="0" err="1"/>
              <a:t>everyone</a:t>
            </a:r>
            <a:r>
              <a:rPr lang="pt-PT" altLang="pt-PT" sz="2400" dirty="0"/>
              <a:t>. (</a:t>
            </a:r>
            <a:r>
              <a:rPr lang="pt-PT" altLang="pt-PT" sz="2400" dirty="0" err="1"/>
              <a:t>Continuous</a:t>
            </a:r>
            <a:r>
              <a:rPr lang="pt-PT" altLang="pt-PT" sz="2400" dirty="0"/>
              <a:t> </a:t>
            </a:r>
            <a:r>
              <a:rPr lang="pt-PT" altLang="pt-PT" sz="2400" dirty="0" err="1"/>
              <a:t>learning</a:t>
            </a:r>
            <a:r>
              <a:rPr lang="pt-PT" altLang="pt-PT" sz="2400" dirty="0"/>
              <a:t> for </a:t>
            </a:r>
            <a:r>
              <a:rPr lang="pt-PT" altLang="pt-PT" sz="2400" dirty="0" err="1"/>
              <a:t>everyone</a:t>
            </a:r>
            <a:r>
              <a:rPr lang="pt-PT" altLang="pt-PT" sz="2400" dirty="0"/>
              <a:t>)</a:t>
            </a:r>
          </a:p>
          <a:p>
            <a:pPr algn="just">
              <a:lnSpc>
                <a:spcPct val="80000"/>
              </a:lnSpc>
            </a:pPr>
            <a:r>
              <a:rPr lang="pt-PT" altLang="pt-PT" sz="2400" dirty="0" smtClean="0"/>
              <a:t>14.Take </a:t>
            </a:r>
            <a:r>
              <a:rPr lang="pt-PT" altLang="pt-PT" sz="2400" dirty="0" err="1"/>
              <a:t>action</a:t>
            </a:r>
            <a:r>
              <a:rPr lang="pt-PT" altLang="pt-PT" sz="2400" dirty="0"/>
              <a:t> to </a:t>
            </a:r>
            <a:r>
              <a:rPr lang="pt-PT" altLang="pt-PT" sz="2400" dirty="0" err="1"/>
              <a:t>accomplish</a:t>
            </a:r>
            <a:r>
              <a:rPr lang="pt-PT" altLang="pt-PT" sz="2400" dirty="0"/>
              <a:t> </a:t>
            </a:r>
            <a:r>
              <a:rPr lang="pt-PT" altLang="pt-PT" sz="2400" dirty="0" err="1"/>
              <a:t>the</a:t>
            </a:r>
            <a:r>
              <a:rPr lang="pt-PT" altLang="pt-PT" sz="2400" dirty="0"/>
              <a:t> </a:t>
            </a:r>
            <a:r>
              <a:rPr lang="pt-PT" altLang="pt-PT" sz="2400" dirty="0" err="1"/>
              <a:t>transformation</a:t>
            </a:r>
            <a:r>
              <a:rPr lang="pt-PT" altLang="pt-PT" sz="2400" dirty="0"/>
              <a:t>. (</a:t>
            </a:r>
            <a:r>
              <a:rPr lang="pt-PT" altLang="pt-PT" sz="2400" dirty="0" err="1"/>
              <a:t>Commitment</a:t>
            </a:r>
            <a:r>
              <a:rPr lang="pt-PT" altLang="pt-PT" sz="2400" dirty="0"/>
              <a:t> </a:t>
            </a:r>
            <a:r>
              <a:rPr lang="pt-PT" altLang="pt-PT" sz="2400" dirty="0" err="1"/>
              <a:t>on</a:t>
            </a:r>
            <a:r>
              <a:rPr lang="pt-PT" altLang="pt-PT" sz="2400" dirty="0"/>
              <a:t> </a:t>
            </a:r>
            <a:r>
              <a:rPr lang="pt-PT" altLang="pt-PT" sz="2400" dirty="0" err="1"/>
              <a:t>the</a:t>
            </a:r>
            <a:r>
              <a:rPr lang="pt-PT" altLang="pt-PT" sz="2400" dirty="0"/>
              <a:t> </a:t>
            </a:r>
            <a:r>
              <a:rPr lang="pt-PT" altLang="pt-PT" sz="2400" dirty="0" err="1"/>
              <a:t>part</a:t>
            </a:r>
            <a:r>
              <a:rPr lang="pt-PT" altLang="pt-PT" sz="2400" dirty="0"/>
              <a:t> </a:t>
            </a:r>
            <a:r>
              <a:rPr lang="pt-PT" altLang="pt-PT" sz="2400" dirty="0" err="1"/>
              <a:t>of</a:t>
            </a:r>
            <a:r>
              <a:rPr lang="pt-PT" altLang="pt-PT" sz="2400" dirty="0"/>
              <a:t> </a:t>
            </a:r>
            <a:r>
              <a:rPr lang="pt-PT" altLang="pt-PT" sz="2400" dirty="0" err="1"/>
              <a:t>both</a:t>
            </a:r>
            <a:r>
              <a:rPr lang="pt-PT" altLang="pt-PT" sz="2400" dirty="0"/>
              <a:t> top management </a:t>
            </a:r>
            <a:r>
              <a:rPr lang="pt-PT" altLang="pt-PT" sz="2400" dirty="0" err="1"/>
              <a:t>and</a:t>
            </a:r>
            <a:r>
              <a:rPr lang="pt-PT" altLang="pt-PT" sz="2400" dirty="0"/>
              <a:t> </a:t>
            </a:r>
            <a:r>
              <a:rPr lang="pt-PT" altLang="pt-PT" sz="2400" dirty="0" err="1"/>
              <a:t>employees</a:t>
            </a:r>
            <a:r>
              <a:rPr lang="pt-PT" altLang="pt-PT" sz="2400" dirty="0"/>
              <a:t> </a:t>
            </a:r>
            <a:r>
              <a:rPr lang="pt-PT" altLang="pt-PT" sz="2400" dirty="0" err="1"/>
              <a:t>is</a:t>
            </a:r>
            <a:r>
              <a:rPr lang="pt-PT" altLang="pt-PT" sz="2400" dirty="0"/>
              <a:t> </a:t>
            </a:r>
            <a:r>
              <a:rPr lang="pt-PT" altLang="pt-PT" sz="2400" dirty="0" err="1"/>
              <a:t>required</a:t>
            </a:r>
            <a:r>
              <a:rPr lang="pt-PT" altLang="pt-PT" sz="2400" dirty="0"/>
              <a:t>).</a:t>
            </a:r>
          </a:p>
          <a:p>
            <a:endParaRPr lang="pt-PT" sz="2400" dirty="0"/>
          </a:p>
        </p:txBody>
      </p:sp>
    </p:spTree>
    <p:extLst>
      <p:ext uri="{BB962C8B-B14F-4D97-AF65-F5344CB8AC3E}">
        <p14:creationId xmlns:p14="http://schemas.microsoft.com/office/powerpoint/2010/main" val="5701826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noAutofit/>
          </a:bodyPr>
          <a:lstStyle/>
          <a:p>
            <a:pPr algn="ctr" eaLnBrk="1" hangingPunct="1">
              <a:defRPr/>
            </a:pPr>
            <a:r>
              <a:rPr lang="pt-PT" sz="5400" b="1" dirty="0" smtClean="0"/>
              <a:t>KURT LEWIN’S FIELD ANALYSIS</a:t>
            </a:r>
          </a:p>
        </p:txBody>
      </p:sp>
      <p:sp>
        <p:nvSpPr>
          <p:cNvPr id="5123" name="Rectangle 3"/>
          <p:cNvSpPr>
            <a:spLocks noGrp="1" noChangeArrowheads="1"/>
          </p:cNvSpPr>
          <p:nvPr>
            <p:ph idx="1"/>
          </p:nvPr>
        </p:nvSpPr>
        <p:spPr/>
        <p:txBody>
          <a:bodyPr>
            <a:normAutofit lnSpcReduction="10000"/>
          </a:bodyPr>
          <a:lstStyle/>
          <a:p>
            <a:pPr eaLnBrk="1" hangingPunct="1">
              <a:lnSpc>
                <a:spcPct val="80000"/>
              </a:lnSpc>
            </a:pPr>
            <a:endParaRPr lang="pt-PT" altLang="pt-PT" sz="2200" dirty="0" smtClean="0"/>
          </a:p>
          <a:p>
            <a:pPr algn="just" eaLnBrk="1" hangingPunct="1">
              <a:lnSpc>
                <a:spcPct val="80000"/>
              </a:lnSpc>
            </a:pPr>
            <a:r>
              <a:rPr lang="pt-PT" altLang="pt-PT" sz="2200" b="1" dirty="0" err="1" smtClean="0"/>
              <a:t>The</a:t>
            </a:r>
            <a:r>
              <a:rPr lang="pt-PT" altLang="pt-PT" sz="2200" b="1" dirty="0" smtClean="0"/>
              <a:t> Force Field </a:t>
            </a:r>
            <a:r>
              <a:rPr lang="pt-PT" altLang="pt-PT" sz="2200" b="1" dirty="0" err="1" smtClean="0"/>
              <a:t>Diagram</a:t>
            </a:r>
            <a:r>
              <a:rPr lang="pt-PT" altLang="pt-PT" sz="2200" b="1" dirty="0" smtClean="0"/>
              <a:t> </a:t>
            </a:r>
            <a:r>
              <a:rPr lang="pt-PT" altLang="pt-PT" sz="2200" dirty="0" err="1" smtClean="0"/>
              <a:t>is</a:t>
            </a:r>
            <a:r>
              <a:rPr lang="pt-PT" altLang="pt-PT" sz="2200" dirty="0" smtClean="0"/>
              <a:t> a </a:t>
            </a:r>
            <a:r>
              <a:rPr lang="pt-PT" altLang="pt-PT" sz="2200" dirty="0" err="1" smtClean="0"/>
              <a:t>model</a:t>
            </a:r>
            <a:r>
              <a:rPr lang="pt-PT" altLang="pt-PT" sz="2200" dirty="0" smtClean="0"/>
              <a:t> </a:t>
            </a:r>
            <a:r>
              <a:rPr lang="pt-PT" altLang="pt-PT" sz="2200" dirty="0" err="1" smtClean="0"/>
              <a:t>built</a:t>
            </a:r>
            <a:r>
              <a:rPr lang="pt-PT" altLang="pt-PT" sz="2200" dirty="0" smtClean="0"/>
              <a:t> </a:t>
            </a:r>
            <a:r>
              <a:rPr lang="pt-PT" altLang="pt-PT" sz="2200" dirty="0" err="1" smtClean="0"/>
              <a:t>on</a:t>
            </a:r>
            <a:r>
              <a:rPr lang="pt-PT" altLang="pt-PT" sz="2200" dirty="0" smtClean="0"/>
              <a:t> </a:t>
            </a:r>
            <a:r>
              <a:rPr lang="pt-PT" altLang="pt-PT" sz="2200" dirty="0" err="1" smtClean="0"/>
              <a:t>this</a:t>
            </a:r>
            <a:r>
              <a:rPr lang="pt-PT" altLang="pt-PT" sz="2200" dirty="0" smtClean="0"/>
              <a:t> </a:t>
            </a:r>
            <a:r>
              <a:rPr lang="pt-PT" altLang="pt-PT" sz="2200" dirty="0" err="1" smtClean="0"/>
              <a:t>idea</a:t>
            </a:r>
            <a:r>
              <a:rPr lang="pt-PT" altLang="pt-PT" sz="2200" dirty="0" smtClean="0"/>
              <a:t> </a:t>
            </a:r>
            <a:r>
              <a:rPr lang="pt-PT" altLang="pt-PT" sz="2200" dirty="0" err="1" smtClean="0"/>
              <a:t>that</a:t>
            </a:r>
            <a:r>
              <a:rPr lang="pt-PT" altLang="pt-PT" sz="2200" dirty="0" smtClean="0"/>
              <a:t> forces are </a:t>
            </a:r>
            <a:r>
              <a:rPr lang="pt-PT" altLang="pt-PT" sz="2200" dirty="0" err="1" smtClean="0"/>
              <a:t>both</a:t>
            </a:r>
            <a:r>
              <a:rPr lang="pt-PT" altLang="pt-PT" sz="2200" dirty="0" smtClean="0"/>
              <a:t> </a:t>
            </a:r>
            <a:r>
              <a:rPr lang="pt-PT" altLang="pt-PT" sz="2200" dirty="0" err="1" smtClean="0"/>
              <a:t>driving</a:t>
            </a:r>
            <a:r>
              <a:rPr lang="pt-PT" altLang="pt-PT" sz="2200" dirty="0" smtClean="0"/>
              <a:t> </a:t>
            </a:r>
            <a:r>
              <a:rPr lang="pt-PT" altLang="pt-PT" sz="2200" dirty="0" err="1" smtClean="0"/>
              <a:t>and</a:t>
            </a:r>
            <a:r>
              <a:rPr lang="pt-PT" altLang="pt-PT" sz="2200" dirty="0" smtClean="0"/>
              <a:t> </a:t>
            </a:r>
            <a:r>
              <a:rPr lang="pt-PT" altLang="pt-PT" sz="2200" dirty="0" err="1" smtClean="0"/>
              <a:t>restraining</a:t>
            </a:r>
            <a:r>
              <a:rPr lang="pt-PT" altLang="pt-PT" sz="2200" dirty="0" smtClean="0"/>
              <a:t> </a:t>
            </a:r>
            <a:r>
              <a:rPr lang="pt-PT" altLang="pt-PT" sz="2200" dirty="0" err="1" smtClean="0"/>
              <a:t>change</a:t>
            </a:r>
            <a:r>
              <a:rPr lang="pt-PT" altLang="pt-PT" sz="2200" dirty="0" smtClean="0"/>
              <a:t>. </a:t>
            </a:r>
            <a:r>
              <a:rPr lang="pt-PT" altLang="pt-PT" sz="2200" dirty="0" err="1" smtClean="0"/>
              <a:t>These</a:t>
            </a:r>
            <a:r>
              <a:rPr lang="pt-PT" altLang="pt-PT" sz="2200" dirty="0" smtClean="0"/>
              <a:t> forces </a:t>
            </a:r>
            <a:r>
              <a:rPr lang="pt-PT" altLang="pt-PT" sz="2200" dirty="0" err="1" smtClean="0"/>
              <a:t>include</a:t>
            </a:r>
            <a:r>
              <a:rPr lang="pt-PT" altLang="pt-PT" sz="2200" dirty="0" smtClean="0"/>
              <a:t>: </a:t>
            </a:r>
            <a:r>
              <a:rPr lang="pt-PT" altLang="pt-PT" sz="2200" dirty="0" err="1" smtClean="0"/>
              <a:t>persons</a:t>
            </a:r>
            <a:r>
              <a:rPr lang="pt-PT" altLang="pt-PT" sz="2200" dirty="0" smtClean="0"/>
              <a:t>, </a:t>
            </a:r>
            <a:r>
              <a:rPr lang="pt-PT" altLang="pt-PT" sz="2200" dirty="0" err="1" smtClean="0"/>
              <a:t>habits</a:t>
            </a:r>
            <a:r>
              <a:rPr lang="pt-PT" altLang="pt-PT" sz="2200" dirty="0" smtClean="0"/>
              <a:t>, </a:t>
            </a:r>
            <a:r>
              <a:rPr lang="pt-PT" altLang="pt-PT" sz="2200" dirty="0" err="1" smtClean="0"/>
              <a:t>customs</a:t>
            </a:r>
            <a:r>
              <a:rPr lang="pt-PT" altLang="pt-PT" sz="2200" dirty="0" smtClean="0"/>
              <a:t>, </a:t>
            </a:r>
            <a:r>
              <a:rPr lang="pt-PT" altLang="pt-PT" sz="2200" dirty="0" err="1" smtClean="0"/>
              <a:t>and</a:t>
            </a:r>
            <a:r>
              <a:rPr lang="pt-PT" altLang="pt-PT" sz="2200" dirty="0" smtClean="0"/>
              <a:t> </a:t>
            </a:r>
            <a:r>
              <a:rPr lang="pt-PT" altLang="pt-PT" sz="2200" dirty="0" err="1" smtClean="0"/>
              <a:t>attitudes</a:t>
            </a:r>
            <a:r>
              <a:rPr lang="pt-PT" altLang="pt-PT" sz="2200" dirty="0" smtClean="0"/>
              <a:t>. A Force Field </a:t>
            </a:r>
            <a:r>
              <a:rPr lang="pt-PT" altLang="pt-PT" sz="2200" dirty="0" err="1" smtClean="0"/>
              <a:t>Diagram</a:t>
            </a:r>
            <a:r>
              <a:rPr lang="pt-PT" altLang="pt-PT" sz="2200" dirty="0" smtClean="0"/>
              <a:t> can </a:t>
            </a:r>
            <a:r>
              <a:rPr lang="pt-PT" altLang="pt-PT" sz="2200" dirty="0" err="1" smtClean="0"/>
              <a:t>be</a:t>
            </a:r>
            <a:r>
              <a:rPr lang="pt-PT" altLang="pt-PT" sz="2200" dirty="0" smtClean="0"/>
              <a:t> </a:t>
            </a:r>
            <a:r>
              <a:rPr lang="pt-PT" altLang="pt-PT" sz="2200" dirty="0" err="1" smtClean="0"/>
              <a:t>used</a:t>
            </a:r>
            <a:r>
              <a:rPr lang="pt-PT" altLang="pt-PT" sz="2200" dirty="0" smtClean="0"/>
              <a:t> </a:t>
            </a:r>
            <a:r>
              <a:rPr lang="pt-PT" altLang="pt-PT" sz="2200" dirty="0" err="1" smtClean="0"/>
              <a:t>at</a:t>
            </a:r>
            <a:r>
              <a:rPr lang="pt-PT" altLang="pt-PT" sz="2200" dirty="0" smtClean="0"/>
              <a:t> </a:t>
            </a:r>
            <a:r>
              <a:rPr lang="pt-PT" altLang="pt-PT" sz="2200" dirty="0" err="1" smtClean="0"/>
              <a:t>any</a:t>
            </a:r>
            <a:r>
              <a:rPr lang="pt-PT" altLang="pt-PT" sz="2200" dirty="0" smtClean="0"/>
              <a:t> </a:t>
            </a:r>
            <a:r>
              <a:rPr lang="pt-PT" altLang="pt-PT" sz="2200" dirty="0" err="1" smtClean="0"/>
              <a:t>level</a:t>
            </a:r>
            <a:r>
              <a:rPr lang="pt-PT" altLang="pt-PT" sz="2200" dirty="0" smtClean="0"/>
              <a:t>: </a:t>
            </a:r>
            <a:r>
              <a:rPr lang="pt-PT" altLang="pt-PT" sz="2200" dirty="0" err="1" smtClean="0"/>
              <a:t>personal</a:t>
            </a:r>
            <a:r>
              <a:rPr lang="pt-PT" altLang="pt-PT" sz="2200" dirty="0" smtClean="0"/>
              <a:t>, </a:t>
            </a:r>
            <a:r>
              <a:rPr lang="pt-PT" altLang="pt-PT" sz="2200" dirty="0" err="1" smtClean="0"/>
              <a:t>project</a:t>
            </a:r>
            <a:r>
              <a:rPr lang="pt-PT" altLang="pt-PT" sz="2200" dirty="0" smtClean="0"/>
              <a:t>, </a:t>
            </a:r>
            <a:r>
              <a:rPr lang="pt-PT" altLang="pt-PT" sz="2200" dirty="0" err="1" smtClean="0"/>
              <a:t>organizational</a:t>
            </a:r>
            <a:r>
              <a:rPr lang="pt-PT" altLang="pt-PT" sz="2200" dirty="0" smtClean="0"/>
              <a:t>, network, to visualize </a:t>
            </a:r>
            <a:r>
              <a:rPr lang="pt-PT" altLang="pt-PT" sz="2200" dirty="0" err="1" smtClean="0"/>
              <a:t>the</a:t>
            </a:r>
            <a:r>
              <a:rPr lang="pt-PT" altLang="pt-PT" sz="2200" dirty="0" smtClean="0"/>
              <a:t> forces </a:t>
            </a:r>
            <a:r>
              <a:rPr lang="pt-PT" altLang="pt-PT" sz="2200" dirty="0" err="1" smtClean="0"/>
              <a:t>that</a:t>
            </a:r>
            <a:r>
              <a:rPr lang="pt-PT" altLang="pt-PT" sz="2200" dirty="0" smtClean="0"/>
              <a:t> </a:t>
            </a:r>
            <a:r>
              <a:rPr lang="pt-PT" altLang="pt-PT" sz="2200" dirty="0" err="1" smtClean="0"/>
              <a:t>may</a:t>
            </a:r>
            <a:r>
              <a:rPr lang="pt-PT" altLang="pt-PT" sz="2200" dirty="0" smtClean="0"/>
              <a:t> </a:t>
            </a:r>
            <a:r>
              <a:rPr lang="pt-PT" altLang="pt-PT" sz="2200" dirty="0" err="1" smtClean="0"/>
              <a:t>work</a:t>
            </a:r>
            <a:r>
              <a:rPr lang="pt-PT" altLang="pt-PT" sz="2200" dirty="0" smtClean="0"/>
              <a:t> in favor </a:t>
            </a:r>
            <a:r>
              <a:rPr lang="pt-PT" altLang="pt-PT" sz="2200" dirty="0" err="1" smtClean="0"/>
              <a:t>and</a:t>
            </a:r>
            <a:r>
              <a:rPr lang="pt-PT" altLang="pt-PT" sz="2200" dirty="0" smtClean="0"/>
              <a:t> </a:t>
            </a:r>
            <a:r>
              <a:rPr lang="pt-PT" altLang="pt-PT" sz="2200" dirty="0" err="1" smtClean="0"/>
              <a:t>against</a:t>
            </a:r>
            <a:r>
              <a:rPr lang="pt-PT" altLang="pt-PT" sz="2200" dirty="0" smtClean="0"/>
              <a:t> </a:t>
            </a:r>
            <a:r>
              <a:rPr lang="pt-PT" altLang="pt-PT" sz="2200" dirty="0" err="1" smtClean="0"/>
              <a:t>change</a:t>
            </a:r>
            <a:r>
              <a:rPr lang="pt-PT" altLang="pt-PT" sz="2200" dirty="0" smtClean="0"/>
              <a:t> </a:t>
            </a:r>
            <a:r>
              <a:rPr lang="pt-PT" altLang="pt-PT" sz="2200" dirty="0" err="1" smtClean="0"/>
              <a:t>initiatives</a:t>
            </a:r>
            <a:r>
              <a:rPr lang="pt-PT" altLang="pt-PT" sz="2200" dirty="0" smtClean="0"/>
              <a:t>. </a:t>
            </a:r>
            <a:r>
              <a:rPr lang="pt-PT" altLang="pt-PT" sz="2200" dirty="0" err="1" smtClean="0"/>
              <a:t>The</a:t>
            </a:r>
            <a:r>
              <a:rPr lang="pt-PT" altLang="pt-PT" sz="2200" dirty="0" smtClean="0"/>
              <a:t> </a:t>
            </a:r>
            <a:r>
              <a:rPr lang="pt-PT" altLang="pt-PT" sz="2200" dirty="0" err="1" smtClean="0"/>
              <a:t>diagram</a:t>
            </a:r>
            <a:r>
              <a:rPr lang="pt-PT" altLang="pt-PT" sz="2200" dirty="0" smtClean="0"/>
              <a:t> </a:t>
            </a:r>
            <a:r>
              <a:rPr lang="pt-PT" altLang="pt-PT" sz="2200" dirty="0" err="1" smtClean="0"/>
              <a:t>helps</a:t>
            </a:r>
            <a:r>
              <a:rPr lang="pt-PT" altLang="pt-PT" sz="2200" dirty="0" smtClean="0"/>
              <a:t> </a:t>
            </a:r>
            <a:r>
              <a:rPr lang="pt-PT" altLang="pt-PT" sz="2200" dirty="0" err="1" smtClean="0"/>
              <a:t>its</a:t>
            </a:r>
            <a:r>
              <a:rPr lang="pt-PT" altLang="pt-PT" sz="2200" dirty="0" smtClean="0"/>
              <a:t> </a:t>
            </a:r>
            <a:r>
              <a:rPr lang="pt-PT" altLang="pt-PT" sz="2200" dirty="0" err="1" smtClean="0"/>
              <a:t>user</a:t>
            </a:r>
            <a:r>
              <a:rPr lang="pt-PT" altLang="pt-PT" sz="2200" dirty="0" smtClean="0"/>
              <a:t> to </a:t>
            </a:r>
            <a:r>
              <a:rPr lang="pt-PT" altLang="pt-PT" sz="2200" dirty="0" err="1" smtClean="0"/>
              <a:t>picture</a:t>
            </a:r>
            <a:r>
              <a:rPr lang="pt-PT" altLang="pt-PT" sz="2200" dirty="0" smtClean="0"/>
              <a:t> </a:t>
            </a:r>
            <a:r>
              <a:rPr lang="pt-PT" altLang="pt-PT" sz="2200" dirty="0" err="1" smtClean="0"/>
              <a:t>the</a:t>
            </a:r>
            <a:r>
              <a:rPr lang="pt-PT" altLang="pt-PT" sz="2200" dirty="0" smtClean="0"/>
              <a:t> "</a:t>
            </a:r>
            <a:r>
              <a:rPr lang="pt-PT" altLang="pt-PT" sz="2200" dirty="0" err="1" smtClean="0"/>
              <a:t>war</a:t>
            </a:r>
            <a:r>
              <a:rPr lang="pt-PT" altLang="pt-PT" sz="2200" dirty="0" smtClean="0"/>
              <a:t>" </a:t>
            </a:r>
            <a:r>
              <a:rPr lang="pt-PT" altLang="pt-PT" sz="2200" dirty="0" err="1" smtClean="0"/>
              <a:t>between</a:t>
            </a:r>
            <a:r>
              <a:rPr lang="pt-PT" altLang="pt-PT" sz="2200" dirty="0" smtClean="0"/>
              <a:t> forces </a:t>
            </a:r>
            <a:r>
              <a:rPr lang="pt-PT" altLang="pt-PT" sz="2200" dirty="0" err="1" smtClean="0"/>
              <a:t>around</a:t>
            </a:r>
            <a:r>
              <a:rPr lang="pt-PT" altLang="pt-PT" sz="2200" dirty="0" smtClean="0"/>
              <a:t> a </a:t>
            </a:r>
            <a:r>
              <a:rPr lang="pt-PT" altLang="pt-PT" sz="2200" dirty="0" err="1" smtClean="0"/>
              <a:t>given</a:t>
            </a:r>
            <a:r>
              <a:rPr lang="pt-PT" altLang="pt-PT" sz="2200" dirty="0" smtClean="0"/>
              <a:t> </a:t>
            </a:r>
            <a:r>
              <a:rPr lang="pt-PT" altLang="pt-PT" sz="2200" dirty="0" err="1" smtClean="0"/>
              <a:t>issue</a:t>
            </a:r>
            <a:r>
              <a:rPr lang="pt-PT" altLang="pt-PT" sz="2200" dirty="0" smtClean="0"/>
              <a:t>. </a:t>
            </a:r>
            <a:r>
              <a:rPr lang="pt-PT" altLang="pt-PT" sz="2200" dirty="0" err="1" smtClean="0"/>
              <a:t>Usually</a:t>
            </a:r>
            <a:r>
              <a:rPr lang="pt-PT" altLang="pt-PT" sz="2200" dirty="0" smtClean="0"/>
              <a:t>, a </a:t>
            </a:r>
            <a:r>
              <a:rPr lang="pt-PT" altLang="pt-PT" sz="2200" dirty="0" err="1" smtClean="0"/>
              <a:t>planned</a:t>
            </a:r>
            <a:r>
              <a:rPr lang="pt-PT" altLang="pt-PT" sz="2200" dirty="0" smtClean="0"/>
              <a:t> </a:t>
            </a:r>
            <a:r>
              <a:rPr lang="pt-PT" altLang="pt-PT" sz="2200" dirty="0" err="1" smtClean="0"/>
              <a:t>change</a:t>
            </a:r>
            <a:r>
              <a:rPr lang="pt-PT" altLang="pt-PT" sz="2200" dirty="0" smtClean="0"/>
              <a:t> </a:t>
            </a:r>
            <a:r>
              <a:rPr lang="pt-PT" altLang="pt-PT" sz="2200" dirty="0" err="1" smtClean="0"/>
              <a:t>issue</a:t>
            </a:r>
            <a:r>
              <a:rPr lang="pt-PT" altLang="pt-PT" sz="2200" dirty="0" smtClean="0"/>
              <a:t> </a:t>
            </a:r>
            <a:r>
              <a:rPr lang="pt-PT" altLang="pt-PT" sz="2200" dirty="0" err="1" smtClean="0"/>
              <a:t>is</a:t>
            </a:r>
            <a:r>
              <a:rPr lang="pt-PT" altLang="pt-PT" sz="2200" dirty="0" smtClean="0"/>
              <a:t> </a:t>
            </a:r>
            <a:r>
              <a:rPr lang="pt-PT" altLang="pt-PT" sz="2200" dirty="0" err="1" smtClean="0"/>
              <a:t>described</a:t>
            </a:r>
            <a:r>
              <a:rPr lang="pt-PT" altLang="pt-PT" sz="2200" dirty="0" smtClean="0"/>
              <a:t> </a:t>
            </a:r>
            <a:r>
              <a:rPr lang="pt-PT" altLang="pt-PT" sz="2200" dirty="0" err="1" smtClean="0"/>
              <a:t>at</a:t>
            </a:r>
            <a:r>
              <a:rPr lang="pt-PT" altLang="pt-PT" sz="2200" dirty="0" smtClean="0"/>
              <a:t> </a:t>
            </a:r>
            <a:r>
              <a:rPr lang="pt-PT" altLang="pt-PT" sz="2200" dirty="0" err="1" smtClean="0"/>
              <a:t>the</a:t>
            </a:r>
            <a:r>
              <a:rPr lang="pt-PT" altLang="pt-PT" sz="2200" dirty="0" smtClean="0"/>
              <a:t> top. </a:t>
            </a:r>
            <a:r>
              <a:rPr lang="pt-PT" altLang="pt-PT" sz="2200" dirty="0" err="1" smtClean="0"/>
              <a:t>Below</a:t>
            </a:r>
            <a:r>
              <a:rPr lang="pt-PT" altLang="pt-PT" sz="2200" dirty="0" smtClean="0"/>
              <a:t> </a:t>
            </a:r>
            <a:r>
              <a:rPr lang="pt-PT" altLang="pt-PT" sz="2200" dirty="0" err="1" smtClean="0"/>
              <a:t>this</a:t>
            </a:r>
            <a:r>
              <a:rPr lang="pt-PT" altLang="pt-PT" sz="2200" dirty="0" smtClean="0"/>
              <a:t>, </a:t>
            </a:r>
            <a:r>
              <a:rPr lang="pt-PT" altLang="pt-PT" sz="2200" dirty="0" err="1" smtClean="0"/>
              <a:t>there</a:t>
            </a:r>
            <a:r>
              <a:rPr lang="pt-PT" altLang="pt-PT" sz="2200" dirty="0" smtClean="0"/>
              <a:t> are </a:t>
            </a:r>
            <a:r>
              <a:rPr lang="pt-PT" altLang="pt-PT" sz="2200" dirty="0" err="1" smtClean="0"/>
              <a:t>two</a:t>
            </a:r>
            <a:r>
              <a:rPr lang="pt-PT" altLang="pt-PT" sz="2200" dirty="0" smtClean="0"/>
              <a:t> </a:t>
            </a:r>
            <a:r>
              <a:rPr lang="pt-PT" altLang="pt-PT" sz="2200" dirty="0" err="1" smtClean="0"/>
              <a:t>columns</a:t>
            </a:r>
            <a:r>
              <a:rPr lang="pt-PT" altLang="pt-PT" sz="2200" dirty="0" smtClean="0"/>
              <a:t>. </a:t>
            </a:r>
            <a:r>
              <a:rPr lang="pt-PT" altLang="pt-PT" sz="2200" dirty="0" err="1" smtClean="0"/>
              <a:t>The</a:t>
            </a:r>
            <a:r>
              <a:rPr lang="pt-PT" altLang="pt-PT" sz="2200" dirty="0" smtClean="0"/>
              <a:t> </a:t>
            </a:r>
            <a:r>
              <a:rPr lang="pt-PT" altLang="pt-PT" sz="2200" dirty="0" err="1" smtClean="0"/>
              <a:t>driving</a:t>
            </a:r>
            <a:r>
              <a:rPr lang="pt-PT" altLang="pt-PT" sz="2200" dirty="0" smtClean="0"/>
              <a:t> forces are </a:t>
            </a:r>
            <a:r>
              <a:rPr lang="pt-PT" altLang="pt-PT" sz="2200" dirty="0" err="1" smtClean="0"/>
              <a:t>listed</a:t>
            </a:r>
            <a:r>
              <a:rPr lang="pt-PT" altLang="pt-PT" sz="2200" dirty="0" smtClean="0"/>
              <a:t> in </a:t>
            </a:r>
            <a:r>
              <a:rPr lang="pt-PT" altLang="pt-PT" sz="2200" dirty="0" err="1" smtClean="0"/>
              <a:t>the</a:t>
            </a:r>
            <a:r>
              <a:rPr lang="pt-PT" altLang="pt-PT" sz="2200" dirty="0" smtClean="0"/>
              <a:t> </a:t>
            </a:r>
            <a:r>
              <a:rPr lang="pt-PT" altLang="pt-PT" sz="2200" dirty="0" err="1" smtClean="0"/>
              <a:t>left</a:t>
            </a:r>
            <a:r>
              <a:rPr lang="pt-PT" altLang="pt-PT" sz="2200" dirty="0" smtClean="0"/>
              <a:t> </a:t>
            </a:r>
            <a:r>
              <a:rPr lang="pt-PT" altLang="pt-PT" sz="2200" dirty="0" err="1" smtClean="0"/>
              <a:t>column</a:t>
            </a:r>
            <a:r>
              <a:rPr lang="pt-PT" altLang="pt-PT" sz="2200" dirty="0" smtClean="0"/>
              <a:t>, </a:t>
            </a:r>
            <a:r>
              <a:rPr lang="pt-PT" altLang="pt-PT" sz="2200" dirty="0" err="1" smtClean="0"/>
              <a:t>and</a:t>
            </a:r>
            <a:r>
              <a:rPr lang="pt-PT" altLang="pt-PT" sz="2200" dirty="0" smtClean="0"/>
              <a:t> </a:t>
            </a:r>
            <a:r>
              <a:rPr lang="pt-PT" altLang="pt-PT" sz="2200" dirty="0" err="1" smtClean="0"/>
              <a:t>the</a:t>
            </a:r>
            <a:r>
              <a:rPr lang="pt-PT" altLang="pt-PT" sz="2200" dirty="0" smtClean="0"/>
              <a:t> </a:t>
            </a:r>
            <a:r>
              <a:rPr lang="pt-PT" altLang="pt-PT" sz="2200" dirty="0" err="1" smtClean="0"/>
              <a:t>restraining</a:t>
            </a:r>
            <a:r>
              <a:rPr lang="pt-PT" altLang="pt-PT" sz="2200" dirty="0" smtClean="0"/>
              <a:t> forces in </a:t>
            </a:r>
            <a:r>
              <a:rPr lang="pt-PT" altLang="pt-PT" sz="2200" dirty="0" err="1" smtClean="0"/>
              <a:t>the</a:t>
            </a:r>
            <a:r>
              <a:rPr lang="pt-PT" altLang="pt-PT" sz="2200" dirty="0" smtClean="0"/>
              <a:t> </a:t>
            </a:r>
            <a:r>
              <a:rPr lang="pt-PT" altLang="pt-PT" sz="2200" dirty="0" err="1" smtClean="0"/>
              <a:t>right-hand</a:t>
            </a:r>
            <a:r>
              <a:rPr lang="pt-PT" altLang="pt-PT" sz="2200" dirty="0" smtClean="0"/>
              <a:t> </a:t>
            </a:r>
            <a:r>
              <a:rPr lang="pt-PT" altLang="pt-PT" sz="2200" dirty="0" err="1" smtClean="0"/>
              <a:t>column</a:t>
            </a:r>
            <a:r>
              <a:rPr lang="pt-PT" altLang="pt-PT" sz="2200" dirty="0" smtClean="0"/>
              <a:t>. </a:t>
            </a:r>
            <a:r>
              <a:rPr lang="pt-PT" altLang="pt-PT" sz="2200" dirty="0" err="1" smtClean="0"/>
              <a:t>Arrows</a:t>
            </a:r>
            <a:r>
              <a:rPr lang="pt-PT" altLang="pt-PT" sz="2200" dirty="0" smtClean="0"/>
              <a:t> are </a:t>
            </a:r>
            <a:r>
              <a:rPr lang="pt-PT" altLang="pt-PT" sz="2200" dirty="0" err="1" smtClean="0"/>
              <a:t>drawn</a:t>
            </a:r>
            <a:r>
              <a:rPr lang="pt-PT" altLang="pt-PT" sz="2200" dirty="0" smtClean="0"/>
              <a:t> </a:t>
            </a:r>
            <a:r>
              <a:rPr lang="pt-PT" altLang="pt-PT" sz="2200" dirty="0" err="1" smtClean="0"/>
              <a:t>towards</a:t>
            </a:r>
            <a:r>
              <a:rPr lang="pt-PT" altLang="pt-PT" sz="2200" dirty="0" smtClean="0"/>
              <a:t> </a:t>
            </a:r>
            <a:r>
              <a:rPr lang="pt-PT" altLang="pt-PT" sz="2200" dirty="0" err="1" smtClean="0"/>
              <a:t>the</a:t>
            </a:r>
            <a:r>
              <a:rPr lang="pt-PT" altLang="pt-PT" sz="2200" dirty="0" smtClean="0"/>
              <a:t> </a:t>
            </a:r>
            <a:r>
              <a:rPr lang="pt-PT" altLang="pt-PT" sz="2200" dirty="0" err="1" smtClean="0"/>
              <a:t>middle</a:t>
            </a:r>
            <a:r>
              <a:rPr lang="pt-PT" altLang="pt-PT" sz="2200" dirty="0" smtClean="0"/>
              <a:t>. </a:t>
            </a:r>
            <a:r>
              <a:rPr lang="pt-PT" altLang="pt-PT" sz="2200" dirty="0" err="1" smtClean="0"/>
              <a:t>Longer</a:t>
            </a:r>
            <a:r>
              <a:rPr lang="pt-PT" altLang="pt-PT" sz="2200" dirty="0" smtClean="0"/>
              <a:t> </a:t>
            </a:r>
            <a:r>
              <a:rPr lang="pt-PT" altLang="pt-PT" sz="2200" dirty="0" err="1" smtClean="0"/>
              <a:t>arrows</a:t>
            </a:r>
            <a:r>
              <a:rPr lang="pt-PT" altLang="pt-PT" sz="2200" dirty="0" smtClean="0"/>
              <a:t> </a:t>
            </a:r>
            <a:r>
              <a:rPr lang="pt-PT" altLang="pt-PT" sz="2200" dirty="0" err="1" smtClean="0"/>
              <a:t>indicate</a:t>
            </a:r>
            <a:r>
              <a:rPr lang="pt-PT" altLang="pt-PT" sz="2200" dirty="0" smtClean="0"/>
              <a:t> </a:t>
            </a:r>
            <a:r>
              <a:rPr lang="pt-PT" altLang="pt-PT" sz="2200" dirty="0" err="1" smtClean="0"/>
              <a:t>stronger</a:t>
            </a:r>
            <a:r>
              <a:rPr lang="pt-PT" altLang="pt-PT" sz="2200" dirty="0" smtClean="0"/>
              <a:t> forces. </a:t>
            </a:r>
            <a:r>
              <a:rPr lang="pt-PT" altLang="pt-PT" sz="2200" dirty="0" err="1" smtClean="0"/>
              <a:t>The</a:t>
            </a:r>
            <a:r>
              <a:rPr lang="pt-PT" altLang="pt-PT" sz="2200" dirty="0" smtClean="0"/>
              <a:t> </a:t>
            </a:r>
            <a:r>
              <a:rPr lang="pt-PT" altLang="pt-PT" sz="2200" dirty="0" err="1" smtClean="0"/>
              <a:t>idea</a:t>
            </a:r>
            <a:r>
              <a:rPr lang="pt-PT" altLang="pt-PT" sz="2200" dirty="0" smtClean="0"/>
              <a:t> </a:t>
            </a:r>
            <a:r>
              <a:rPr lang="pt-PT" altLang="pt-PT" sz="2200" dirty="0" err="1" smtClean="0"/>
              <a:t>is</a:t>
            </a:r>
            <a:r>
              <a:rPr lang="pt-PT" altLang="pt-PT" sz="2200" dirty="0" smtClean="0"/>
              <a:t> to </a:t>
            </a:r>
            <a:r>
              <a:rPr lang="pt-PT" altLang="pt-PT" sz="2200" dirty="0" err="1" smtClean="0"/>
              <a:t>understand</a:t>
            </a:r>
            <a:r>
              <a:rPr lang="pt-PT" altLang="pt-PT" sz="2200" dirty="0" smtClean="0"/>
              <a:t>, </a:t>
            </a:r>
            <a:r>
              <a:rPr lang="pt-PT" altLang="pt-PT" sz="2200" dirty="0" err="1" smtClean="0"/>
              <a:t>and</a:t>
            </a:r>
            <a:r>
              <a:rPr lang="pt-PT" altLang="pt-PT" sz="2200" dirty="0" smtClean="0"/>
              <a:t> to </a:t>
            </a:r>
            <a:r>
              <a:rPr lang="pt-PT" altLang="pt-PT" sz="2200" dirty="0" err="1" smtClean="0"/>
              <a:t>make</a:t>
            </a:r>
            <a:r>
              <a:rPr lang="pt-PT" altLang="pt-PT" sz="2200" dirty="0" smtClean="0"/>
              <a:t> </a:t>
            </a:r>
            <a:r>
              <a:rPr lang="pt-PT" altLang="pt-PT" sz="2200" dirty="0" err="1" smtClean="0"/>
              <a:t>explicit</a:t>
            </a:r>
            <a:r>
              <a:rPr lang="pt-PT" altLang="pt-PT" sz="2200" dirty="0" smtClean="0"/>
              <a:t>, </a:t>
            </a:r>
            <a:r>
              <a:rPr lang="pt-PT" altLang="pt-PT" sz="2200" dirty="0" err="1" smtClean="0"/>
              <a:t>all</a:t>
            </a:r>
            <a:r>
              <a:rPr lang="pt-PT" altLang="pt-PT" sz="2200" dirty="0" smtClean="0"/>
              <a:t> </a:t>
            </a:r>
            <a:r>
              <a:rPr lang="pt-PT" altLang="pt-PT" sz="2200" dirty="0" err="1" smtClean="0"/>
              <a:t>the</a:t>
            </a:r>
            <a:r>
              <a:rPr lang="pt-PT" altLang="pt-PT" sz="2200" dirty="0" smtClean="0"/>
              <a:t> forces </a:t>
            </a:r>
            <a:r>
              <a:rPr lang="pt-PT" altLang="pt-PT" sz="2200" dirty="0" err="1" smtClean="0"/>
              <a:t>acting</a:t>
            </a:r>
            <a:r>
              <a:rPr lang="pt-PT" altLang="pt-PT" sz="2200" dirty="0" smtClean="0"/>
              <a:t> </a:t>
            </a:r>
            <a:r>
              <a:rPr lang="pt-PT" altLang="pt-PT" sz="2200" dirty="0" err="1" smtClean="0"/>
              <a:t>on</a:t>
            </a:r>
            <a:r>
              <a:rPr lang="pt-PT" altLang="pt-PT" sz="2200" dirty="0" smtClean="0"/>
              <a:t> a </a:t>
            </a:r>
            <a:r>
              <a:rPr lang="pt-PT" altLang="pt-PT" sz="2200" dirty="0" err="1" smtClean="0"/>
              <a:t>given</a:t>
            </a:r>
            <a:r>
              <a:rPr lang="pt-PT" altLang="pt-PT" sz="2200" dirty="0" smtClean="0"/>
              <a:t> </a:t>
            </a:r>
            <a:r>
              <a:rPr lang="pt-PT" altLang="pt-PT" sz="2200" dirty="0" err="1" smtClean="0"/>
              <a:t>issue</a:t>
            </a:r>
            <a:r>
              <a:rPr lang="pt-PT" altLang="pt-PT" sz="2200" dirty="0" smtClean="0"/>
              <a:t>.</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noAutofit/>
          </a:bodyPr>
          <a:lstStyle/>
          <a:p>
            <a:pPr algn="ctr" eaLnBrk="1" hangingPunct="1">
              <a:defRPr/>
            </a:pPr>
            <a:r>
              <a:rPr lang="pt-PT" sz="5400" b="1" dirty="0" smtClean="0"/>
              <a:t>Gradual, </a:t>
            </a:r>
            <a:r>
              <a:rPr lang="pt-PT" sz="5400" b="1" dirty="0" err="1"/>
              <a:t>C</a:t>
            </a:r>
            <a:r>
              <a:rPr lang="pt-PT" sz="5400" b="1" dirty="0" err="1" smtClean="0"/>
              <a:t>ontinuous</a:t>
            </a:r>
            <a:r>
              <a:rPr lang="pt-PT" sz="5400" b="1" dirty="0" smtClean="0"/>
              <a:t> </a:t>
            </a:r>
            <a:r>
              <a:rPr lang="pt-PT" sz="5400" b="1" dirty="0" err="1"/>
              <a:t>C</a:t>
            </a:r>
            <a:r>
              <a:rPr lang="pt-PT" sz="5400" b="1" dirty="0" err="1" smtClean="0"/>
              <a:t>hange</a:t>
            </a:r>
            <a:r>
              <a:rPr lang="pt-PT" sz="5400" b="1" dirty="0" smtClean="0"/>
              <a:t> - </a:t>
            </a:r>
            <a:r>
              <a:rPr lang="pt-PT" sz="5400" b="1" dirty="0" err="1" smtClean="0"/>
              <a:t>Kaizen</a:t>
            </a:r>
            <a:endParaRPr lang="pt-PT" sz="5400" b="1" dirty="0" smtClean="0"/>
          </a:p>
        </p:txBody>
      </p:sp>
      <p:sp>
        <p:nvSpPr>
          <p:cNvPr id="72707" name="Rectangle 3"/>
          <p:cNvSpPr>
            <a:spLocks noGrp="1" noChangeArrowheads="1"/>
          </p:cNvSpPr>
          <p:nvPr>
            <p:ph idx="1"/>
          </p:nvPr>
        </p:nvSpPr>
        <p:spPr>
          <a:xfrm>
            <a:off x="539552" y="1845734"/>
            <a:ext cx="8208911" cy="4319570"/>
          </a:xfrm>
        </p:spPr>
        <p:txBody>
          <a:bodyPr>
            <a:noAutofit/>
          </a:bodyPr>
          <a:lstStyle/>
          <a:p>
            <a:pPr algn="just" eaLnBrk="1" hangingPunct="1">
              <a:lnSpc>
                <a:spcPct val="80000"/>
              </a:lnSpc>
            </a:pPr>
            <a:r>
              <a:rPr lang="pt-PT" altLang="pt-PT" sz="2400" b="1" dirty="0" err="1" smtClean="0"/>
              <a:t>What</a:t>
            </a:r>
            <a:r>
              <a:rPr lang="pt-PT" altLang="pt-PT" sz="2400" b="1" dirty="0" smtClean="0"/>
              <a:t> </a:t>
            </a:r>
            <a:r>
              <a:rPr lang="pt-PT" altLang="pt-PT" sz="2400" b="1" dirty="0" err="1" smtClean="0"/>
              <a:t>is</a:t>
            </a:r>
            <a:r>
              <a:rPr lang="pt-PT" altLang="pt-PT" sz="2400" b="1" dirty="0" smtClean="0"/>
              <a:t> </a:t>
            </a:r>
            <a:r>
              <a:rPr lang="pt-PT" altLang="pt-PT" sz="2400" b="1" dirty="0" err="1" smtClean="0"/>
              <a:t>Kaizen</a:t>
            </a:r>
            <a:r>
              <a:rPr lang="pt-PT" altLang="pt-PT" sz="2400" b="1" dirty="0" smtClean="0"/>
              <a:t>? </a:t>
            </a:r>
            <a:r>
              <a:rPr lang="pt-PT" altLang="pt-PT" sz="2400" b="1" dirty="0" err="1" smtClean="0"/>
              <a:t>Definition</a:t>
            </a:r>
            <a:endParaRPr lang="pt-PT" altLang="pt-PT" sz="2400" b="1" dirty="0" smtClean="0"/>
          </a:p>
          <a:p>
            <a:pPr algn="just" eaLnBrk="1" hangingPunct="1">
              <a:lnSpc>
                <a:spcPct val="80000"/>
              </a:lnSpc>
            </a:pPr>
            <a:r>
              <a:rPr lang="pt-PT" altLang="pt-PT" dirty="0" err="1" smtClean="0"/>
              <a:t>The</a:t>
            </a:r>
            <a:r>
              <a:rPr lang="pt-PT" altLang="pt-PT" dirty="0" smtClean="0"/>
              <a:t> </a:t>
            </a:r>
            <a:r>
              <a:rPr lang="pt-PT" altLang="pt-PT" dirty="0" err="1" smtClean="0"/>
              <a:t>Kaizen</a:t>
            </a:r>
            <a:r>
              <a:rPr lang="pt-PT" altLang="pt-PT" dirty="0" smtClean="0"/>
              <a:t> </a:t>
            </a:r>
            <a:r>
              <a:rPr lang="pt-PT" altLang="pt-PT" dirty="0" err="1" smtClean="0"/>
              <a:t>method</a:t>
            </a:r>
            <a:r>
              <a:rPr lang="pt-PT" altLang="pt-PT" dirty="0" smtClean="0"/>
              <a:t> </a:t>
            </a:r>
            <a:r>
              <a:rPr lang="pt-PT" altLang="pt-PT" dirty="0" err="1" smtClean="0"/>
              <a:t>of</a:t>
            </a:r>
            <a:r>
              <a:rPr lang="pt-PT" altLang="pt-PT" dirty="0" smtClean="0"/>
              <a:t> </a:t>
            </a:r>
            <a:r>
              <a:rPr lang="pt-PT" altLang="pt-PT" dirty="0" err="1" smtClean="0"/>
              <a:t>continuous</a:t>
            </a:r>
            <a:r>
              <a:rPr lang="pt-PT" altLang="pt-PT" dirty="0" smtClean="0"/>
              <a:t> incremental </a:t>
            </a:r>
            <a:r>
              <a:rPr lang="pt-PT" altLang="pt-PT" dirty="0" err="1" smtClean="0"/>
              <a:t>improvements</a:t>
            </a:r>
            <a:r>
              <a:rPr lang="pt-PT" altLang="pt-PT" dirty="0" smtClean="0"/>
              <a:t> </a:t>
            </a:r>
            <a:r>
              <a:rPr lang="pt-PT" altLang="pt-PT" dirty="0" err="1" smtClean="0"/>
              <a:t>is</a:t>
            </a:r>
            <a:r>
              <a:rPr lang="pt-PT" altLang="pt-PT" dirty="0" smtClean="0"/>
              <a:t> </a:t>
            </a:r>
            <a:r>
              <a:rPr lang="pt-PT" altLang="pt-PT" dirty="0" err="1" smtClean="0"/>
              <a:t>an</a:t>
            </a:r>
            <a:r>
              <a:rPr lang="pt-PT" altLang="pt-PT" dirty="0" smtClean="0"/>
              <a:t> </a:t>
            </a:r>
            <a:r>
              <a:rPr lang="pt-PT" altLang="pt-PT" dirty="0" err="1" smtClean="0"/>
              <a:t>originally</a:t>
            </a:r>
            <a:r>
              <a:rPr lang="pt-PT" altLang="pt-PT" dirty="0" smtClean="0"/>
              <a:t> </a:t>
            </a:r>
            <a:r>
              <a:rPr lang="pt-PT" altLang="pt-PT" dirty="0" err="1" smtClean="0"/>
              <a:t>Japanese</a:t>
            </a:r>
            <a:r>
              <a:rPr lang="pt-PT" altLang="pt-PT" dirty="0" smtClean="0"/>
              <a:t> management </a:t>
            </a:r>
            <a:r>
              <a:rPr lang="pt-PT" altLang="pt-PT" dirty="0" err="1" smtClean="0"/>
              <a:t>concept</a:t>
            </a:r>
            <a:r>
              <a:rPr lang="pt-PT" altLang="pt-PT" dirty="0" smtClean="0"/>
              <a:t> for gradual, </a:t>
            </a:r>
            <a:r>
              <a:rPr lang="pt-PT" altLang="pt-PT" dirty="0" err="1" smtClean="0"/>
              <a:t>continuous</a:t>
            </a:r>
            <a:r>
              <a:rPr lang="pt-PT" altLang="pt-PT" dirty="0" smtClean="0"/>
              <a:t> (incremental) </a:t>
            </a:r>
            <a:r>
              <a:rPr lang="pt-PT" altLang="pt-PT" dirty="0" err="1" smtClean="0"/>
              <a:t>change</a:t>
            </a:r>
            <a:r>
              <a:rPr lang="pt-PT" altLang="pt-PT" dirty="0" smtClean="0"/>
              <a:t> (</a:t>
            </a:r>
            <a:r>
              <a:rPr lang="pt-PT" altLang="pt-PT" dirty="0" err="1" smtClean="0"/>
              <a:t>improvement</a:t>
            </a:r>
            <a:r>
              <a:rPr lang="pt-PT" altLang="pt-PT" dirty="0" smtClean="0"/>
              <a:t>). </a:t>
            </a:r>
          </a:p>
          <a:p>
            <a:pPr algn="just" eaLnBrk="1" hangingPunct="1">
              <a:lnSpc>
                <a:spcPct val="80000"/>
              </a:lnSpc>
            </a:pPr>
            <a:r>
              <a:rPr lang="pt-PT" altLang="pt-PT" dirty="0" err="1" smtClean="0"/>
              <a:t>Kaizen</a:t>
            </a:r>
            <a:r>
              <a:rPr lang="pt-PT" altLang="pt-PT" dirty="0" smtClean="0"/>
              <a:t> </a:t>
            </a:r>
            <a:r>
              <a:rPr lang="pt-PT" altLang="pt-PT" dirty="0" err="1" smtClean="0"/>
              <a:t>is</a:t>
            </a:r>
            <a:r>
              <a:rPr lang="pt-PT" altLang="pt-PT" dirty="0" smtClean="0"/>
              <a:t> </a:t>
            </a:r>
            <a:r>
              <a:rPr lang="pt-PT" altLang="pt-PT" dirty="0" err="1" smtClean="0"/>
              <a:t>actually</a:t>
            </a:r>
            <a:r>
              <a:rPr lang="pt-PT" altLang="pt-PT" dirty="0" smtClean="0"/>
              <a:t> a </a:t>
            </a:r>
            <a:r>
              <a:rPr lang="pt-PT" altLang="pt-PT" dirty="0" err="1" smtClean="0"/>
              <a:t>way</a:t>
            </a:r>
            <a:r>
              <a:rPr lang="pt-PT" altLang="pt-PT" dirty="0" smtClean="0"/>
              <a:t> </a:t>
            </a:r>
            <a:r>
              <a:rPr lang="pt-PT" altLang="pt-PT" dirty="0" err="1" smtClean="0"/>
              <a:t>of</a:t>
            </a:r>
            <a:r>
              <a:rPr lang="pt-PT" altLang="pt-PT" dirty="0" smtClean="0"/>
              <a:t> </a:t>
            </a:r>
            <a:r>
              <a:rPr lang="pt-PT" altLang="pt-PT" dirty="0" err="1" smtClean="0"/>
              <a:t>life</a:t>
            </a:r>
            <a:r>
              <a:rPr lang="pt-PT" altLang="pt-PT" dirty="0" smtClean="0"/>
              <a:t> </a:t>
            </a:r>
            <a:r>
              <a:rPr lang="pt-PT" altLang="pt-PT" dirty="0" err="1" smtClean="0"/>
              <a:t>philosophy</a:t>
            </a:r>
            <a:r>
              <a:rPr lang="pt-PT" altLang="pt-PT" dirty="0" smtClean="0"/>
              <a:t>. </a:t>
            </a:r>
            <a:r>
              <a:rPr lang="pt-PT" altLang="pt-PT" dirty="0" err="1" smtClean="0"/>
              <a:t>It</a:t>
            </a:r>
            <a:r>
              <a:rPr lang="pt-PT" altLang="pt-PT" dirty="0" smtClean="0"/>
              <a:t> assumes </a:t>
            </a:r>
            <a:r>
              <a:rPr lang="pt-PT" altLang="pt-PT" dirty="0" err="1" smtClean="0"/>
              <a:t>that</a:t>
            </a:r>
            <a:r>
              <a:rPr lang="pt-PT" altLang="pt-PT" dirty="0" smtClean="0"/>
              <a:t> </a:t>
            </a:r>
            <a:r>
              <a:rPr lang="pt-PT" altLang="pt-PT" dirty="0" err="1" smtClean="0"/>
              <a:t>every</a:t>
            </a:r>
            <a:r>
              <a:rPr lang="pt-PT" altLang="pt-PT" dirty="0" smtClean="0"/>
              <a:t> </a:t>
            </a:r>
            <a:r>
              <a:rPr lang="pt-PT" altLang="pt-PT" dirty="0" err="1" smtClean="0"/>
              <a:t>aspect</a:t>
            </a:r>
            <a:r>
              <a:rPr lang="pt-PT" altLang="pt-PT" dirty="0" smtClean="0"/>
              <a:t> </a:t>
            </a:r>
            <a:r>
              <a:rPr lang="pt-PT" altLang="pt-PT" dirty="0" err="1" smtClean="0"/>
              <a:t>of</a:t>
            </a:r>
            <a:r>
              <a:rPr lang="pt-PT" altLang="pt-PT" dirty="0" smtClean="0"/>
              <a:t> </a:t>
            </a:r>
            <a:r>
              <a:rPr lang="pt-PT" altLang="pt-PT" dirty="0" err="1" smtClean="0"/>
              <a:t>our</a:t>
            </a:r>
            <a:r>
              <a:rPr lang="pt-PT" altLang="pt-PT" dirty="0" smtClean="0"/>
              <a:t> </a:t>
            </a:r>
            <a:r>
              <a:rPr lang="pt-PT" altLang="pt-PT" dirty="0" err="1" smtClean="0"/>
              <a:t>life</a:t>
            </a:r>
            <a:r>
              <a:rPr lang="pt-PT" altLang="pt-PT" dirty="0" smtClean="0"/>
              <a:t> </a:t>
            </a:r>
            <a:r>
              <a:rPr lang="pt-PT" altLang="pt-PT" dirty="0" err="1" smtClean="0"/>
              <a:t>deserves</a:t>
            </a:r>
            <a:r>
              <a:rPr lang="pt-PT" altLang="pt-PT" dirty="0" smtClean="0"/>
              <a:t> to </a:t>
            </a:r>
            <a:r>
              <a:rPr lang="pt-PT" altLang="pt-PT" dirty="0" err="1" smtClean="0"/>
              <a:t>be</a:t>
            </a:r>
            <a:r>
              <a:rPr lang="pt-PT" altLang="pt-PT" dirty="0" smtClean="0"/>
              <a:t> </a:t>
            </a:r>
            <a:r>
              <a:rPr lang="pt-PT" altLang="pt-PT" dirty="0" err="1" smtClean="0"/>
              <a:t>constantly</a:t>
            </a:r>
            <a:r>
              <a:rPr lang="pt-PT" altLang="pt-PT" dirty="0" smtClean="0"/>
              <a:t> </a:t>
            </a:r>
            <a:r>
              <a:rPr lang="pt-PT" altLang="pt-PT" dirty="0" err="1" smtClean="0"/>
              <a:t>improved</a:t>
            </a:r>
            <a:r>
              <a:rPr lang="pt-PT" altLang="pt-PT" dirty="0" smtClean="0"/>
              <a:t>. </a:t>
            </a:r>
            <a:r>
              <a:rPr lang="pt-PT" altLang="pt-PT" dirty="0" err="1" smtClean="0"/>
              <a:t>The</a:t>
            </a:r>
            <a:r>
              <a:rPr lang="pt-PT" altLang="pt-PT" dirty="0" smtClean="0"/>
              <a:t> </a:t>
            </a:r>
            <a:r>
              <a:rPr lang="pt-PT" altLang="pt-PT" dirty="0" err="1" smtClean="0"/>
              <a:t>Kaizen</a:t>
            </a:r>
            <a:r>
              <a:rPr lang="pt-PT" altLang="pt-PT" dirty="0" smtClean="0"/>
              <a:t> </a:t>
            </a:r>
            <a:r>
              <a:rPr lang="pt-PT" altLang="pt-PT" dirty="0" err="1" smtClean="0"/>
              <a:t>philosophy</a:t>
            </a:r>
            <a:r>
              <a:rPr lang="pt-PT" altLang="pt-PT" dirty="0" smtClean="0"/>
              <a:t> lies </a:t>
            </a:r>
            <a:r>
              <a:rPr lang="pt-PT" altLang="pt-PT" dirty="0" err="1" smtClean="0"/>
              <a:t>behind</a:t>
            </a:r>
            <a:r>
              <a:rPr lang="pt-PT" altLang="pt-PT" dirty="0" smtClean="0"/>
              <a:t> </a:t>
            </a:r>
            <a:r>
              <a:rPr lang="pt-PT" altLang="pt-PT" dirty="0" err="1" smtClean="0"/>
              <a:t>many</a:t>
            </a:r>
            <a:r>
              <a:rPr lang="pt-PT" altLang="pt-PT" dirty="0" smtClean="0"/>
              <a:t> </a:t>
            </a:r>
            <a:r>
              <a:rPr lang="pt-PT" altLang="pt-PT" dirty="0" err="1" smtClean="0"/>
              <a:t>Japanese</a:t>
            </a:r>
            <a:r>
              <a:rPr lang="pt-PT" altLang="pt-PT" dirty="0" smtClean="0"/>
              <a:t> management </a:t>
            </a:r>
            <a:r>
              <a:rPr lang="pt-PT" altLang="pt-PT" dirty="0" err="1" smtClean="0"/>
              <a:t>concepts</a:t>
            </a:r>
            <a:r>
              <a:rPr lang="pt-PT" altLang="pt-PT" dirty="0" smtClean="0"/>
              <a:t> </a:t>
            </a:r>
            <a:r>
              <a:rPr lang="pt-PT" altLang="pt-PT" dirty="0" err="1" smtClean="0"/>
              <a:t>such</a:t>
            </a:r>
            <a:r>
              <a:rPr lang="pt-PT" altLang="pt-PT" dirty="0" smtClean="0"/>
              <a:t> as: Total </a:t>
            </a:r>
            <a:r>
              <a:rPr lang="pt-PT" altLang="pt-PT" dirty="0" err="1" smtClean="0"/>
              <a:t>Quality</a:t>
            </a:r>
            <a:r>
              <a:rPr lang="pt-PT" altLang="pt-PT" dirty="0" smtClean="0"/>
              <a:t> </a:t>
            </a:r>
            <a:r>
              <a:rPr lang="pt-PT" altLang="pt-PT" dirty="0" err="1" smtClean="0"/>
              <a:t>Control</a:t>
            </a:r>
            <a:r>
              <a:rPr lang="pt-PT" altLang="pt-PT" dirty="0" smtClean="0"/>
              <a:t>, </a:t>
            </a:r>
            <a:r>
              <a:rPr lang="pt-PT" altLang="pt-PT" dirty="0" err="1" smtClean="0"/>
              <a:t>Quality</a:t>
            </a:r>
            <a:r>
              <a:rPr lang="pt-PT" altLang="pt-PT" dirty="0" smtClean="0"/>
              <a:t> </a:t>
            </a:r>
            <a:r>
              <a:rPr lang="pt-PT" altLang="pt-PT" dirty="0" err="1" smtClean="0"/>
              <a:t>Control</a:t>
            </a:r>
            <a:r>
              <a:rPr lang="pt-PT" altLang="pt-PT" dirty="0" smtClean="0"/>
              <a:t> </a:t>
            </a:r>
            <a:r>
              <a:rPr lang="pt-PT" altLang="pt-PT" dirty="0" err="1" smtClean="0"/>
              <a:t>circles</a:t>
            </a:r>
            <a:r>
              <a:rPr lang="pt-PT" altLang="pt-PT" dirty="0" smtClean="0"/>
              <a:t>, </a:t>
            </a:r>
            <a:r>
              <a:rPr lang="pt-PT" altLang="pt-PT" dirty="0" err="1" smtClean="0"/>
              <a:t>small</a:t>
            </a:r>
            <a:r>
              <a:rPr lang="pt-PT" altLang="pt-PT" dirty="0" smtClean="0"/>
              <a:t> </a:t>
            </a:r>
            <a:r>
              <a:rPr lang="pt-PT" altLang="pt-PT" dirty="0" err="1" smtClean="0"/>
              <a:t>group</a:t>
            </a:r>
            <a:r>
              <a:rPr lang="pt-PT" altLang="pt-PT" dirty="0" smtClean="0"/>
              <a:t> </a:t>
            </a:r>
            <a:r>
              <a:rPr lang="pt-PT" altLang="pt-PT" dirty="0" err="1" smtClean="0"/>
              <a:t>activities</a:t>
            </a:r>
            <a:r>
              <a:rPr lang="pt-PT" altLang="pt-PT" dirty="0" smtClean="0"/>
              <a:t>, labor </a:t>
            </a:r>
            <a:r>
              <a:rPr lang="pt-PT" altLang="pt-PT" dirty="0" err="1" smtClean="0"/>
              <a:t>relations</a:t>
            </a:r>
            <a:r>
              <a:rPr lang="pt-PT" altLang="pt-PT" dirty="0" smtClean="0"/>
              <a:t>. </a:t>
            </a:r>
          </a:p>
          <a:p>
            <a:pPr algn="just" eaLnBrk="1" hangingPunct="1">
              <a:lnSpc>
                <a:spcPct val="80000"/>
              </a:lnSpc>
            </a:pPr>
            <a:r>
              <a:rPr lang="pt-PT" altLang="pt-PT" dirty="0" err="1" smtClean="0"/>
              <a:t>Key</a:t>
            </a:r>
            <a:r>
              <a:rPr lang="pt-PT" altLang="pt-PT" dirty="0" smtClean="0"/>
              <a:t> </a:t>
            </a:r>
            <a:r>
              <a:rPr lang="pt-PT" altLang="pt-PT" dirty="0" err="1" smtClean="0"/>
              <a:t>elements</a:t>
            </a:r>
            <a:r>
              <a:rPr lang="pt-PT" altLang="pt-PT" dirty="0" smtClean="0"/>
              <a:t> </a:t>
            </a:r>
            <a:r>
              <a:rPr lang="pt-PT" altLang="pt-PT" dirty="0" err="1" smtClean="0"/>
              <a:t>of</a:t>
            </a:r>
            <a:r>
              <a:rPr lang="pt-PT" altLang="pt-PT" dirty="0" smtClean="0"/>
              <a:t> </a:t>
            </a:r>
            <a:r>
              <a:rPr lang="pt-PT" altLang="pt-PT" dirty="0" err="1" smtClean="0"/>
              <a:t>Kaizen</a:t>
            </a:r>
            <a:r>
              <a:rPr lang="pt-PT" altLang="pt-PT" dirty="0" smtClean="0"/>
              <a:t> are: </a:t>
            </a:r>
            <a:r>
              <a:rPr lang="pt-PT" altLang="pt-PT" dirty="0" err="1" smtClean="0"/>
              <a:t>quality</a:t>
            </a:r>
            <a:r>
              <a:rPr lang="pt-PT" altLang="pt-PT" dirty="0" smtClean="0"/>
              <a:t>, </a:t>
            </a:r>
            <a:r>
              <a:rPr lang="pt-PT" altLang="pt-PT" dirty="0" err="1" smtClean="0"/>
              <a:t>effort</a:t>
            </a:r>
            <a:r>
              <a:rPr lang="pt-PT" altLang="pt-PT" dirty="0" smtClean="0"/>
              <a:t>, </a:t>
            </a:r>
            <a:r>
              <a:rPr lang="pt-PT" altLang="pt-PT" dirty="0" err="1" smtClean="0"/>
              <a:t>involvement</a:t>
            </a:r>
            <a:r>
              <a:rPr lang="pt-PT" altLang="pt-PT" dirty="0" smtClean="0"/>
              <a:t> </a:t>
            </a:r>
            <a:r>
              <a:rPr lang="pt-PT" altLang="pt-PT" dirty="0" err="1" smtClean="0"/>
              <a:t>of</a:t>
            </a:r>
            <a:r>
              <a:rPr lang="pt-PT" altLang="pt-PT" dirty="0" smtClean="0"/>
              <a:t> </a:t>
            </a:r>
            <a:r>
              <a:rPr lang="pt-PT" altLang="pt-PT" dirty="0" err="1" smtClean="0"/>
              <a:t>all</a:t>
            </a:r>
            <a:r>
              <a:rPr lang="pt-PT" altLang="pt-PT" dirty="0" smtClean="0"/>
              <a:t> </a:t>
            </a:r>
            <a:r>
              <a:rPr lang="pt-PT" altLang="pt-PT" dirty="0" err="1" smtClean="0"/>
              <a:t>employees</a:t>
            </a:r>
            <a:r>
              <a:rPr lang="pt-PT" altLang="pt-PT" dirty="0" smtClean="0"/>
              <a:t>, </a:t>
            </a:r>
            <a:r>
              <a:rPr lang="pt-PT" altLang="pt-PT" dirty="0" err="1" smtClean="0"/>
              <a:t>willingness</a:t>
            </a:r>
            <a:r>
              <a:rPr lang="pt-PT" altLang="pt-PT" dirty="0" smtClean="0"/>
              <a:t> to </a:t>
            </a:r>
            <a:r>
              <a:rPr lang="pt-PT" altLang="pt-PT" dirty="0" err="1" smtClean="0"/>
              <a:t>change</a:t>
            </a:r>
            <a:r>
              <a:rPr lang="pt-PT" altLang="pt-PT" dirty="0" smtClean="0"/>
              <a:t>, </a:t>
            </a:r>
            <a:r>
              <a:rPr lang="pt-PT" altLang="pt-PT" dirty="0" err="1" smtClean="0"/>
              <a:t>and</a:t>
            </a:r>
            <a:r>
              <a:rPr lang="pt-PT" altLang="pt-PT" dirty="0" smtClean="0"/>
              <a:t> </a:t>
            </a:r>
            <a:r>
              <a:rPr lang="pt-PT" altLang="pt-PT" dirty="0" err="1" smtClean="0"/>
              <a:t>communication</a:t>
            </a:r>
            <a:r>
              <a:rPr lang="pt-PT" altLang="pt-PT" dirty="0" smtClean="0"/>
              <a:t>.</a:t>
            </a:r>
          </a:p>
          <a:p>
            <a:pPr algn="just" eaLnBrk="1" hangingPunct="1">
              <a:lnSpc>
                <a:spcPct val="80000"/>
              </a:lnSpc>
            </a:pPr>
            <a:r>
              <a:rPr lang="pt-PT" altLang="pt-PT" dirty="0" err="1" smtClean="0"/>
              <a:t>Japanese</a:t>
            </a:r>
            <a:r>
              <a:rPr lang="pt-PT" altLang="pt-PT" dirty="0" smtClean="0"/>
              <a:t> </a:t>
            </a:r>
            <a:r>
              <a:rPr lang="pt-PT" altLang="pt-PT" dirty="0" err="1" smtClean="0"/>
              <a:t>companies</a:t>
            </a:r>
            <a:r>
              <a:rPr lang="pt-PT" altLang="pt-PT" dirty="0" smtClean="0"/>
              <a:t> </a:t>
            </a:r>
            <a:r>
              <a:rPr lang="pt-PT" altLang="pt-PT" dirty="0" err="1" smtClean="0"/>
              <a:t>distinguish</a:t>
            </a:r>
            <a:r>
              <a:rPr lang="pt-PT" altLang="pt-PT" dirty="0" smtClean="0"/>
              <a:t> </a:t>
            </a:r>
            <a:r>
              <a:rPr lang="pt-PT" altLang="pt-PT" dirty="0" err="1" smtClean="0"/>
              <a:t>between</a:t>
            </a:r>
            <a:r>
              <a:rPr lang="pt-PT" altLang="pt-PT" dirty="0" smtClean="0"/>
              <a:t>: </a:t>
            </a:r>
            <a:r>
              <a:rPr lang="pt-PT" altLang="pt-PT" dirty="0" err="1" smtClean="0"/>
              <a:t>Innovation</a:t>
            </a:r>
            <a:r>
              <a:rPr lang="pt-PT" altLang="pt-PT" dirty="0" smtClean="0"/>
              <a:t>, a radical </a:t>
            </a:r>
            <a:r>
              <a:rPr lang="pt-PT" altLang="pt-PT" dirty="0" err="1" smtClean="0"/>
              <a:t>form</a:t>
            </a:r>
            <a:r>
              <a:rPr lang="pt-PT" altLang="pt-PT" dirty="0" smtClean="0"/>
              <a:t> </a:t>
            </a:r>
            <a:r>
              <a:rPr lang="pt-PT" altLang="pt-PT" dirty="0" err="1" smtClean="0"/>
              <a:t>of</a:t>
            </a:r>
            <a:r>
              <a:rPr lang="pt-PT" altLang="pt-PT" dirty="0" smtClean="0"/>
              <a:t> </a:t>
            </a:r>
            <a:r>
              <a:rPr lang="pt-PT" altLang="pt-PT" dirty="0" err="1" smtClean="0"/>
              <a:t>change</a:t>
            </a:r>
            <a:r>
              <a:rPr lang="pt-PT" altLang="pt-PT" dirty="0" smtClean="0"/>
              <a:t>, </a:t>
            </a:r>
            <a:r>
              <a:rPr lang="pt-PT" altLang="pt-PT" dirty="0" err="1" smtClean="0"/>
              <a:t>and</a:t>
            </a:r>
            <a:r>
              <a:rPr lang="pt-PT" altLang="pt-PT" dirty="0" smtClean="0"/>
              <a:t> </a:t>
            </a:r>
            <a:r>
              <a:rPr lang="pt-PT" altLang="pt-PT" dirty="0" err="1" smtClean="0"/>
              <a:t>Kaizen</a:t>
            </a:r>
            <a:r>
              <a:rPr lang="pt-PT" altLang="pt-PT" dirty="0" smtClean="0"/>
              <a:t>, a </a:t>
            </a:r>
            <a:r>
              <a:rPr lang="pt-PT" altLang="pt-PT" dirty="0" err="1" smtClean="0"/>
              <a:t>continuous</a:t>
            </a:r>
            <a:r>
              <a:rPr lang="pt-PT" altLang="pt-PT" dirty="0" smtClean="0"/>
              <a:t> </a:t>
            </a:r>
            <a:r>
              <a:rPr lang="pt-PT" altLang="pt-PT" dirty="0" err="1" smtClean="0"/>
              <a:t>form</a:t>
            </a:r>
            <a:r>
              <a:rPr lang="pt-PT" altLang="pt-PT" dirty="0" smtClean="0"/>
              <a:t> </a:t>
            </a:r>
            <a:r>
              <a:rPr lang="pt-PT" altLang="pt-PT" dirty="0" err="1" smtClean="0"/>
              <a:t>of</a:t>
            </a:r>
            <a:r>
              <a:rPr lang="pt-PT" altLang="pt-PT" dirty="0" smtClean="0"/>
              <a:t> </a:t>
            </a:r>
            <a:r>
              <a:rPr lang="pt-PT" altLang="pt-PT" dirty="0" err="1" smtClean="0"/>
              <a:t>change</a:t>
            </a:r>
            <a:r>
              <a:rPr lang="pt-PT" altLang="pt-PT" dirty="0" smtClean="0"/>
              <a:t>. </a:t>
            </a:r>
            <a:r>
              <a:rPr lang="pt-PT" altLang="pt-PT" dirty="0" err="1" smtClean="0"/>
              <a:t>Kaizen</a:t>
            </a:r>
            <a:r>
              <a:rPr lang="pt-PT" altLang="pt-PT" dirty="0" smtClean="0"/>
              <a:t> </a:t>
            </a:r>
            <a:r>
              <a:rPr lang="pt-PT" altLang="pt-PT" dirty="0" err="1" smtClean="0"/>
              <a:t>means</a:t>
            </a:r>
            <a:r>
              <a:rPr lang="pt-PT" altLang="pt-PT" dirty="0" smtClean="0"/>
              <a:t> </a:t>
            </a:r>
            <a:r>
              <a:rPr lang="pt-PT" altLang="pt-PT" dirty="0" err="1" smtClean="0"/>
              <a:t>literally</a:t>
            </a:r>
            <a:r>
              <a:rPr lang="pt-PT" altLang="pt-PT" dirty="0" smtClean="0"/>
              <a:t>: </a:t>
            </a:r>
            <a:r>
              <a:rPr lang="pt-PT" altLang="pt-PT" dirty="0" err="1" smtClean="0"/>
              <a:t>change</a:t>
            </a:r>
            <a:r>
              <a:rPr lang="pt-PT" altLang="pt-PT" dirty="0" smtClean="0"/>
              <a:t> (</a:t>
            </a:r>
            <a:r>
              <a:rPr lang="pt-PT" altLang="pt-PT" dirty="0" err="1" smtClean="0"/>
              <a:t>kai</a:t>
            </a:r>
            <a:r>
              <a:rPr lang="pt-PT" altLang="pt-PT" dirty="0" smtClean="0"/>
              <a:t>) to </a:t>
            </a:r>
            <a:r>
              <a:rPr lang="pt-PT" altLang="pt-PT" dirty="0" err="1" smtClean="0"/>
              <a:t>become</a:t>
            </a:r>
            <a:r>
              <a:rPr lang="pt-PT" altLang="pt-PT" dirty="0" smtClean="0"/>
              <a:t> </a:t>
            </a:r>
            <a:r>
              <a:rPr lang="pt-PT" altLang="pt-PT" dirty="0" err="1" smtClean="0"/>
              <a:t>good</a:t>
            </a:r>
            <a:r>
              <a:rPr lang="pt-PT" altLang="pt-PT" dirty="0" smtClean="0"/>
              <a:t> (zen). </a:t>
            </a:r>
          </a:p>
        </p:txBody>
      </p:sp>
    </p:spTree>
    <p:extLst>
      <p:ext uri="{BB962C8B-B14F-4D97-AF65-F5344CB8AC3E}">
        <p14:creationId xmlns:p14="http://schemas.microsoft.com/office/powerpoint/2010/main" val="281893717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a:xfrm>
            <a:off x="822960" y="286604"/>
            <a:ext cx="7543800" cy="1342171"/>
          </a:xfrm>
        </p:spPr>
        <p:txBody>
          <a:bodyPr>
            <a:noAutofit/>
          </a:bodyPr>
          <a:lstStyle/>
          <a:p>
            <a:pPr algn="ctr" eaLnBrk="1" hangingPunct="1">
              <a:defRPr/>
            </a:pPr>
            <a:r>
              <a:rPr lang="pt-PT" sz="5400" b="1" dirty="0" smtClean="0"/>
              <a:t>Gradual, </a:t>
            </a:r>
            <a:r>
              <a:rPr lang="pt-PT" sz="5400" b="1" dirty="0" err="1"/>
              <a:t>C</a:t>
            </a:r>
            <a:r>
              <a:rPr lang="pt-PT" sz="5400" b="1" dirty="0" err="1" smtClean="0"/>
              <a:t>ontinuous</a:t>
            </a:r>
            <a:r>
              <a:rPr lang="pt-PT" sz="5400" b="1" dirty="0" smtClean="0"/>
              <a:t> </a:t>
            </a:r>
            <a:r>
              <a:rPr lang="pt-PT" sz="5400" b="1" dirty="0" err="1"/>
              <a:t>C</a:t>
            </a:r>
            <a:r>
              <a:rPr lang="pt-PT" sz="5400" b="1" dirty="0" err="1" smtClean="0"/>
              <a:t>hange</a:t>
            </a:r>
            <a:r>
              <a:rPr lang="pt-PT" sz="5400" b="1" dirty="0" smtClean="0"/>
              <a:t> - </a:t>
            </a:r>
            <a:r>
              <a:rPr lang="pt-PT" sz="5400" b="1" dirty="0" err="1" smtClean="0"/>
              <a:t>Kaizen</a:t>
            </a:r>
            <a:endParaRPr lang="pt-PT" sz="5400" b="1" dirty="0" smtClean="0"/>
          </a:p>
        </p:txBody>
      </p:sp>
      <p:pic>
        <p:nvPicPr>
          <p:cNvPr id="83971" name="Picture 4" descr="Kaizen"/>
          <p:cNvPicPr>
            <a:picLocks noGrp="1" noChangeAspect="1" noChangeArrowheads="1"/>
          </p:cNvPicPr>
          <p:nvPr>
            <p:ph idx="1"/>
          </p:nvPr>
        </p:nvPicPr>
        <p:blipFill>
          <a:blip r:link="rId3">
            <a:extLst>
              <a:ext uri="{28A0092B-C50C-407E-A947-70E740481C1C}">
                <a14:useLocalDpi xmlns:a14="http://schemas.microsoft.com/office/drawing/2010/main" val="0"/>
              </a:ext>
            </a:extLst>
          </a:blip>
          <a:srcRect/>
          <a:stretch>
            <a:fillRect/>
          </a:stretch>
        </p:blipFill>
        <p:spPr>
          <a:xfrm>
            <a:off x="822960" y="1844823"/>
            <a:ext cx="7543799" cy="4744889"/>
          </a:xfrm>
          <a:solidFill>
            <a:srgbClr val="FF0000"/>
          </a:solidFill>
        </p:spPr>
      </p:pic>
    </p:spTree>
    <p:extLst>
      <p:ext uri="{BB962C8B-B14F-4D97-AF65-F5344CB8AC3E}">
        <p14:creationId xmlns:p14="http://schemas.microsoft.com/office/powerpoint/2010/main" val="185951776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noAutofit/>
          </a:bodyPr>
          <a:lstStyle/>
          <a:p>
            <a:pPr algn="ctr" eaLnBrk="1" hangingPunct="1">
              <a:defRPr/>
            </a:pPr>
            <a:r>
              <a:rPr lang="pt-PT" sz="5400" b="1" dirty="0" smtClean="0"/>
              <a:t>Gradual, </a:t>
            </a:r>
            <a:r>
              <a:rPr lang="pt-PT" sz="5400" b="1" dirty="0" err="1"/>
              <a:t>C</a:t>
            </a:r>
            <a:r>
              <a:rPr lang="pt-PT" sz="5400" b="1" dirty="0" err="1" smtClean="0"/>
              <a:t>ontinuous</a:t>
            </a:r>
            <a:r>
              <a:rPr lang="pt-PT" sz="5400" b="1" dirty="0" smtClean="0"/>
              <a:t> </a:t>
            </a:r>
            <a:r>
              <a:rPr lang="pt-PT" sz="5400" b="1" dirty="0" err="1"/>
              <a:t>C</a:t>
            </a:r>
            <a:r>
              <a:rPr lang="pt-PT" sz="5400" b="1" dirty="0" err="1" smtClean="0"/>
              <a:t>hange</a:t>
            </a:r>
            <a:r>
              <a:rPr lang="pt-PT" sz="5400" b="1" dirty="0" smtClean="0"/>
              <a:t> - </a:t>
            </a:r>
            <a:r>
              <a:rPr lang="pt-PT" sz="5400" b="1" dirty="0" err="1" smtClean="0"/>
              <a:t>Kaizen</a:t>
            </a:r>
            <a:endParaRPr lang="pt-PT" sz="5400" b="1" dirty="0" smtClean="0"/>
          </a:p>
        </p:txBody>
      </p:sp>
      <p:pic>
        <p:nvPicPr>
          <p:cNvPr id="84995" name="Picture 4" descr="Kaizen 5S framework"/>
          <p:cNvPicPr>
            <a:picLocks noGrp="1" noChangeAspect="1" noChangeArrowheads="1"/>
          </p:cNvPicPr>
          <p:nvPr>
            <p:ph idx="1"/>
          </p:nvPr>
        </p:nvPicPr>
        <p:blipFill>
          <a:blip r:link="rId3">
            <a:extLst>
              <a:ext uri="{28A0092B-C50C-407E-A947-70E740481C1C}">
                <a14:useLocalDpi xmlns:a14="http://schemas.microsoft.com/office/drawing/2010/main" val="0"/>
              </a:ext>
            </a:extLst>
          </a:blip>
          <a:stretch>
            <a:fillRect/>
          </a:stretch>
        </p:blipFill>
        <p:spPr>
          <a:xfrm>
            <a:off x="822960" y="1971674"/>
            <a:ext cx="7543800" cy="4193629"/>
          </a:xfrm>
          <a:solidFill>
            <a:srgbClr val="FF0000"/>
          </a:solidFill>
        </p:spPr>
      </p:pic>
    </p:spTree>
    <p:extLst>
      <p:ext uri="{BB962C8B-B14F-4D97-AF65-F5344CB8AC3E}">
        <p14:creationId xmlns:p14="http://schemas.microsoft.com/office/powerpoint/2010/main" val="316206901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noAutofit/>
          </a:bodyPr>
          <a:lstStyle/>
          <a:p>
            <a:pPr algn="ctr" eaLnBrk="1" hangingPunct="1">
              <a:defRPr/>
            </a:pPr>
            <a:r>
              <a:rPr lang="pt-PT" sz="5400" b="1" dirty="0" smtClean="0"/>
              <a:t>Gradual, </a:t>
            </a:r>
            <a:r>
              <a:rPr lang="pt-PT" sz="5400" b="1" dirty="0" err="1"/>
              <a:t>C</a:t>
            </a:r>
            <a:r>
              <a:rPr lang="pt-PT" sz="5400" b="1" dirty="0" err="1" smtClean="0"/>
              <a:t>ontinuous</a:t>
            </a:r>
            <a:r>
              <a:rPr lang="pt-PT" sz="5400" b="1" dirty="0" smtClean="0"/>
              <a:t> </a:t>
            </a:r>
            <a:r>
              <a:rPr lang="pt-PT" sz="5400" b="1" dirty="0" err="1"/>
              <a:t>C</a:t>
            </a:r>
            <a:r>
              <a:rPr lang="pt-PT" sz="5400" b="1" dirty="0" err="1" smtClean="0"/>
              <a:t>hange</a:t>
            </a:r>
            <a:r>
              <a:rPr lang="pt-PT" sz="5400" b="1" dirty="0" smtClean="0"/>
              <a:t> - </a:t>
            </a:r>
            <a:r>
              <a:rPr lang="pt-PT" sz="5400" b="1" dirty="0" err="1" smtClean="0"/>
              <a:t>Kaizen</a:t>
            </a:r>
            <a:endParaRPr lang="pt-PT" sz="5400" b="1" dirty="0" smtClean="0"/>
          </a:p>
        </p:txBody>
      </p:sp>
      <p:sp>
        <p:nvSpPr>
          <p:cNvPr id="86019" name="Rectangle 3"/>
          <p:cNvSpPr>
            <a:spLocks noGrp="1" noChangeArrowheads="1"/>
          </p:cNvSpPr>
          <p:nvPr>
            <p:ph idx="1"/>
          </p:nvPr>
        </p:nvSpPr>
        <p:spPr/>
        <p:txBody>
          <a:bodyPr>
            <a:normAutofit fontScale="77500" lnSpcReduction="20000"/>
          </a:bodyPr>
          <a:lstStyle/>
          <a:p>
            <a:pPr eaLnBrk="1" hangingPunct="1">
              <a:lnSpc>
                <a:spcPct val="80000"/>
              </a:lnSpc>
            </a:pPr>
            <a:endParaRPr lang="pt-PT" altLang="pt-PT" sz="2800" b="1" dirty="0" smtClean="0"/>
          </a:p>
          <a:p>
            <a:pPr algn="just" eaLnBrk="1" hangingPunct="1">
              <a:lnSpc>
                <a:spcPct val="80000"/>
              </a:lnSpc>
            </a:pPr>
            <a:r>
              <a:rPr lang="pt-PT" altLang="pt-PT" sz="3100" b="1" dirty="0" err="1" smtClean="0"/>
              <a:t>The</a:t>
            </a:r>
            <a:r>
              <a:rPr lang="pt-PT" altLang="pt-PT" sz="3100" b="1" dirty="0" smtClean="0"/>
              <a:t> </a:t>
            </a:r>
            <a:r>
              <a:rPr lang="pt-PT" altLang="pt-PT" sz="3100" b="1" dirty="0" err="1" smtClean="0"/>
              <a:t>five</a:t>
            </a:r>
            <a:r>
              <a:rPr lang="pt-PT" altLang="pt-PT" sz="3100" b="1" dirty="0" smtClean="0"/>
              <a:t> </a:t>
            </a:r>
            <a:r>
              <a:rPr lang="pt-PT" altLang="pt-PT" sz="3100" b="1" dirty="0" err="1" smtClean="0"/>
              <a:t>foundation</a:t>
            </a:r>
            <a:r>
              <a:rPr lang="pt-PT" altLang="pt-PT" sz="3100" b="1" dirty="0" smtClean="0"/>
              <a:t> </a:t>
            </a:r>
            <a:r>
              <a:rPr lang="pt-PT" altLang="pt-PT" sz="3100" b="1" dirty="0" err="1" smtClean="0"/>
              <a:t>elements</a:t>
            </a:r>
            <a:r>
              <a:rPr lang="pt-PT" altLang="pt-PT" sz="3100" b="1" dirty="0" smtClean="0"/>
              <a:t> </a:t>
            </a:r>
            <a:r>
              <a:rPr lang="pt-PT" altLang="pt-PT" sz="3100" b="1" dirty="0" err="1" smtClean="0"/>
              <a:t>of</a:t>
            </a:r>
            <a:r>
              <a:rPr lang="pt-PT" altLang="pt-PT" sz="3100" b="1" dirty="0" smtClean="0"/>
              <a:t> </a:t>
            </a:r>
            <a:r>
              <a:rPr lang="pt-PT" altLang="pt-PT" sz="3100" b="1" dirty="0" err="1" smtClean="0"/>
              <a:t>Kaizen</a:t>
            </a:r>
            <a:endParaRPr lang="pt-PT" altLang="pt-PT" sz="3100" b="1" dirty="0" smtClean="0"/>
          </a:p>
          <a:p>
            <a:pPr algn="just" eaLnBrk="1" hangingPunct="1">
              <a:lnSpc>
                <a:spcPct val="80000"/>
              </a:lnSpc>
            </a:pPr>
            <a:r>
              <a:rPr lang="pt-PT" altLang="pt-PT" sz="3100" dirty="0" err="1" smtClean="0"/>
              <a:t>Teamwork</a:t>
            </a:r>
            <a:r>
              <a:rPr lang="pt-PT" altLang="pt-PT" sz="3100" dirty="0" smtClean="0"/>
              <a:t>.</a:t>
            </a:r>
          </a:p>
          <a:p>
            <a:pPr algn="just" eaLnBrk="1" hangingPunct="1">
              <a:lnSpc>
                <a:spcPct val="80000"/>
              </a:lnSpc>
            </a:pPr>
            <a:r>
              <a:rPr lang="pt-PT" altLang="pt-PT" sz="3100" dirty="0" err="1" smtClean="0"/>
              <a:t>Personal</a:t>
            </a:r>
            <a:r>
              <a:rPr lang="pt-PT" altLang="pt-PT" sz="3100" dirty="0" smtClean="0"/>
              <a:t> discipline.</a:t>
            </a:r>
          </a:p>
          <a:p>
            <a:pPr algn="just" eaLnBrk="1" hangingPunct="1">
              <a:lnSpc>
                <a:spcPct val="80000"/>
              </a:lnSpc>
            </a:pPr>
            <a:r>
              <a:rPr lang="pt-PT" altLang="pt-PT" sz="3100" dirty="0" err="1" smtClean="0"/>
              <a:t>Improved</a:t>
            </a:r>
            <a:r>
              <a:rPr lang="pt-PT" altLang="pt-PT" sz="3100" dirty="0" smtClean="0"/>
              <a:t> </a:t>
            </a:r>
            <a:r>
              <a:rPr lang="pt-PT" altLang="pt-PT" sz="3100" dirty="0" err="1" smtClean="0"/>
              <a:t>morale</a:t>
            </a:r>
            <a:r>
              <a:rPr lang="pt-PT" altLang="pt-PT" sz="3100" dirty="0" smtClean="0"/>
              <a:t>.</a:t>
            </a:r>
          </a:p>
          <a:p>
            <a:pPr algn="just" eaLnBrk="1" hangingPunct="1">
              <a:lnSpc>
                <a:spcPct val="80000"/>
              </a:lnSpc>
            </a:pPr>
            <a:r>
              <a:rPr lang="pt-PT" altLang="pt-PT" sz="3100" dirty="0" err="1" smtClean="0"/>
              <a:t>Quality</a:t>
            </a:r>
            <a:r>
              <a:rPr lang="pt-PT" altLang="pt-PT" sz="3100" dirty="0" smtClean="0"/>
              <a:t> </a:t>
            </a:r>
            <a:r>
              <a:rPr lang="pt-PT" altLang="pt-PT" sz="3100" dirty="0" err="1" smtClean="0"/>
              <a:t>circles</a:t>
            </a:r>
            <a:r>
              <a:rPr lang="pt-PT" altLang="pt-PT" sz="3100" dirty="0" smtClean="0"/>
              <a:t>.</a:t>
            </a:r>
          </a:p>
          <a:p>
            <a:pPr algn="just" eaLnBrk="1" hangingPunct="1">
              <a:lnSpc>
                <a:spcPct val="80000"/>
              </a:lnSpc>
            </a:pPr>
            <a:r>
              <a:rPr lang="pt-PT" altLang="pt-PT" sz="3100" dirty="0" err="1" smtClean="0"/>
              <a:t>Suggestions</a:t>
            </a:r>
            <a:r>
              <a:rPr lang="pt-PT" altLang="pt-PT" sz="3100" dirty="0" smtClean="0"/>
              <a:t> for </a:t>
            </a:r>
            <a:r>
              <a:rPr lang="pt-PT" altLang="pt-PT" sz="3100" dirty="0" err="1" smtClean="0"/>
              <a:t>improvement</a:t>
            </a:r>
            <a:r>
              <a:rPr lang="pt-PT" altLang="pt-PT" sz="3100" dirty="0" smtClean="0"/>
              <a:t>.</a:t>
            </a:r>
            <a:endParaRPr lang="pt-PT" altLang="pt-PT" sz="3100" b="1" dirty="0" smtClean="0"/>
          </a:p>
          <a:p>
            <a:pPr algn="just" eaLnBrk="1" hangingPunct="1">
              <a:lnSpc>
                <a:spcPct val="80000"/>
              </a:lnSpc>
            </a:pPr>
            <a:r>
              <a:rPr lang="pt-PT" altLang="pt-PT" sz="3100" b="1" dirty="0" smtClean="0"/>
              <a:t>Out </a:t>
            </a:r>
            <a:r>
              <a:rPr lang="pt-PT" altLang="pt-PT" sz="3100" b="1" dirty="0" err="1" smtClean="0"/>
              <a:t>of</a:t>
            </a:r>
            <a:r>
              <a:rPr lang="pt-PT" altLang="pt-PT" sz="3100" b="1" dirty="0" smtClean="0"/>
              <a:t> </a:t>
            </a:r>
            <a:r>
              <a:rPr lang="pt-PT" altLang="pt-PT" sz="3100" b="1" dirty="0" err="1" smtClean="0"/>
              <a:t>this</a:t>
            </a:r>
            <a:r>
              <a:rPr lang="pt-PT" altLang="pt-PT" sz="3100" b="1" dirty="0" smtClean="0"/>
              <a:t> </a:t>
            </a:r>
            <a:r>
              <a:rPr lang="pt-PT" altLang="pt-PT" sz="3100" b="1" dirty="0" err="1" smtClean="0"/>
              <a:t>foundation</a:t>
            </a:r>
            <a:r>
              <a:rPr lang="pt-PT" altLang="pt-PT" sz="3100" b="1" dirty="0" smtClean="0"/>
              <a:t>, </a:t>
            </a:r>
            <a:r>
              <a:rPr lang="pt-PT" altLang="pt-PT" sz="3100" b="1" dirty="0" err="1" smtClean="0"/>
              <a:t>three</a:t>
            </a:r>
            <a:r>
              <a:rPr lang="pt-PT" altLang="pt-PT" sz="3100" b="1" dirty="0" smtClean="0"/>
              <a:t> </a:t>
            </a:r>
            <a:r>
              <a:rPr lang="pt-PT" altLang="pt-PT" sz="3100" b="1" dirty="0" err="1" smtClean="0"/>
              <a:t>key</a:t>
            </a:r>
            <a:r>
              <a:rPr lang="pt-PT" altLang="pt-PT" sz="3100" b="1" dirty="0" smtClean="0"/>
              <a:t> </a:t>
            </a:r>
            <a:r>
              <a:rPr lang="pt-PT" altLang="pt-PT" sz="3100" b="1" dirty="0" err="1" smtClean="0"/>
              <a:t>factors</a:t>
            </a:r>
            <a:r>
              <a:rPr lang="pt-PT" altLang="pt-PT" sz="3100" b="1" dirty="0" smtClean="0"/>
              <a:t> in </a:t>
            </a:r>
            <a:r>
              <a:rPr lang="pt-PT" altLang="pt-PT" sz="3100" b="1" dirty="0" err="1" smtClean="0"/>
              <a:t>Kaizen</a:t>
            </a:r>
            <a:r>
              <a:rPr lang="pt-PT" altLang="pt-PT" sz="3100" b="1" dirty="0" smtClean="0"/>
              <a:t> </a:t>
            </a:r>
            <a:r>
              <a:rPr lang="pt-PT" altLang="pt-PT" sz="3100" b="1" dirty="0" err="1" smtClean="0"/>
              <a:t>arise</a:t>
            </a:r>
            <a:endParaRPr lang="pt-PT" altLang="pt-PT" sz="3100" b="1" dirty="0" smtClean="0"/>
          </a:p>
          <a:p>
            <a:pPr algn="just" eaLnBrk="1" hangingPunct="1">
              <a:lnSpc>
                <a:spcPct val="80000"/>
              </a:lnSpc>
            </a:pPr>
            <a:r>
              <a:rPr lang="pt-PT" altLang="pt-PT" sz="3100" b="1" dirty="0" err="1" smtClean="0"/>
              <a:t>Elimination</a:t>
            </a:r>
            <a:r>
              <a:rPr lang="pt-PT" altLang="pt-PT" sz="3100" b="1" dirty="0" smtClean="0"/>
              <a:t> </a:t>
            </a:r>
            <a:r>
              <a:rPr lang="pt-PT" altLang="pt-PT" sz="3100" b="1" dirty="0" err="1" smtClean="0"/>
              <a:t>of</a:t>
            </a:r>
            <a:r>
              <a:rPr lang="pt-PT" altLang="pt-PT" sz="3100" b="1" dirty="0" smtClean="0"/>
              <a:t> </a:t>
            </a:r>
            <a:r>
              <a:rPr lang="pt-PT" altLang="pt-PT" sz="3100" b="1" dirty="0" err="1" smtClean="0"/>
              <a:t>waste</a:t>
            </a:r>
            <a:r>
              <a:rPr lang="pt-PT" altLang="pt-PT" sz="3100" dirty="0" smtClean="0"/>
              <a:t> (muda) </a:t>
            </a:r>
            <a:r>
              <a:rPr lang="pt-PT" altLang="pt-PT" sz="3100" dirty="0" err="1" smtClean="0"/>
              <a:t>and</a:t>
            </a:r>
            <a:r>
              <a:rPr lang="pt-PT" altLang="pt-PT" sz="3100" dirty="0" smtClean="0"/>
              <a:t> </a:t>
            </a:r>
            <a:r>
              <a:rPr lang="pt-PT" altLang="pt-PT" sz="3100" dirty="0" err="1" smtClean="0"/>
              <a:t>inefficiency</a:t>
            </a:r>
            <a:r>
              <a:rPr lang="pt-PT" altLang="pt-PT" sz="3100" dirty="0" smtClean="0"/>
              <a:t>.</a:t>
            </a:r>
          </a:p>
          <a:p>
            <a:pPr algn="just" eaLnBrk="1" hangingPunct="1">
              <a:lnSpc>
                <a:spcPct val="80000"/>
              </a:lnSpc>
              <a:buFontTx/>
              <a:buNone/>
            </a:pPr>
            <a:r>
              <a:rPr lang="pt-PT" altLang="pt-PT" sz="3100" dirty="0" smtClean="0"/>
              <a:t> </a:t>
            </a:r>
          </a:p>
        </p:txBody>
      </p:sp>
    </p:spTree>
    <p:extLst>
      <p:ext uri="{BB962C8B-B14F-4D97-AF65-F5344CB8AC3E}">
        <p14:creationId xmlns:p14="http://schemas.microsoft.com/office/powerpoint/2010/main" val="20010269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p:txBody>
          <a:bodyPr>
            <a:noAutofit/>
          </a:bodyPr>
          <a:lstStyle/>
          <a:p>
            <a:pPr algn="ctr" eaLnBrk="1" hangingPunct="1">
              <a:defRPr/>
            </a:pPr>
            <a:r>
              <a:rPr lang="pt-PT" sz="5400" b="1" dirty="0" smtClean="0"/>
              <a:t>Gradual, </a:t>
            </a:r>
            <a:r>
              <a:rPr lang="pt-PT" sz="5400" b="1" dirty="0" err="1"/>
              <a:t>C</a:t>
            </a:r>
            <a:r>
              <a:rPr lang="pt-PT" sz="5400" b="1" dirty="0" err="1" smtClean="0"/>
              <a:t>ontinuous</a:t>
            </a:r>
            <a:r>
              <a:rPr lang="pt-PT" sz="5400" b="1" dirty="0" smtClean="0"/>
              <a:t> </a:t>
            </a:r>
            <a:r>
              <a:rPr lang="pt-PT" sz="5400" b="1" dirty="0" err="1"/>
              <a:t>C</a:t>
            </a:r>
            <a:r>
              <a:rPr lang="pt-PT" sz="5400" b="1" dirty="0" err="1" smtClean="0"/>
              <a:t>hange</a:t>
            </a:r>
            <a:r>
              <a:rPr lang="pt-PT" sz="5400" b="1" dirty="0" smtClean="0"/>
              <a:t> - </a:t>
            </a:r>
            <a:r>
              <a:rPr lang="pt-PT" sz="5400" b="1" dirty="0" err="1" smtClean="0"/>
              <a:t>Kaizen</a:t>
            </a:r>
            <a:endParaRPr lang="pt-PT" sz="5400" b="1" dirty="0" smtClean="0"/>
          </a:p>
        </p:txBody>
      </p:sp>
      <p:sp>
        <p:nvSpPr>
          <p:cNvPr id="87043" name="Rectangle 3"/>
          <p:cNvSpPr>
            <a:spLocks noGrp="1" noChangeArrowheads="1"/>
          </p:cNvSpPr>
          <p:nvPr>
            <p:ph idx="1"/>
          </p:nvPr>
        </p:nvSpPr>
        <p:spPr/>
        <p:txBody>
          <a:bodyPr>
            <a:noAutofit/>
          </a:bodyPr>
          <a:lstStyle/>
          <a:p>
            <a:pPr algn="just" eaLnBrk="1" hangingPunct="1">
              <a:lnSpc>
                <a:spcPct val="80000"/>
              </a:lnSpc>
            </a:pPr>
            <a:r>
              <a:rPr lang="pt-PT" altLang="pt-PT" sz="3200" dirty="0" err="1" smtClean="0"/>
              <a:t>The</a:t>
            </a:r>
            <a:r>
              <a:rPr lang="pt-PT" altLang="pt-PT" sz="3200" dirty="0" smtClean="0"/>
              <a:t> </a:t>
            </a:r>
            <a:r>
              <a:rPr lang="pt-PT" altLang="pt-PT" sz="3200" b="1" dirty="0" err="1" smtClean="0"/>
              <a:t>Kaizen</a:t>
            </a:r>
            <a:r>
              <a:rPr lang="pt-PT" altLang="pt-PT" sz="3200" b="1" dirty="0" smtClean="0"/>
              <a:t> </a:t>
            </a:r>
            <a:r>
              <a:rPr lang="pt-PT" altLang="pt-PT" sz="3200" b="1" dirty="0" err="1" smtClean="0"/>
              <a:t>five</a:t>
            </a:r>
            <a:r>
              <a:rPr lang="pt-PT" altLang="pt-PT" sz="3200" b="1" dirty="0" smtClean="0"/>
              <a:t>-S </a:t>
            </a:r>
            <a:r>
              <a:rPr lang="pt-PT" altLang="pt-PT" sz="3200" b="1" dirty="0" err="1" smtClean="0"/>
              <a:t>framework</a:t>
            </a:r>
            <a:r>
              <a:rPr lang="pt-PT" altLang="pt-PT" sz="3200" dirty="0" smtClean="0"/>
              <a:t> for </a:t>
            </a:r>
            <a:r>
              <a:rPr lang="pt-PT" altLang="pt-PT" sz="3200" dirty="0" err="1" smtClean="0"/>
              <a:t>good</a:t>
            </a:r>
            <a:r>
              <a:rPr lang="pt-PT" altLang="pt-PT" sz="3200" dirty="0" smtClean="0"/>
              <a:t> </a:t>
            </a:r>
            <a:r>
              <a:rPr lang="pt-PT" altLang="pt-PT" sz="3200" dirty="0" err="1" smtClean="0"/>
              <a:t>housekeeping</a:t>
            </a:r>
            <a:r>
              <a:rPr lang="pt-PT" altLang="pt-PT" sz="3200" dirty="0" smtClean="0"/>
              <a:t>.</a:t>
            </a:r>
          </a:p>
          <a:p>
            <a:pPr algn="just" eaLnBrk="1" hangingPunct="1">
              <a:lnSpc>
                <a:spcPct val="80000"/>
              </a:lnSpc>
            </a:pPr>
            <a:r>
              <a:rPr lang="pt-PT" altLang="pt-PT" sz="3200" dirty="0" smtClean="0"/>
              <a:t>1. </a:t>
            </a:r>
            <a:r>
              <a:rPr lang="pt-PT" altLang="pt-PT" sz="3200" dirty="0" err="1" smtClean="0"/>
              <a:t>Seiri</a:t>
            </a:r>
            <a:r>
              <a:rPr lang="pt-PT" altLang="pt-PT" sz="3200" dirty="0" smtClean="0"/>
              <a:t> - </a:t>
            </a:r>
            <a:r>
              <a:rPr lang="pt-PT" altLang="pt-PT" sz="3200" dirty="0" err="1" smtClean="0"/>
              <a:t>tidiness</a:t>
            </a:r>
            <a:endParaRPr lang="pt-PT" altLang="pt-PT" sz="3200" dirty="0" smtClean="0"/>
          </a:p>
          <a:p>
            <a:pPr algn="just" eaLnBrk="1" hangingPunct="1">
              <a:lnSpc>
                <a:spcPct val="80000"/>
              </a:lnSpc>
            </a:pPr>
            <a:r>
              <a:rPr lang="pt-PT" altLang="pt-PT" sz="3200" dirty="0" smtClean="0"/>
              <a:t>2. </a:t>
            </a:r>
            <a:r>
              <a:rPr lang="pt-PT" altLang="pt-PT" sz="3200" dirty="0" err="1" smtClean="0"/>
              <a:t>Seiton</a:t>
            </a:r>
            <a:r>
              <a:rPr lang="pt-PT" altLang="pt-PT" sz="3200" dirty="0" smtClean="0"/>
              <a:t> - </a:t>
            </a:r>
            <a:r>
              <a:rPr lang="pt-PT" altLang="pt-PT" sz="3200" dirty="0" err="1" smtClean="0"/>
              <a:t>orderliness</a:t>
            </a:r>
            <a:endParaRPr lang="pt-PT" altLang="pt-PT" sz="3200" dirty="0" smtClean="0"/>
          </a:p>
          <a:p>
            <a:pPr algn="just" eaLnBrk="1" hangingPunct="1">
              <a:lnSpc>
                <a:spcPct val="80000"/>
              </a:lnSpc>
            </a:pPr>
            <a:r>
              <a:rPr lang="pt-PT" altLang="pt-PT" sz="3200" dirty="0" smtClean="0"/>
              <a:t>3. </a:t>
            </a:r>
            <a:r>
              <a:rPr lang="pt-PT" altLang="pt-PT" sz="3200" dirty="0" err="1" smtClean="0"/>
              <a:t>Seiso</a:t>
            </a:r>
            <a:r>
              <a:rPr lang="pt-PT" altLang="pt-PT" sz="3200" dirty="0" smtClean="0"/>
              <a:t> - </a:t>
            </a:r>
            <a:r>
              <a:rPr lang="pt-PT" altLang="pt-PT" sz="3200" dirty="0" err="1" smtClean="0"/>
              <a:t>cleanliness</a:t>
            </a:r>
            <a:endParaRPr lang="pt-PT" altLang="pt-PT" sz="3200" dirty="0" smtClean="0"/>
          </a:p>
          <a:p>
            <a:pPr algn="just" eaLnBrk="1" hangingPunct="1">
              <a:lnSpc>
                <a:spcPct val="80000"/>
              </a:lnSpc>
            </a:pPr>
            <a:r>
              <a:rPr lang="pt-PT" altLang="pt-PT" sz="3200" dirty="0" smtClean="0"/>
              <a:t>4. </a:t>
            </a:r>
            <a:r>
              <a:rPr lang="pt-PT" altLang="pt-PT" sz="3200" dirty="0" err="1" smtClean="0"/>
              <a:t>Seiketsu</a:t>
            </a:r>
            <a:r>
              <a:rPr lang="pt-PT" altLang="pt-PT" sz="3200" dirty="0" smtClean="0"/>
              <a:t> - </a:t>
            </a:r>
            <a:r>
              <a:rPr lang="pt-PT" altLang="pt-PT" sz="3200" dirty="0" err="1" smtClean="0"/>
              <a:t>standardized</a:t>
            </a:r>
            <a:r>
              <a:rPr lang="pt-PT" altLang="pt-PT" sz="3200" dirty="0" smtClean="0"/>
              <a:t> </a:t>
            </a:r>
            <a:r>
              <a:rPr lang="pt-PT" altLang="pt-PT" sz="3200" dirty="0" err="1" smtClean="0"/>
              <a:t>clean-up</a:t>
            </a:r>
            <a:endParaRPr lang="pt-PT" altLang="pt-PT" sz="3200" dirty="0" smtClean="0"/>
          </a:p>
          <a:p>
            <a:pPr algn="just" eaLnBrk="1" hangingPunct="1">
              <a:lnSpc>
                <a:spcPct val="80000"/>
              </a:lnSpc>
            </a:pPr>
            <a:r>
              <a:rPr lang="pt-PT" altLang="pt-PT" sz="3200" dirty="0" smtClean="0"/>
              <a:t>5. </a:t>
            </a:r>
            <a:r>
              <a:rPr lang="pt-PT" altLang="pt-PT" sz="3200" dirty="0" err="1" smtClean="0"/>
              <a:t>Shitsuke</a:t>
            </a:r>
            <a:r>
              <a:rPr lang="pt-PT" altLang="pt-PT" sz="3200" dirty="0" smtClean="0"/>
              <a:t> - discipline</a:t>
            </a:r>
            <a:endParaRPr lang="pt-PT" altLang="pt-PT" sz="3200" b="1" dirty="0" smtClean="0"/>
          </a:p>
        </p:txBody>
      </p:sp>
    </p:spTree>
    <p:extLst>
      <p:ext uri="{BB962C8B-B14F-4D97-AF65-F5344CB8AC3E}">
        <p14:creationId xmlns:p14="http://schemas.microsoft.com/office/powerpoint/2010/main" val="248856348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pt-PT" sz="5400" b="1" dirty="0"/>
              <a:t>Gradual, </a:t>
            </a:r>
            <a:r>
              <a:rPr lang="pt-PT" sz="5400" b="1" dirty="0" err="1"/>
              <a:t>Continuous</a:t>
            </a:r>
            <a:r>
              <a:rPr lang="pt-PT" sz="5400" b="1" dirty="0"/>
              <a:t> </a:t>
            </a:r>
            <a:r>
              <a:rPr lang="pt-PT" sz="5400" b="1" dirty="0" err="1"/>
              <a:t>Change</a:t>
            </a:r>
            <a:r>
              <a:rPr lang="pt-PT" sz="5400" b="1" dirty="0"/>
              <a:t> - </a:t>
            </a:r>
            <a:r>
              <a:rPr lang="pt-PT" sz="5400" b="1" dirty="0" err="1"/>
              <a:t>Kaizen</a:t>
            </a:r>
            <a:endParaRPr lang="pt-PT" sz="5400" b="1" dirty="0"/>
          </a:p>
        </p:txBody>
      </p:sp>
      <p:sp>
        <p:nvSpPr>
          <p:cNvPr id="3" name="Content Placeholder 2"/>
          <p:cNvSpPr>
            <a:spLocks noGrp="1"/>
          </p:cNvSpPr>
          <p:nvPr>
            <p:ph idx="1"/>
          </p:nvPr>
        </p:nvSpPr>
        <p:spPr/>
        <p:txBody>
          <a:bodyPr/>
          <a:lstStyle/>
          <a:p>
            <a:pPr algn="just"/>
            <a:r>
              <a:rPr lang="en-US" sz="2800" dirty="0"/>
              <a:t>Standardization.</a:t>
            </a:r>
          </a:p>
          <a:p>
            <a:pPr algn="just"/>
            <a:r>
              <a:rPr lang="en-US" sz="2800" dirty="0"/>
              <a:t>When should the Kaizen philosophy be applied? Although it is difficult to give generic advice it is clear that it fits well in gradual, incremental change situations that require long-term change and in collective cultures. More individual cultures that are more focused on short-term success are often more conducive to concepts such as Business Process </a:t>
            </a:r>
            <a:r>
              <a:rPr lang="en-US" sz="2800" dirty="0" smtClean="0"/>
              <a:t>Reengineering.</a:t>
            </a:r>
            <a:endParaRPr lang="en-US" sz="2800" dirty="0"/>
          </a:p>
          <a:p>
            <a:endParaRPr lang="pt-PT" dirty="0"/>
          </a:p>
        </p:txBody>
      </p:sp>
    </p:spTree>
    <p:extLst>
      <p:ext uri="{BB962C8B-B14F-4D97-AF65-F5344CB8AC3E}">
        <p14:creationId xmlns:p14="http://schemas.microsoft.com/office/powerpoint/2010/main" val="279086951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Autofit/>
          </a:bodyPr>
          <a:lstStyle/>
          <a:p>
            <a:pPr algn="ctr" eaLnBrk="1" hangingPunct="1">
              <a:defRPr/>
            </a:pPr>
            <a:r>
              <a:rPr lang="pt-PT" sz="5400" b="1" dirty="0" smtClean="0"/>
              <a:t>Gradual, </a:t>
            </a:r>
            <a:r>
              <a:rPr lang="pt-PT" sz="5400" b="1" dirty="0" err="1"/>
              <a:t>C</a:t>
            </a:r>
            <a:r>
              <a:rPr lang="pt-PT" sz="5400" b="1" dirty="0" err="1" smtClean="0"/>
              <a:t>ontinuous</a:t>
            </a:r>
            <a:r>
              <a:rPr lang="pt-PT" sz="5400" b="1" dirty="0" smtClean="0"/>
              <a:t> </a:t>
            </a:r>
            <a:r>
              <a:rPr lang="pt-PT" sz="5400" b="1" dirty="0" err="1"/>
              <a:t>C</a:t>
            </a:r>
            <a:r>
              <a:rPr lang="pt-PT" sz="5400" b="1" dirty="0" err="1" smtClean="0"/>
              <a:t>hange</a:t>
            </a:r>
            <a:r>
              <a:rPr lang="pt-PT" sz="5400" b="1" dirty="0" smtClean="0"/>
              <a:t> - </a:t>
            </a:r>
            <a:r>
              <a:rPr lang="pt-PT" sz="5400" b="1" dirty="0" err="1" smtClean="0"/>
              <a:t>Kaizen</a:t>
            </a:r>
            <a:endParaRPr lang="pt-PT" sz="5400" b="1" dirty="0" smtClean="0"/>
          </a:p>
        </p:txBody>
      </p:sp>
      <p:sp>
        <p:nvSpPr>
          <p:cNvPr id="88067" name="Rectangle 3"/>
          <p:cNvSpPr>
            <a:spLocks noGrp="1" noChangeArrowheads="1"/>
          </p:cNvSpPr>
          <p:nvPr>
            <p:ph idx="1"/>
          </p:nvPr>
        </p:nvSpPr>
        <p:spPr/>
        <p:txBody>
          <a:bodyPr>
            <a:normAutofit lnSpcReduction="10000"/>
          </a:bodyPr>
          <a:lstStyle/>
          <a:p>
            <a:pPr eaLnBrk="1" hangingPunct="1">
              <a:lnSpc>
                <a:spcPct val="90000"/>
              </a:lnSpc>
            </a:pPr>
            <a:r>
              <a:rPr lang="pt-PT" altLang="pt-PT" sz="2800" b="1" dirty="0" err="1" smtClean="0"/>
              <a:t>Kaizen</a:t>
            </a:r>
            <a:r>
              <a:rPr lang="pt-PT" altLang="pt-PT" sz="2800" b="1" dirty="0" smtClean="0"/>
              <a:t> </a:t>
            </a:r>
            <a:r>
              <a:rPr lang="pt-PT" altLang="pt-PT" sz="2800" b="1" dirty="0" err="1" smtClean="0"/>
              <a:t>compared</a:t>
            </a:r>
            <a:r>
              <a:rPr lang="pt-PT" altLang="pt-PT" sz="2800" b="1" dirty="0" smtClean="0"/>
              <a:t> to Business </a:t>
            </a:r>
            <a:r>
              <a:rPr lang="pt-PT" altLang="pt-PT" sz="2800" b="1" dirty="0" err="1" smtClean="0"/>
              <a:t>Process</a:t>
            </a:r>
            <a:r>
              <a:rPr lang="pt-PT" altLang="pt-PT" sz="2800" b="1" dirty="0" smtClean="0"/>
              <a:t> Reengineering</a:t>
            </a:r>
          </a:p>
          <a:p>
            <a:pPr algn="just" eaLnBrk="1" hangingPunct="1">
              <a:lnSpc>
                <a:spcPct val="90000"/>
              </a:lnSpc>
            </a:pPr>
            <a:r>
              <a:rPr lang="pt-PT" altLang="pt-PT" sz="2800" dirty="0" err="1" smtClean="0"/>
              <a:t>When</a:t>
            </a:r>
            <a:r>
              <a:rPr lang="pt-PT" altLang="pt-PT" sz="2800" dirty="0" smtClean="0"/>
              <a:t> </a:t>
            </a:r>
            <a:r>
              <a:rPr lang="pt-PT" altLang="pt-PT" sz="2800" dirty="0" err="1" smtClean="0"/>
              <a:t>Kaizen</a:t>
            </a:r>
            <a:r>
              <a:rPr lang="pt-PT" altLang="pt-PT" sz="2800" dirty="0" smtClean="0"/>
              <a:t> </a:t>
            </a:r>
            <a:r>
              <a:rPr lang="pt-PT" altLang="pt-PT" sz="2800" dirty="0" err="1" smtClean="0"/>
              <a:t>is</a:t>
            </a:r>
            <a:r>
              <a:rPr lang="pt-PT" altLang="pt-PT" sz="2800" dirty="0" smtClean="0"/>
              <a:t> </a:t>
            </a:r>
            <a:r>
              <a:rPr lang="pt-PT" altLang="pt-PT" sz="2800" dirty="0" err="1" smtClean="0"/>
              <a:t>compared</a:t>
            </a:r>
            <a:r>
              <a:rPr lang="pt-PT" altLang="pt-PT" sz="2800" dirty="0" smtClean="0"/>
              <a:t> </a:t>
            </a:r>
            <a:r>
              <a:rPr lang="pt-PT" altLang="pt-PT" sz="2800" dirty="0" err="1" smtClean="0"/>
              <a:t>with</a:t>
            </a:r>
            <a:r>
              <a:rPr lang="pt-PT" altLang="pt-PT" sz="2800" dirty="0" smtClean="0"/>
              <a:t> </a:t>
            </a:r>
            <a:r>
              <a:rPr lang="pt-PT" altLang="pt-PT" sz="2800" dirty="0" err="1" smtClean="0"/>
              <a:t>the</a:t>
            </a:r>
            <a:r>
              <a:rPr lang="pt-PT" altLang="pt-PT" sz="2800" dirty="0" smtClean="0"/>
              <a:t> BPR </a:t>
            </a:r>
            <a:r>
              <a:rPr lang="pt-PT" altLang="pt-PT" sz="2800" dirty="0" err="1" smtClean="0"/>
              <a:t>method</a:t>
            </a:r>
            <a:r>
              <a:rPr lang="pt-PT" altLang="pt-PT" sz="2800" dirty="0" smtClean="0"/>
              <a:t> </a:t>
            </a:r>
            <a:r>
              <a:rPr lang="pt-PT" altLang="pt-PT" sz="2800" dirty="0" err="1" smtClean="0"/>
              <a:t>it</a:t>
            </a:r>
            <a:r>
              <a:rPr lang="pt-PT" altLang="pt-PT" sz="2800" dirty="0" smtClean="0"/>
              <a:t> </a:t>
            </a:r>
            <a:r>
              <a:rPr lang="pt-PT" altLang="pt-PT" sz="2800" dirty="0" err="1" smtClean="0"/>
              <a:t>is</a:t>
            </a:r>
            <a:r>
              <a:rPr lang="pt-PT" altLang="pt-PT" sz="2800" dirty="0" smtClean="0"/>
              <a:t> clear </a:t>
            </a:r>
            <a:r>
              <a:rPr lang="pt-PT" altLang="pt-PT" sz="2800" dirty="0" err="1" smtClean="0"/>
              <a:t>the</a:t>
            </a:r>
            <a:r>
              <a:rPr lang="pt-PT" altLang="pt-PT" sz="2800" dirty="0" smtClean="0"/>
              <a:t> </a:t>
            </a:r>
            <a:r>
              <a:rPr lang="pt-PT" altLang="pt-PT" sz="2800" dirty="0" err="1" smtClean="0"/>
              <a:t>Kaizen</a:t>
            </a:r>
            <a:r>
              <a:rPr lang="pt-PT" altLang="pt-PT" sz="2800" dirty="0" smtClean="0"/>
              <a:t> </a:t>
            </a:r>
            <a:r>
              <a:rPr lang="pt-PT" altLang="pt-PT" sz="2800" dirty="0" err="1" smtClean="0"/>
              <a:t>philosophy</a:t>
            </a:r>
            <a:r>
              <a:rPr lang="pt-PT" altLang="pt-PT" sz="2800" dirty="0" smtClean="0"/>
              <a:t> </a:t>
            </a:r>
            <a:r>
              <a:rPr lang="pt-PT" altLang="pt-PT" sz="2800" dirty="0" err="1" smtClean="0"/>
              <a:t>is</a:t>
            </a:r>
            <a:r>
              <a:rPr lang="pt-PT" altLang="pt-PT" sz="2800" dirty="0" smtClean="0"/>
              <a:t> more </a:t>
            </a:r>
            <a:r>
              <a:rPr lang="pt-PT" altLang="pt-PT" sz="2800" dirty="0" err="1" smtClean="0"/>
              <a:t>people-oriented</a:t>
            </a:r>
            <a:r>
              <a:rPr lang="pt-PT" altLang="pt-PT" sz="2800" dirty="0" smtClean="0"/>
              <a:t>, more </a:t>
            </a:r>
            <a:r>
              <a:rPr lang="pt-PT" altLang="pt-PT" sz="2800" dirty="0" err="1" smtClean="0"/>
              <a:t>easy</a:t>
            </a:r>
            <a:r>
              <a:rPr lang="pt-PT" altLang="pt-PT" sz="2800" dirty="0" smtClean="0"/>
              <a:t> to </a:t>
            </a:r>
            <a:r>
              <a:rPr lang="pt-PT" altLang="pt-PT" sz="2800" dirty="0" err="1" smtClean="0"/>
              <a:t>implement</a:t>
            </a:r>
            <a:r>
              <a:rPr lang="pt-PT" altLang="pt-PT" sz="2800" dirty="0" smtClean="0"/>
              <a:t>, </a:t>
            </a:r>
            <a:r>
              <a:rPr lang="pt-PT" altLang="pt-PT" sz="2800" dirty="0" err="1" smtClean="0"/>
              <a:t>but</a:t>
            </a:r>
            <a:r>
              <a:rPr lang="pt-PT" altLang="pt-PT" sz="2800" dirty="0" smtClean="0"/>
              <a:t> </a:t>
            </a:r>
            <a:r>
              <a:rPr lang="pt-PT" altLang="pt-PT" sz="2800" dirty="0" err="1" smtClean="0"/>
              <a:t>requires</a:t>
            </a:r>
            <a:r>
              <a:rPr lang="pt-PT" altLang="pt-PT" sz="2800" dirty="0" smtClean="0"/>
              <a:t> </a:t>
            </a:r>
            <a:r>
              <a:rPr lang="pt-PT" altLang="pt-PT" sz="2800" dirty="0" err="1" smtClean="0"/>
              <a:t>long-term</a:t>
            </a:r>
            <a:r>
              <a:rPr lang="pt-PT" altLang="pt-PT" sz="2800" dirty="0" smtClean="0"/>
              <a:t> discipline </a:t>
            </a:r>
            <a:r>
              <a:rPr lang="pt-PT" altLang="pt-PT" sz="2800" dirty="0" err="1" smtClean="0"/>
              <a:t>and</a:t>
            </a:r>
            <a:r>
              <a:rPr lang="pt-PT" altLang="pt-PT" sz="2800" dirty="0" smtClean="0"/>
              <a:t> </a:t>
            </a:r>
            <a:r>
              <a:rPr lang="pt-PT" altLang="pt-PT" sz="2800" dirty="0" err="1" smtClean="0"/>
              <a:t>provides</a:t>
            </a:r>
            <a:r>
              <a:rPr lang="pt-PT" altLang="pt-PT" sz="2800" dirty="0" smtClean="0"/>
              <a:t> </a:t>
            </a:r>
            <a:r>
              <a:rPr lang="pt-PT" altLang="pt-PT" sz="2800" dirty="0" err="1" smtClean="0"/>
              <a:t>only</a:t>
            </a:r>
            <a:r>
              <a:rPr lang="pt-PT" altLang="pt-PT" sz="2800" dirty="0" smtClean="0"/>
              <a:t> a </a:t>
            </a:r>
            <a:r>
              <a:rPr lang="pt-PT" altLang="pt-PT" sz="2800" dirty="0" err="1" smtClean="0"/>
              <a:t>small</a:t>
            </a:r>
            <a:r>
              <a:rPr lang="pt-PT" altLang="pt-PT" sz="2800" dirty="0" smtClean="0"/>
              <a:t> </a:t>
            </a:r>
            <a:r>
              <a:rPr lang="pt-PT" altLang="pt-PT" sz="2800" dirty="0" err="1" smtClean="0"/>
              <a:t>pace</a:t>
            </a:r>
            <a:r>
              <a:rPr lang="pt-PT" altLang="pt-PT" sz="2800" dirty="0" smtClean="0"/>
              <a:t> </a:t>
            </a:r>
            <a:r>
              <a:rPr lang="pt-PT" altLang="pt-PT" sz="2800" dirty="0" err="1" smtClean="0"/>
              <a:t>of</a:t>
            </a:r>
            <a:r>
              <a:rPr lang="pt-PT" altLang="pt-PT" sz="2800" dirty="0" smtClean="0"/>
              <a:t> </a:t>
            </a:r>
            <a:r>
              <a:rPr lang="pt-PT" altLang="pt-PT" sz="2800" dirty="0" err="1" smtClean="0"/>
              <a:t>change</a:t>
            </a:r>
            <a:r>
              <a:rPr lang="pt-PT" altLang="pt-PT" sz="2800" dirty="0" smtClean="0"/>
              <a:t>. </a:t>
            </a:r>
            <a:r>
              <a:rPr lang="pt-PT" altLang="pt-PT" sz="2800" dirty="0" err="1" smtClean="0"/>
              <a:t>The</a:t>
            </a:r>
            <a:r>
              <a:rPr lang="pt-PT" altLang="pt-PT" sz="2800" dirty="0" smtClean="0"/>
              <a:t> Business </a:t>
            </a:r>
            <a:r>
              <a:rPr lang="pt-PT" altLang="pt-PT" sz="2800" dirty="0" err="1" smtClean="0"/>
              <a:t>Process</a:t>
            </a:r>
            <a:r>
              <a:rPr lang="pt-PT" altLang="pt-PT" sz="2800" dirty="0" smtClean="0"/>
              <a:t> Reengineering </a:t>
            </a:r>
            <a:r>
              <a:rPr lang="pt-PT" altLang="pt-PT" sz="2800" dirty="0" err="1" smtClean="0"/>
              <a:t>approach</a:t>
            </a:r>
            <a:r>
              <a:rPr lang="pt-PT" altLang="pt-PT" sz="2800" dirty="0" smtClean="0"/>
              <a:t> </a:t>
            </a:r>
            <a:r>
              <a:rPr lang="pt-PT" altLang="pt-PT" sz="2800" dirty="0" err="1" smtClean="0"/>
              <a:t>on</a:t>
            </a:r>
            <a:r>
              <a:rPr lang="pt-PT" altLang="pt-PT" sz="2800" dirty="0" smtClean="0"/>
              <a:t> </a:t>
            </a:r>
            <a:r>
              <a:rPr lang="pt-PT" altLang="pt-PT" sz="2800" dirty="0" err="1" smtClean="0"/>
              <a:t>the</a:t>
            </a:r>
            <a:r>
              <a:rPr lang="pt-PT" altLang="pt-PT" sz="2800" dirty="0" smtClean="0"/>
              <a:t> </a:t>
            </a:r>
            <a:r>
              <a:rPr lang="pt-PT" altLang="pt-PT" sz="2800" dirty="0" err="1" smtClean="0"/>
              <a:t>other</a:t>
            </a:r>
            <a:r>
              <a:rPr lang="pt-PT" altLang="pt-PT" sz="2800" dirty="0" smtClean="0"/>
              <a:t> </a:t>
            </a:r>
            <a:r>
              <a:rPr lang="pt-PT" altLang="pt-PT" sz="2800" dirty="0" err="1" smtClean="0"/>
              <a:t>hand</a:t>
            </a:r>
            <a:r>
              <a:rPr lang="pt-PT" altLang="pt-PT" sz="2800" dirty="0" smtClean="0"/>
              <a:t> </a:t>
            </a:r>
            <a:r>
              <a:rPr lang="pt-PT" altLang="pt-PT" sz="2800" dirty="0" err="1" smtClean="0"/>
              <a:t>is</a:t>
            </a:r>
            <a:r>
              <a:rPr lang="pt-PT" altLang="pt-PT" sz="2800" dirty="0" smtClean="0"/>
              <a:t> </a:t>
            </a:r>
            <a:r>
              <a:rPr lang="pt-PT" altLang="pt-PT" sz="2800" dirty="0" err="1" smtClean="0"/>
              <a:t>harder</a:t>
            </a:r>
            <a:r>
              <a:rPr lang="pt-PT" altLang="pt-PT" sz="2800" dirty="0" smtClean="0"/>
              <a:t>, </a:t>
            </a:r>
            <a:r>
              <a:rPr lang="pt-PT" altLang="pt-PT" sz="2800" dirty="0" err="1" smtClean="0"/>
              <a:t>technology-oriented</a:t>
            </a:r>
            <a:r>
              <a:rPr lang="pt-PT" altLang="pt-PT" sz="2800" dirty="0" smtClean="0"/>
              <a:t>, </a:t>
            </a:r>
            <a:r>
              <a:rPr lang="pt-PT" altLang="pt-PT" sz="2800" dirty="0" err="1" smtClean="0"/>
              <a:t>it</a:t>
            </a:r>
            <a:r>
              <a:rPr lang="pt-PT" altLang="pt-PT" sz="2800" dirty="0" smtClean="0"/>
              <a:t> </a:t>
            </a:r>
            <a:r>
              <a:rPr lang="pt-PT" altLang="pt-PT" sz="2800" dirty="0" err="1" smtClean="0"/>
              <a:t>enables</a:t>
            </a:r>
            <a:r>
              <a:rPr lang="pt-PT" altLang="pt-PT" sz="2800" dirty="0" smtClean="0"/>
              <a:t> radical </a:t>
            </a:r>
            <a:r>
              <a:rPr lang="pt-PT" altLang="pt-PT" sz="2800" dirty="0" err="1" smtClean="0"/>
              <a:t>change</a:t>
            </a:r>
            <a:r>
              <a:rPr lang="pt-PT" altLang="pt-PT" sz="2800" dirty="0" smtClean="0"/>
              <a:t> </a:t>
            </a:r>
            <a:r>
              <a:rPr lang="pt-PT" altLang="pt-PT" sz="2800" dirty="0" err="1" smtClean="0"/>
              <a:t>but</a:t>
            </a:r>
            <a:r>
              <a:rPr lang="pt-PT" altLang="pt-PT" sz="2800" dirty="0" smtClean="0"/>
              <a:t> </a:t>
            </a:r>
            <a:r>
              <a:rPr lang="pt-PT" altLang="pt-PT" sz="2800" dirty="0" err="1" smtClean="0"/>
              <a:t>it</a:t>
            </a:r>
            <a:r>
              <a:rPr lang="pt-PT" altLang="pt-PT" sz="2800" dirty="0" smtClean="0"/>
              <a:t> </a:t>
            </a:r>
            <a:r>
              <a:rPr lang="pt-PT" altLang="pt-PT" sz="2800" dirty="0" err="1" smtClean="0"/>
              <a:t>requires</a:t>
            </a:r>
            <a:r>
              <a:rPr lang="pt-PT" altLang="pt-PT" sz="2800" dirty="0" smtClean="0"/>
              <a:t> </a:t>
            </a:r>
            <a:r>
              <a:rPr lang="pt-PT" altLang="pt-PT" sz="2800" dirty="0" err="1" smtClean="0"/>
              <a:t>considerable</a:t>
            </a:r>
            <a:r>
              <a:rPr lang="pt-PT" altLang="pt-PT" sz="2800" dirty="0" smtClean="0"/>
              <a:t> </a:t>
            </a:r>
            <a:r>
              <a:rPr lang="pt-PT" altLang="pt-PT" sz="2800" dirty="0" err="1" smtClean="0"/>
              <a:t>change</a:t>
            </a:r>
            <a:r>
              <a:rPr lang="pt-PT" altLang="pt-PT" sz="2800" dirty="0" smtClean="0"/>
              <a:t> management </a:t>
            </a:r>
            <a:r>
              <a:rPr lang="pt-PT" altLang="pt-PT" sz="2800" dirty="0" err="1" smtClean="0"/>
              <a:t>skills</a:t>
            </a:r>
            <a:r>
              <a:rPr lang="pt-PT" altLang="pt-PT" sz="2800" dirty="0" smtClean="0"/>
              <a:t>.</a:t>
            </a:r>
          </a:p>
        </p:txBody>
      </p:sp>
    </p:spTree>
    <p:extLst>
      <p:ext uri="{BB962C8B-B14F-4D97-AF65-F5344CB8AC3E}">
        <p14:creationId xmlns:p14="http://schemas.microsoft.com/office/powerpoint/2010/main" val="389901662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normAutofit/>
          </a:bodyPr>
          <a:lstStyle/>
          <a:p>
            <a:pPr algn="ctr" eaLnBrk="1" hangingPunct="1">
              <a:defRPr/>
            </a:pPr>
            <a:r>
              <a:rPr lang="pt-PT" altLang="ja-JP" sz="5400" b="1" dirty="0" err="1" smtClean="0">
                <a:ea typeface="ＭＳ Ｐゴシック" charset="-128"/>
              </a:rPr>
              <a:t>Turnaround</a:t>
            </a:r>
            <a:r>
              <a:rPr lang="pt-PT" altLang="ja-JP" sz="5400" b="1" dirty="0" smtClean="0">
                <a:ea typeface="ＭＳ Ｐゴシック" charset="-128"/>
              </a:rPr>
              <a:t> Management</a:t>
            </a:r>
            <a:endParaRPr lang="pt-PT" sz="5400" b="1" dirty="0" smtClean="0"/>
          </a:p>
        </p:txBody>
      </p:sp>
      <p:sp>
        <p:nvSpPr>
          <p:cNvPr id="89091" name="Rectangle 3"/>
          <p:cNvSpPr>
            <a:spLocks noGrp="1" noChangeArrowheads="1"/>
          </p:cNvSpPr>
          <p:nvPr>
            <p:ph idx="1"/>
          </p:nvPr>
        </p:nvSpPr>
        <p:spPr/>
        <p:txBody>
          <a:bodyPr>
            <a:normAutofit/>
          </a:bodyPr>
          <a:lstStyle/>
          <a:p>
            <a:pPr eaLnBrk="1" hangingPunct="1">
              <a:lnSpc>
                <a:spcPct val="90000"/>
              </a:lnSpc>
            </a:pPr>
            <a:r>
              <a:rPr lang="pt-PT" altLang="pt-PT" sz="2400" b="1" dirty="0" err="1" smtClean="0"/>
              <a:t>What</a:t>
            </a:r>
            <a:r>
              <a:rPr lang="pt-PT" altLang="pt-PT" sz="2400" b="1" dirty="0" smtClean="0"/>
              <a:t> </a:t>
            </a:r>
            <a:r>
              <a:rPr lang="pt-PT" altLang="pt-PT" sz="2400" b="1" dirty="0" err="1" smtClean="0"/>
              <a:t>is</a:t>
            </a:r>
            <a:r>
              <a:rPr lang="pt-PT" altLang="pt-PT" sz="2400" b="1" dirty="0" smtClean="0"/>
              <a:t> </a:t>
            </a:r>
            <a:r>
              <a:rPr lang="pt-PT" altLang="pt-PT" sz="2400" b="1" dirty="0" err="1" smtClean="0"/>
              <a:t>Turnaround</a:t>
            </a:r>
            <a:r>
              <a:rPr lang="pt-PT" altLang="pt-PT" sz="2400" b="1" dirty="0" smtClean="0"/>
              <a:t> Management? </a:t>
            </a:r>
            <a:r>
              <a:rPr lang="pt-PT" altLang="pt-PT" sz="2400" b="1" dirty="0" err="1" smtClean="0"/>
              <a:t>Description</a:t>
            </a:r>
            <a:r>
              <a:rPr lang="pt-PT" altLang="pt-PT" sz="2400" b="1" dirty="0" smtClean="0"/>
              <a:t>.</a:t>
            </a:r>
          </a:p>
          <a:p>
            <a:pPr algn="just" eaLnBrk="1" hangingPunct="1">
              <a:lnSpc>
                <a:spcPct val="90000"/>
              </a:lnSpc>
            </a:pPr>
            <a:r>
              <a:rPr lang="pt-PT" altLang="pt-PT" sz="2400" b="1" dirty="0" err="1" smtClean="0"/>
              <a:t>Turnaround</a:t>
            </a:r>
            <a:r>
              <a:rPr lang="pt-PT" altLang="pt-PT" sz="2400" b="1" dirty="0" smtClean="0"/>
              <a:t> Management</a:t>
            </a:r>
            <a:r>
              <a:rPr lang="pt-PT" altLang="pt-PT" sz="2400" dirty="0" smtClean="0"/>
              <a:t> </a:t>
            </a:r>
            <a:r>
              <a:rPr lang="pt-PT" altLang="pt-PT" sz="2400" dirty="0" err="1" smtClean="0"/>
              <a:t>involves</a:t>
            </a:r>
            <a:r>
              <a:rPr lang="pt-PT" altLang="pt-PT" sz="2400" dirty="0" smtClean="0"/>
              <a:t> </a:t>
            </a:r>
            <a:r>
              <a:rPr lang="pt-PT" altLang="pt-PT" sz="2400" dirty="0" err="1" smtClean="0"/>
              <a:t>the</a:t>
            </a:r>
            <a:r>
              <a:rPr lang="pt-PT" altLang="pt-PT" sz="2400" dirty="0" smtClean="0"/>
              <a:t> </a:t>
            </a:r>
            <a:r>
              <a:rPr lang="pt-PT" altLang="pt-PT" sz="2400" dirty="0" err="1" smtClean="0"/>
              <a:t>formulation</a:t>
            </a:r>
            <a:r>
              <a:rPr lang="pt-PT" altLang="pt-PT" sz="2400" dirty="0" smtClean="0"/>
              <a:t> </a:t>
            </a:r>
            <a:r>
              <a:rPr lang="pt-PT" altLang="pt-PT" sz="2400" dirty="0" err="1" smtClean="0"/>
              <a:t>and</a:t>
            </a:r>
            <a:r>
              <a:rPr lang="pt-PT" altLang="pt-PT" sz="2400" dirty="0" smtClean="0"/>
              <a:t> </a:t>
            </a:r>
            <a:r>
              <a:rPr lang="pt-PT" altLang="pt-PT" sz="2400" dirty="0" err="1" smtClean="0"/>
              <a:t>implementation</a:t>
            </a:r>
            <a:r>
              <a:rPr lang="pt-PT" altLang="pt-PT" sz="2400" dirty="0" smtClean="0"/>
              <a:t> </a:t>
            </a:r>
            <a:r>
              <a:rPr lang="pt-PT" altLang="pt-PT" sz="2400" dirty="0" err="1" smtClean="0"/>
              <a:t>of</a:t>
            </a:r>
            <a:r>
              <a:rPr lang="pt-PT" altLang="pt-PT" sz="2400" dirty="0" smtClean="0"/>
              <a:t> a </a:t>
            </a:r>
            <a:r>
              <a:rPr lang="pt-PT" altLang="pt-PT" sz="2400" dirty="0" err="1" smtClean="0"/>
              <a:t>strategic</a:t>
            </a:r>
            <a:r>
              <a:rPr lang="pt-PT" altLang="pt-PT" sz="2400" dirty="0" smtClean="0"/>
              <a:t> </a:t>
            </a:r>
            <a:r>
              <a:rPr lang="pt-PT" altLang="pt-PT" sz="2400" dirty="0" err="1" smtClean="0"/>
              <a:t>plan</a:t>
            </a:r>
            <a:r>
              <a:rPr lang="pt-PT" altLang="pt-PT" sz="2400" dirty="0" smtClean="0"/>
              <a:t> </a:t>
            </a:r>
            <a:r>
              <a:rPr lang="pt-PT" altLang="pt-PT" sz="2400" dirty="0" err="1" smtClean="0"/>
              <a:t>and</a:t>
            </a:r>
            <a:r>
              <a:rPr lang="pt-PT" altLang="pt-PT" sz="2400" dirty="0" smtClean="0"/>
              <a:t> a set </a:t>
            </a:r>
            <a:r>
              <a:rPr lang="pt-PT" altLang="pt-PT" sz="2400" dirty="0" err="1" smtClean="0"/>
              <a:t>of</a:t>
            </a:r>
            <a:r>
              <a:rPr lang="pt-PT" altLang="pt-PT" sz="2400" dirty="0" smtClean="0"/>
              <a:t> </a:t>
            </a:r>
            <a:r>
              <a:rPr lang="pt-PT" altLang="pt-PT" sz="2400" dirty="0" err="1" smtClean="0"/>
              <a:t>actions</a:t>
            </a:r>
            <a:r>
              <a:rPr lang="pt-PT" altLang="pt-PT" sz="2400" dirty="0" smtClean="0"/>
              <a:t> for </a:t>
            </a:r>
            <a:r>
              <a:rPr lang="pt-PT" altLang="pt-PT" sz="2400" dirty="0" err="1" smtClean="0"/>
              <a:t>corporate</a:t>
            </a:r>
            <a:r>
              <a:rPr lang="pt-PT" altLang="pt-PT" sz="2400" dirty="0" smtClean="0"/>
              <a:t> </a:t>
            </a:r>
            <a:r>
              <a:rPr lang="pt-PT" altLang="pt-PT" sz="2400" dirty="0" err="1" smtClean="0"/>
              <a:t>renewal</a:t>
            </a:r>
            <a:r>
              <a:rPr lang="pt-PT" altLang="pt-PT" sz="2400" dirty="0" smtClean="0"/>
              <a:t> </a:t>
            </a:r>
            <a:r>
              <a:rPr lang="pt-PT" altLang="pt-PT" sz="2400" dirty="0" err="1" smtClean="0"/>
              <a:t>and</a:t>
            </a:r>
            <a:r>
              <a:rPr lang="pt-PT" altLang="pt-PT" sz="2400" dirty="0" smtClean="0"/>
              <a:t> </a:t>
            </a:r>
            <a:r>
              <a:rPr lang="pt-PT" altLang="pt-PT" sz="2400" dirty="0" err="1" smtClean="0"/>
              <a:t>restructuring</a:t>
            </a:r>
            <a:r>
              <a:rPr lang="pt-PT" altLang="pt-PT" sz="2400" dirty="0" smtClean="0"/>
              <a:t>, </a:t>
            </a:r>
            <a:r>
              <a:rPr lang="pt-PT" altLang="pt-PT" sz="2400" dirty="0" err="1" smtClean="0"/>
              <a:t>typically</a:t>
            </a:r>
            <a:r>
              <a:rPr lang="pt-PT" altLang="pt-PT" sz="2400" dirty="0" smtClean="0"/>
              <a:t> </a:t>
            </a:r>
            <a:r>
              <a:rPr lang="pt-PT" altLang="pt-PT" sz="2400" dirty="0" err="1" smtClean="0"/>
              <a:t>during</a:t>
            </a:r>
            <a:r>
              <a:rPr lang="pt-PT" altLang="pt-PT" sz="2400" dirty="0" smtClean="0"/>
              <a:t> times </a:t>
            </a:r>
            <a:r>
              <a:rPr lang="pt-PT" altLang="pt-PT" sz="2400" dirty="0" err="1" smtClean="0"/>
              <a:t>of</a:t>
            </a:r>
            <a:r>
              <a:rPr lang="pt-PT" altLang="pt-PT" sz="2400" dirty="0" smtClean="0"/>
              <a:t> </a:t>
            </a:r>
            <a:r>
              <a:rPr lang="pt-PT" altLang="pt-PT" sz="2400" dirty="0" err="1" smtClean="0"/>
              <a:t>severe</a:t>
            </a:r>
            <a:r>
              <a:rPr lang="pt-PT" altLang="pt-PT" sz="2400" dirty="0" smtClean="0"/>
              <a:t> </a:t>
            </a:r>
            <a:r>
              <a:rPr lang="pt-PT" altLang="pt-PT" sz="2400" dirty="0" err="1" smtClean="0"/>
              <a:t>corporate</a:t>
            </a:r>
            <a:r>
              <a:rPr lang="pt-PT" altLang="pt-PT" sz="2400" dirty="0" smtClean="0"/>
              <a:t> financial </a:t>
            </a:r>
            <a:r>
              <a:rPr lang="pt-PT" altLang="pt-PT" sz="2400" dirty="0" err="1" smtClean="0"/>
              <a:t>distress</a:t>
            </a:r>
            <a:r>
              <a:rPr lang="pt-PT" altLang="pt-PT" sz="2400" dirty="0" smtClean="0"/>
              <a:t>. </a:t>
            </a:r>
            <a:r>
              <a:rPr lang="pt-PT" altLang="pt-PT" sz="2400" dirty="0" err="1" smtClean="0"/>
              <a:t>Often</a:t>
            </a:r>
            <a:r>
              <a:rPr lang="pt-PT" altLang="pt-PT" sz="2400" dirty="0" smtClean="0"/>
              <a:t> </a:t>
            </a:r>
            <a:r>
              <a:rPr lang="pt-PT" altLang="pt-PT" sz="2400" dirty="0" err="1" smtClean="0"/>
              <a:t>with</a:t>
            </a:r>
            <a:r>
              <a:rPr lang="pt-PT" altLang="pt-PT" sz="2400" dirty="0" smtClean="0"/>
              <a:t> </a:t>
            </a:r>
            <a:r>
              <a:rPr lang="pt-PT" altLang="pt-PT" sz="2400" dirty="0" err="1" smtClean="0"/>
              <a:t>the</a:t>
            </a:r>
            <a:r>
              <a:rPr lang="pt-PT" altLang="pt-PT" sz="2400" dirty="0" smtClean="0"/>
              <a:t> </a:t>
            </a:r>
            <a:r>
              <a:rPr lang="pt-PT" altLang="pt-PT" sz="2400" dirty="0" err="1" smtClean="0"/>
              <a:t>help</a:t>
            </a:r>
            <a:r>
              <a:rPr lang="pt-PT" altLang="pt-PT" sz="2400" dirty="0" smtClean="0"/>
              <a:t> </a:t>
            </a:r>
            <a:r>
              <a:rPr lang="pt-PT" altLang="pt-PT" sz="2400" dirty="0" err="1" smtClean="0"/>
              <a:t>of</a:t>
            </a:r>
            <a:r>
              <a:rPr lang="pt-PT" altLang="pt-PT" sz="2400" dirty="0" smtClean="0"/>
              <a:t> </a:t>
            </a:r>
            <a:r>
              <a:rPr lang="pt-PT" altLang="pt-PT" sz="2400" dirty="0" err="1" smtClean="0"/>
              <a:t>outside</a:t>
            </a:r>
            <a:r>
              <a:rPr lang="pt-PT" altLang="pt-PT" sz="2400" dirty="0" smtClean="0"/>
              <a:t> </a:t>
            </a:r>
            <a:r>
              <a:rPr lang="pt-PT" altLang="pt-PT" sz="2400" b="1" dirty="0" err="1" smtClean="0"/>
              <a:t>turnaround</a:t>
            </a:r>
            <a:r>
              <a:rPr lang="pt-PT" altLang="pt-PT" sz="2400" b="1" dirty="0" smtClean="0"/>
              <a:t> </a:t>
            </a:r>
            <a:r>
              <a:rPr lang="pt-PT" altLang="pt-PT" sz="2400" b="1" dirty="0" err="1" smtClean="0"/>
              <a:t>consultants</a:t>
            </a:r>
            <a:r>
              <a:rPr lang="pt-PT" altLang="pt-PT" sz="2400" dirty="0" smtClean="0"/>
              <a:t> </a:t>
            </a:r>
            <a:r>
              <a:rPr lang="pt-PT" altLang="pt-PT" sz="2400" dirty="0" err="1" smtClean="0"/>
              <a:t>or</a:t>
            </a:r>
            <a:r>
              <a:rPr lang="pt-PT" altLang="pt-PT" sz="2400" dirty="0" smtClean="0"/>
              <a:t> </a:t>
            </a:r>
            <a:r>
              <a:rPr lang="pt-PT" altLang="pt-PT" sz="2400" dirty="0" err="1" smtClean="0"/>
              <a:t>strategy</a:t>
            </a:r>
            <a:r>
              <a:rPr lang="pt-PT" altLang="pt-PT" sz="2400" dirty="0" smtClean="0"/>
              <a:t> </a:t>
            </a:r>
            <a:r>
              <a:rPr lang="pt-PT" altLang="pt-PT" sz="2400" dirty="0" err="1" smtClean="0"/>
              <a:t>consultants</a:t>
            </a:r>
            <a:r>
              <a:rPr lang="pt-PT" altLang="pt-PT" sz="2400" dirty="0" smtClean="0"/>
              <a:t>, a </a:t>
            </a:r>
            <a:r>
              <a:rPr lang="pt-PT" altLang="pt-PT" sz="2400" dirty="0" err="1" smtClean="0"/>
              <a:t>Root</a:t>
            </a:r>
            <a:r>
              <a:rPr lang="pt-PT" altLang="pt-PT" sz="2400" dirty="0" smtClean="0"/>
              <a:t> Cause </a:t>
            </a:r>
            <a:r>
              <a:rPr lang="pt-PT" altLang="pt-PT" sz="2400" dirty="0" err="1" smtClean="0"/>
              <a:t>Analysis</a:t>
            </a:r>
            <a:r>
              <a:rPr lang="pt-PT" altLang="pt-PT" sz="2400" dirty="0" smtClean="0"/>
              <a:t> </a:t>
            </a:r>
            <a:r>
              <a:rPr lang="pt-PT" altLang="pt-PT" sz="2400" dirty="0" err="1" smtClean="0"/>
              <a:t>is</a:t>
            </a:r>
            <a:r>
              <a:rPr lang="pt-PT" altLang="pt-PT" sz="2400" dirty="0" smtClean="0"/>
              <a:t> </a:t>
            </a:r>
            <a:r>
              <a:rPr lang="pt-PT" altLang="pt-PT" sz="2400" dirty="0" err="1" smtClean="0"/>
              <a:t>made</a:t>
            </a:r>
            <a:r>
              <a:rPr lang="pt-PT" altLang="pt-PT" sz="2400" dirty="0" smtClean="0"/>
              <a:t> </a:t>
            </a:r>
            <a:r>
              <a:rPr lang="pt-PT" altLang="pt-PT" sz="2400" dirty="0" err="1" smtClean="0"/>
              <a:t>and</a:t>
            </a:r>
            <a:r>
              <a:rPr lang="pt-PT" altLang="pt-PT" sz="2400" dirty="0" smtClean="0"/>
              <a:t> a </a:t>
            </a:r>
            <a:r>
              <a:rPr lang="pt-PT" altLang="pt-PT" sz="2400" b="1" dirty="0" err="1" smtClean="0"/>
              <a:t>turnaround</a:t>
            </a:r>
            <a:r>
              <a:rPr lang="pt-PT" altLang="pt-PT" sz="2400" b="1" dirty="0" smtClean="0"/>
              <a:t> </a:t>
            </a:r>
            <a:r>
              <a:rPr lang="pt-PT" altLang="pt-PT" sz="2400" b="1" dirty="0" err="1" smtClean="0"/>
              <a:t>plan</a:t>
            </a:r>
            <a:r>
              <a:rPr lang="pt-PT" altLang="pt-PT" sz="2400" dirty="0" smtClean="0"/>
              <a:t> </a:t>
            </a:r>
            <a:r>
              <a:rPr lang="pt-PT" altLang="pt-PT" sz="2400" dirty="0" err="1" smtClean="0"/>
              <a:t>is</a:t>
            </a:r>
            <a:r>
              <a:rPr lang="pt-PT" altLang="pt-PT" sz="2400" dirty="0" smtClean="0"/>
              <a:t> </a:t>
            </a:r>
            <a:r>
              <a:rPr lang="pt-PT" altLang="pt-PT" sz="2400" dirty="0" err="1" smtClean="0"/>
              <a:t>devised</a:t>
            </a:r>
            <a:r>
              <a:rPr lang="pt-PT" altLang="pt-PT" sz="2400" dirty="0" smtClean="0"/>
              <a:t> </a:t>
            </a:r>
            <a:r>
              <a:rPr lang="pt-PT" altLang="pt-PT" sz="2400" dirty="0" err="1" smtClean="0"/>
              <a:t>and</a:t>
            </a:r>
            <a:r>
              <a:rPr lang="pt-PT" altLang="pt-PT" sz="2400" dirty="0" smtClean="0"/>
              <a:t> </a:t>
            </a:r>
            <a:r>
              <a:rPr lang="pt-PT" altLang="pt-PT" sz="2400" dirty="0" err="1" smtClean="0"/>
              <a:t>executed</a:t>
            </a:r>
            <a:r>
              <a:rPr lang="pt-PT" altLang="pt-PT" sz="2400" dirty="0" smtClean="0"/>
              <a:t>, </a:t>
            </a:r>
            <a:r>
              <a:rPr lang="pt-PT" altLang="pt-PT" sz="2400" dirty="0" err="1" smtClean="0"/>
              <a:t>assuming</a:t>
            </a:r>
            <a:r>
              <a:rPr lang="pt-PT" altLang="pt-PT" sz="2400" dirty="0" smtClean="0"/>
              <a:t> </a:t>
            </a:r>
            <a:r>
              <a:rPr lang="pt-PT" altLang="pt-PT" sz="2400" dirty="0" err="1" smtClean="0"/>
              <a:t>that</a:t>
            </a:r>
            <a:r>
              <a:rPr lang="pt-PT" altLang="pt-PT" sz="2400" dirty="0" smtClean="0"/>
              <a:t> </a:t>
            </a:r>
            <a:r>
              <a:rPr lang="pt-PT" altLang="pt-PT" sz="2400" dirty="0" err="1" smtClean="0"/>
              <a:t>the</a:t>
            </a:r>
            <a:r>
              <a:rPr lang="pt-PT" altLang="pt-PT" sz="2400" dirty="0" smtClean="0"/>
              <a:t> </a:t>
            </a:r>
            <a:r>
              <a:rPr lang="pt-PT" altLang="pt-PT" sz="2400" dirty="0" err="1" smtClean="0"/>
              <a:t>firm</a:t>
            </a:r>
            <a:r>
              <a:rPr lang="pt-PT" altLang="pt-PT" sz="2400" dirty="0" smtClean="0"/>
              <a:t> </a:t>
            </a:r>
            <a:r>
              <a:rPr lang="pt-PT" altLang="pt-PT" sz="2400" dirty="0" err="1" smtClean="0"/>
              <a:t>still</a:t>
            </a:r>
            <a:r>
              <a:rPr lang="pt-PT" altLang="pt-PT" sz="2400" dirty="0" smtClean="0"/>
              <a:t> </a:t>
            </a:r>
            <a:r>
              <a:rPr lang="pt-PT" altLang="pt-PT" sz="2400" dirty="0" err="1" smtClean="0"/>
              <a:t>offers</a:t>
            </a:r>
            <a:r>
              <a:rPr lang="pt-PT" altLang="pt-PT" sz="2400" dirty="0" smtClean="0"/>
              <a:t> </a:t>
            </a:r>
            <a:r>
              <a:rPr lang="pt-PT" altLang="pt-PT" sz="2400" dirty="0" err="1" smtClean="0"/>
              <a:t>the</a:t>
            </a:r>
            <a:r>
              <a:rPr lang="pt-PT" altLang="pt-PT" sz="2400" dirty="0" smtClean="0"/>
              <a:t> </a:t>
            </a:r>
            <a:r>
              <a:rPr lang="pt-PT" altLang="pt-PT" sz="2400" dirty="0" err="1" smtClean="0"/>
              <a:t>potential</a:t>
            </a:r>
            <a:r>
              <a:rPr lang="pt-PT" altLang="pt-PT" sz="2400" dirty="0" smtClean="0"/>
              <a:t> to </a:t>
            </a:r>
            <a:r>
              <a:rPr lang="pt-PT" altLang="pt-PT" sz="2400" dirty="0" err="1" smtClean="0"/>
              <a:t>return</a:t>
            </a:r>
            <a:r>
              <a:rPr lang="pt-PT" altLang="pt-PT" sz="2400" dirty="0" smtClean="0"/>
              <a:t> to financial </a:t>
            </a:r>
            <a:r>
              <a:rPr lang="pt-PT" altLang="pt-PT" sz="2400" dirty="0" err="1" smtClean="0"/>
              <a:t>solvency</a:t>
            </a:r>
            <a:r>
              <a:rPr lang="pt-PT" altLang="pt-PT" sz="2400" dirty="0" smtClean="0"/>
              <a:t>, </a:t>
            </a:r>
            <a:r>
              <a:rPr lang="pt-PT" altLang="pt-PT" sz="2400" dirty="0" err="1" smtClean="0"/>
              <a:t>profitability</a:t>
            </a:r>
            <a:r>
              <a:rPr lang="pt-PT" altLang="pt-PT" sz="2400" dirty="0" smtClean="0"/>
              <a:t> </a:t>
            </a:r>
            <a:r>
              <a:rPr lang="pt-PT" altLang="pt-PT" sz="2400" dirty="0" err="1" smtClean="0"/>
              <a:t>and</a:t>
            </a:r>
            <a:r>
              <a:rPr lang="pt-PT" altLang="pt-PT" sz="2400" dirty="0" smtClean="0"/>
              <a:t> </a:t>
            </a:r>
            <a:r>
              <a:rPr lang="pt-PT" altLang="pt-PT" sz="2400" dirty="0" err="1" smtClean="0"/>
              <a:t>strategic</a:t>
            </a:r>
            <a:r>
              <a:rPr lang="pt-PT" altLang="pt-PT" sz="2400" dirty="0" smtClean="0"/>
              <a:t> </a:t>
            </a:r>
            <a:r>
              <a:rPr lang="pt-PT" altLang="pt-PT" sz="2400" dirty="0" err="1" smtClean="0"/>
              <a:t>viability</a:t>
            </a:r>
            <a:r>
              <a:rPr lang="pt-PT" altLang="pt-PT" sz="2400" dirty="0" smtClean="0"/>
              <a:t>. </a:t>
            </a:r>
          </a:p>
        </p:txBody>
      </p:sp>
    </p:spTree>
    <p:extLst>
      <p:ext uri="{BB962C8B-B14F-4D97-AF65-F5344CB8AC3E}">
        <p14:creationId xmlns:p14="http://schemas.microsoft.com/office/powerpoint/2010/main" val="199870175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normAutofit/>
          </a:bodyPr>
          <a:lstStyle/>
          <a:p>
            <a:pPr algn="ctr" eaLnBrk="1" hangingPunct="1">
              <a:defRPr/>
            </a:pPr>
            <a:r>
              <a:rPr lang="pt-PT" altLang="ja-JP" sz="4400" b="1" dirty="0" err="1" smtClean="0">
                <a:ea typeface="ＭＳ Ｐゴシック" charset="-128"/>
              </a:rPr>
              <a:t>Hammer</a:t>
            </a:r>
            <a:r>
              <a:rPr lang="pt-PT" altLang="ja-JP" sz="4400" b="1" dirty="0" smtClean="0">
                <a:ea typeface="ＭＳ Ｐゴシック" charset="-128"/>
              </a:rPr>
              <a:t> </a:t>
            </a:r>
            <a:r>
              <a:rPr lang="pt-PT" altLang="ja-JP" sz="4400" b="1" dirty="0" err="1" smtClean="0">
                <a:ea typeface="ＭＳ Ｐゴシック" charset="-128"/>
              </a:rPr>
              <a:t>and</a:t>
            </a:r>
            <a:r>
              <a:rPr lang="pt-PT" altLang="ja-JP" sz="4400" b="1" dirty="0" smtClean="0">
                <a:ea typeface="ＭＳ Ｐゴシック" charset="-128"/>
              </a:rPr>
              <a:t> </a:t>
            </a:r>
            <a:r>
              <a:rPr lang="pt-PT" altLang="ja-JP" sz="4400" b="1" dirty="0" err="1" smtClean="0">
                <a:ea typeface="ＭＳ Ｐゴシック" charset="-128"/>
              </a:rPr>
              <a:t>Champy’s</a:t>
            </a:r>
            <a:r>
              <a:rPr lang="pt-PT" altLang="ja-JP" sz="4400" b="1" dirty="0" smtClean="0">
                <a:ea typeface="ＭＳ Ｐゴシック" charset="-128"/>
              </a:rPr>
              <a:t> Business </a:t>
            </a:r>
            <a:r>
              <a:rPr lang="pt-PT" altLang="ja-JP" sz="4400" b="1" dirty="0" err="1" smtClean="0">
                <a:ea typeface="ＭＳ Ｐゴシック" charset="-128"/>
              </a:rPr>
              <a:t>Process</a:t>
            </a:r>
            <a:r>
              <a:rPr lang="pt-PT" altLang="ja-JP" sz="4400" b="1" dirty="0" smtClean="0">
                <a:ea typeface="ＭＳ Ｐゴシック" charset="-128"/>
              </a:rPr>
              <a:t> Reengineering</a:t>
            </a:r>
            <a:endParaRPr lang="pt-PT" sz="4400" b="1" dirty="0" smtClean="0"/>
          </a:p>
        </p:txBody>
      </p:sp>
      <p:sp>
        <p:nvSpPr>
          <p:cNvPr id="77827" name="Rectangle 3"/>
          <p:cNvSpPr>
            <a:spLocks noGrp="1" noChangeArrowheads="1"/>
          </p:cNvSpPr>
          <p:nvPr>
            <p:ph idx="1"/>
          </p:nvPr>
        </p:nvSpPr>
        <p:spPr>
          <a:xfrm>
            <a:off x="467544" y="1845734"/>
            <a:ext cx="8424935" cy="4247562"/>
          </a:xfrm>
        </p:spPr>
        <p:txBody>
          <a:bodyPr>
            <a:noAutofit/>
          </a:bodyPr>
          <a:lstStyle/>
          <a:p>
            <a:pPr algn="just" eaLnBrk="1" hangingPunct="1">
              <a:lnSpc>
                <a:spcPct val="80000"/>
              </a:lnSpc>
            </a:pPr>
            <a:r>
              <a:rPr lang="pt-PT" altLang="pt-PT" sz="2400" dirty="0" err="1" smtClean="0"/>
              <a:t>The</a:t>
            </a:r>
            <a:r>
              <a:rPr lang="pt-PT" altLang="pt-PT" sz="2400" dirty="0" smtClean="0"/>
              <a:t> Business </a:t>
            </a:r>
            <a:r>
              <a:rPr lang="pt-PT" altLang="pt-PT" sz="2400" dirty="0" err="1" smtClean="0"/>
              <a:t>Process</a:t>
            </a:r>
            <a:r>
              <a:rPr lang="pt-PT" altLang="pt-PT" sz="2400" dirty="0" smtClean="0"/>
              <a:t> Reengineering </a:t>
            </a:r>
            <a:r>
              <a:rPr lang="pt-PT" altLang="pt-PT" sz="2400" dirty="0" err="1" smtClean="0"/>
              <a:t>method</a:t>
            </a:r>
            <a:r>
              <a:rPr lang="pt-PT" altLang="pt-PT" sz="2400" dirty="0" smtClean="0"/>
              <a:t> (BPR) </a:t>
            </a:r>
            <a:r>
              <a:rPr lang="pt-PT" altLang="pt-PT" sz="2400" dirty="0" err="1" smtClean="0"/>
              <a:t>is</a:t>
            </a:r>
            <a:r>
              <a:rPr lang="pt-PT" altLang="pt-PT" sz="2400" dirty="0" smtClean="0"/>
              <a:t> </a:t>
            </a:r>
            <a:r>
              <a:rPr lang="pt-PT" altLang="pt-PT" sz="2400" dirty="0" err="1" smtClean="0"/>
              <a:t>described</a:t>
            </a:r>
            <a:r>
              <a:rPr lang="pt-PT" altLang="pt-PT" sz="2400" dirty="0" smtClean="0"/>
              <a:t> </a:t>
            </a:r>
            <a:r>
              <a:rPr lang="pt-PT" altLang="pt-PT" sz="2400" dirty="0" err="1" smtClean="0"/>
              <a:t>by</a:t>
            </a:r>
            <a:r>
              <a:rPr lang="pt-PT" altLang="pt-PT" sz="2400" dirty="0" smtClean="0"/>
              <a:t> </a:t>
            </a:r>
            <a:r>
              <a:rPr lang="pt-PT" altLang="pt-PT" sz="2400" dirty="0" err="1" smtClean="0"/>
              <a:t>Hammer</a:t>
            </a:r>
            <a:r>
              <a:rPr lang="pt-PT" altLang="pt-PT" sz="2400" dirty="0" smtClean="0"/>
              <a:t> </a:t>
            </a:r>
            <a:r>
              <a:rPr lang="pt-PT" altLang="pt-PT" sz="2400" dirty="0" err="1" smtClean="0"/>
              <a:t>and</a:t>
            </a:r>
            <a:r>
              <a:rPr lang="pt-PT" altLang="pt-PT" sz="2400" dirty="0" smtClean="0"/>
              <a:t> </a:t>
            </a:r>
            <a:r>
              <a:rPr lang="pt-PT" altLang="pt-PT" sz="2400" dirty="0" err="1" smtClean="0"/>
              <a:t>Champy</a:t>
            </a:r>
            <a:r>
              <a:rPr lang="pt-PT" altLang="pt-PT" sz="2400" dirty="0" smtClean="0"/>
              <a:t> as '</a:t>
            </a:r>
            <a:r>
              <a:rPr lang="pt-PT" altLang="pt-PT" sz="2400" dirty="0" err="1" smtClean="0"/>
              <a:t>the</a:t>
            </a:r>
            <a:r>
              <a:rPr lang="pt-PT" altLang="pt-PT" sz="2400" dirty="0" smtClean="0"/>
              <a:t> fundamental </a:t>
            </a:r>
            <a:r>
              <a:rPr lang="pt-PT" altLang="pt-PT" sz="2400" dirty="0" err="1" smtClean="0"/>
              <a:t>reconsideration</a:t>
            </a:r>
            <a:r>
              <a:rPr lang="pt-PT" altLang="pt-PT" sz="2400" dirty="0" smtClean="0"/>
              <a:t> </a:t>
            </a:r>
            <a:r>
              <a:rPr lang="pt-PT" altLang="pt-PT" sz="2400" dirty="0" err="1" smtClean="0"/>
              <a:t>and</a:t>
            </a:r>
            <a:r>
              <a:rPr lang="pt-PT" altLang="pt-PT" sz="2400" dirty="0" smtClean="0"/>
              <a:t> </a:t>
            </a:r>
            <a:r>
              <a:rPr lang="pt-PT" altLang="pt-PT" sz="2400" dirty="0" err="1" smtClean="0"/>
              <a:t>the</a:t>
            </a:r>
            <a:r>
              <a:rPr lang="pt-PT" altLang="pt-PT" sz="2400" dirty="0" smtClean="0"/>
              <a:t> radical redesign </a:t>
            </a:r>
            <a:r>
              <a:rPr lang="pt-PT" altLang="pt-PT" sz="2400" dirty="0" err="1" smtClean="0"/>
              <a:t>of</a:t>
            </a:r>
            <a:r>
              <a:rPr lang="pt-PT" altLang="pt-PT" sz="2400" dirty="0" smtClean="0"/>
              <a:t> </a:t>
            </a:r>
            <a:r>
              <a:rPr lang="pt-PT" altLang="pt-PT" sz="2400" dirty="0" err="1" smtClean="0"/>
              <a:t>organizational</a:t>
            </a:r>
            <a:r>
              <a:rPr lang="pt-PT" altLang="pt-PT" sz="2400" dirty="0" smtClean="0"/>
              <a:t> processes, in </a:t>
            </a:r>
            <a:r>
              <a:rPr lang="pt-PT" altLang="pt-PT" sz="2400" dirty="0" err="1" smtClean="0"/>
              <a:t>order</a:t>
            </a:r>
            <a:r>
              <a:rPr lang="pt-PT" altLang="pt-PT" sz="2400" dirty="0" smtClean="0"/>
              <a:t> to </a:t>
            </a:r>
            <a:r>
              <a:rPr lang="pt-PT" altLang="pt-PT" sz="2400" dirty="0" err="1" smtClean="0"/>
              <a:t>achieve</a:t>
            </a:r>
            <a:r>
              <a:rPr lang="pt-PT" altLang="pt-PT" sz="2400" dirty="0" smtClean="0"/>
              <a:t> </a:t>
            </a:r>
            <a:r>
              <a:rPr lang="pt-PT" altLang="pt-PT" sz="2400" dirty="0" err="1" smtClean="0"/>
              <a:t>drastic</a:t>
            </a:r>
            <a:r>
              <a:rPr lang="pt-PT" altLang="pt-PT" sz="2400" dirty="0" smtClean="0"/>
              <a:t> </a:t>
            </a:r>
            <a:r>
              <a:rPr lang="pt-PT" altLang="pt-PT" sz="2400" dirty="0" err="1" smtClean="0"/>
              <a:t>improvement</a:t>
            </a:r>
            <a:r>
              <a:rPr lang="pt-PT" altLang="pt-PT" sz="2400" dirty="0" smtClean="0"/>
              <a:t> </a:t>
            </a:r>
            <a:r>
              <a:rPr lang="pt-PT" altLang="pt-PT" sz="2400" dirty="0" err="1" smtClean="0"/>
              <a:t>of</a:t>
            </a:r>
            <a:r>
              <a:rPr lang="pt-PT" altLang="pt-PT" sz="2400" dirty="0" smtClean="0"/>
              <a:t> </a:t>
            </a:r>
            <a:r>
              <a:rPr lang="pt-PT" altLang="pt-PT" sz="2400" dirty="0" err="1" smtClean="0"/>
              <a:t>current</a:t>
            </a:r>
            <a:r>
              <a:rPr lang="pt-PT" altLang="pt-PT" sz="2400" dirty="0" smtClean="0"/>
              <a:t> performance in </a:t>
            </a:r>
            <a:r>
              <a:rPr lang="pt-PT" altLang="pt-PT" sz="2400" dirty="0" err="1" smtClean="0"/>
              <a:t>cost</a:t>
            </a:r>
            <a:r>
              <a:rPr lang="pt-PT" altLang="pt-PT" sz="2400" dirty="0" smtClean="0"/>
              <a:t>, </a:t>
            </a:r>
            <a:r>
              <a:rPr lang="pt-PT" altLang="pt-PT" sz="2400" dirty="0" err="1" smtClean="0"/>
              <a:t>services</a:t>
            </a:r>
            <a:r>
              <a:rPr lang="pt-PT" altLang="pt-PT" sz="2400" dirty="0" smtClean="0"/>
              <a:t> </a:t>
            </a:r>
            <a:r>
              <a:rPr lang="pt-PT" altLang="pt-PT" sz="2400" dirty="0" err="1" smtClean="0"/>
              <a:t>and</a:t>
            </a:r>
            <a:r>
              <a:rPr lang="pt-PT" altLang="pt-PT" sz="2400" dirty="0" smtClean="0"/>
              <a:t> speed'. </a:t>
            </a:r>
          </a:p>
          <a:p>
            <a:pPr algn="just" eaLnBrk="1" hangingPunct="1">
              <a:lnSpc>
                <a:spcPct val="80000"/>
              </a:lnSpc>
            </a:pPr>
            <a:r>
              <a:rPr lang="pt-PT" altLang="pt-PT" sz="2400" dirty="0" err="1" smtClean="0"/>
              <a:t>Rather</a:t>
            </a:r>
            <a:r>
              <a:rPr lang="pt-PT" altLang="pt-PT" sz="2400" dirty="0" smtClean="0"/>
              <a:t> </a:t>
            </a:r>
            <a:r>
              <a:rPr lang="pt-PT" altLang="pt-PT" sz="2400" dirty="0" err="1" smtClean="0"/>
              <a:t>than</a:t>
            </a:r>
            <a:r>
              <a:rPr lang="pt-PT" altLang="pt-PT" sz="2400" dirty="0" smtClean="0"/>
              <a:t> </a:t>
            </a:r>
            <a:r>
              <a:rPr lang="pt-PT" altLang="pt-PT" sz="2400" dirty="0" err="1" smtClean="0"/>
              <a:t>organizing</a:t>
            </a:r>
            <a:r>
              <a:rPr lang="pt-PT" altLang="pt-PT" sz="2400" dirty="0" smtClean="0"/>
              <a:t> a </a:t>
            </a:r>
            <a:r>
              <a:rPr lang="pt-PT" altLang="pt-PT" sz="2400" dirty="0" err="1" smtClean="0"/>
              <a:t>firm</a:t>
            </a:r>
            <a:r>
              <a:rPr lang="pt-PT" altLang="pt-PT" sz="2400" dirty="0" smtClean="0"/>
              <a:t> </a:t>
            </a:r>
            <a:r>
              <a:rPr lang="pt-PT" altLang="pt-PT" sz="2400" dirty="0" err="1" smtClean="0"/>
              <a:t>into</a:t>
            </a:r>
            <a:r>
              <a:rPr lang="pt-PT" altLang="pt-PT" sz="2400" dirty="0" smtClean="0"/>
              <a:t> </a:t>
            </a:r>
            <a:r>
              <a:rPr lang="pt-PT" altLang="pt-PT" sz="2400" dirty="0" err="1" smtClean="0"/>
              <a:t>functional</a:t>
            </a:r>
            <a:r>
              <a:rPr lang="pt-PT" altLang="pt-PT" sz="2400" dirty="0" smtClean="0"/>
              <a:t> </a:t>
            </a:r>
            <a:r>
              <a:rPr lang="pt-PT" altLang="pt-PT" sz="2400" dirty="0" err="1" smtClean="0"/>
              <a:t>specialties</a:t>
            </a:r>
            <a:r>
              <a:rPr lang="pt-PT" altLang="pt-PT" sz="2400" dirty="0" smtClean="0"/>
              <a:t> (</a:t>
            </a:r>
            <a:r>
              <a:rPr lang="pt-PT" altLang="pt-PT" sz="2400" dirty="0" err="1" smtClean="0"/>
              <a:t>like</a:t>
            </a:r>
            <a:r>
              <a:rPr lang="pt-PT" altLang="pt-PT" sz="2400" dirty="0" smtClean="0"/>
              <a:t> </a:t>
            </a:r>
            <a:r>
              <a:rPr lang="pt-PT" altLang="pt-PT" sz="2400" dirty="0" err="1" smtClean="0"/>
              <a:t>production</a:t>
            </a:r>
            <a:r>
              <a:rPr lang="pt-PT" altLang="pt-PT" sz="2400" dirty="0" smtClean="0"/>
              <a:t>, </a:t>
            </a:r>
            <a:r>
              <a:rPr lang="pt-PT" altLang="pt-PT" sz="2400" dirty="0" err="1" smtClean="0"/>
              <a:t>accounting</a:t>
            </a:r>
            <a:r>
              <a:rPr lang="pt-PT" altLang="pt-PT" sz="2400" dirty="0" smtClean="0"/>
              <a:t>, marketing, etc.) </a:t>
            </a:r>
            <a:r>
              <a:rPr lang="pt-PT" altLang="pt-PT" sz="2400" dirty="0" err="1" smtClean="0"/>
              <a:t>and</a:t>
            </a:r>
            <a:r>
              <a:rPr lang="pt-PT" altLang="pt-PT" sz="2400" dirty="0" smtClean="0"/>
              <a:t> to look </a:t>
            </a:r>
            <a:r>
              <a:rPr lang="pt-PT" altLang="pt-PT" sz="2400" dirty="0" err="1" smtClean="0"/>
              <a:t>at</a:t>
            </a:r>
            <a:r>
              <a:rPr lang="pt-PT" altLang="pt-PT" sz="2400" dirty="0" smtClean="0"/>
              <a:t> </a:t>
            </a:r>
            <a:r>
              <a:rPr lang="pt-PT" altLang="pt-PT" sz="2400" dirty="0" err="1" smtClean="0"/>
              <a:t>the</a:t>
            </a:r>
            <a:r>
              <a:rPr lang="pt-PT" altLang="pt-PT" sz="2400" dirty="0" smtClean="0"/>
              <a:t> </a:t>
            </a:r>
            <a:r>
              <a:rPr lang="pt-PT" altLang="pt-PT" sz="2400" dirty="0" err="1" smtClean="0"/>
              <a:t>tasks</a:t>
            </a:r>
            <a:r>
              <a:rPr lang="pt-PT" altLang="pt-PT" sz="2400" dirty="0" smtClean="0"/>
              <a:t> </a:t>
            </a:r>
            <a:r>
              <a:rPr lang="pt-PT" altLang="pt-PT" sz="2400" dirty="0" err="1" smtClean="0"/>
              <a:t>that</a:t>
            </a:r>
            <a:r>
              <a:rPr lang="pt-PT" altLang="pt-PT" sz="2400" dirty="0" smtClean="0"/>
              <a:t> </a:t>
            </a:r>
            <a:r>
              <a:rPr lang="pt-PT" altLang="pt-PT" sz="2400" dirty="0" err="1" smtClean="0"/>
              <a:t>each</a:t>
            </a:r>
            <a:r>
              <a:rPr lang="pt-PT" altLang="pt-PT" sz="2400" dirty="0" smtClean="0"/>
              <a:t> </a:t>
            </a:r>
            <a:r>
              <a:rPr lang="pt-PT" altLang="pt-PT" sz="2400" dirty="0" err="1" smtClean="0"/>
              <a:t>function</a:t>
            </a:r>
            <a:r>
              <a:rPr lang="pt-PT" altLang="pt-PT" sz="2400" dirty="0" smtClean="0"/>
              <a:t> </a:t>
            </a:r>
            <a:r>
              <a:rPr lang="pt-PT" altLang="pt-PT" sz="2400" dirty="0" err="1" smtClean="0"/>
              <a:t>performs</a:t>
            </a:r>
            <a:r>
              <a:rPr lang="pt-PT" altLang="pt-PT" sz="2400" dirty="0" smtClean="0"/>
              <a:t>, </a:t>
            </a:r>
            <a:r>
              <a:rPr lang="pt-PT" altLang="pt-PT" sz="2400" dirty="0" err="1" smtClean="0"/>
              <a:t>Hammer</a:t>
            </a:r>
            <a:r>
              <a:rPr lang="pt-PT" altLang="pt-PT" sz="2400" dirty="0" smtClean="0"/>
              <a:t> </a:t>
            </a:r>
            <a:r>
              <a:rPr lang="pt-PT" altLang="pt-PT" sz="2400" dirty="0" err="1" smtClean="0"/>
              <a:t>and</a:t>
            </a:r>
            <a:r>
              <a:rPr lang="pt-PT" altLang="pt-PT" sz="2400" dirty="0" smtClean="0"/>
              <a:t> </a:t>
            </a:r>
            <a:r>
              <a:rPr lang="pt-PT" altLang="pt-PT" sz="2400" dirty="0" err="1" smtClean="0"/>
              <a:t>Champy</a:t>
            </a:r>
            <a:r>
              <a:rPr lang="pt-PT" altLang="pt-PT" sz="2400" dirty="0" smtClean="0"/>
              <a:t> </a:t>
            </a:r>
            <a:r>
              <a:rPr lang="pt-PT" altLang="pt-PT" sz="2400" dirty="0" err="1" smtClean="0"/>
              <a:t>recommend</a:t>
            </a:r>
            <a:r>
              <a:rPr lang="pt-PT" altLang="pt-PT" sz="2400" dirty="0" smtClean="0"/>
              <a:t> </a:t>
            </a:r>
            <a:r>
              <a:rPr lang="pt-PT" altLang="pt-PT" sz="2400" dirty="0" err="1" smtClean="0"/>
              <a:t>that</a:t>
            </a:r>
            <a:r>
              <a:rPr lang="pt-PT" altLang="pt-PT" sz="2400" dirty="0" smtClean="0"/>
              <a:t> </a:t>
            </a:r>
            <a:r>
              <a:rPr lang="pt-PT" altLang="pt-PT" sz="2400" dirty="0" err="1" smtClean="0"/>
              <a:t>we</a:t>
            </a:r>
            <a:r>
              <a:rPr lang="pt-PT" altLang="pt-PT" sz="2400" dirty="0" smtClean="0"/>
              <a:t> </a:t>
            </a:r>
            <a:r>
              <a:rPr lang="pt-PT" altLang="pt-PT" sz="2400" dirty="0" err="1" smtClean="0"/>
              <a:t>should</a:t>
            </a:r>
            <a:r>
              <a:rPr lang="pt-PT" altLang="pt-PT" sz="2400" dirty="0" smtClean="0"/>
              <a:t> look </a:t>
            </a:r>
            <a:r>
              <a:rPr lang="pt-PT" altLang="pt-PT" sz="2400" dirty="0" err="1" smtClean="0"/>
              <a:t>at</a:t>
            </a:r>
            <a:r>
              <a:rPr lang="pt-PT" altLang="pt-PT" sz="2400" dirty="0" smtClean="0"/>
              <a:t> complete processes. </a:t>
            </a:r>
            <a:r>
              <a:rPr lang="pt-PT" altLang="pt-PT" sz="2400" dirty="0" err="1" smtClean="0"/>
              <a:t>From</a:t>
            </a:r>
            <a:r>
              <a:rPr lang="pt-PT" altLang="pt-PT" sz="2400" dirty="0" smtClean="0"/>
              <a:t> </a:t>
            </a:r>
            <a:r>
              <a:rPr lang="pt-PT" altLang="pt-PT" sz="2400" dirty="0" err="1" smtClean="0"/>
              <a:t>materials</a:t>
            </a:r>
            <a:r>
              <a:rPr lang="pt-PT" altLang="pt-PT" sz="2400" dirty="0" smtClean="0"/>
              <a:t> </a:t>
            </a:r>
            <a:r>
              <a:rPr lang="pt-PT" altLang="pt-PT" sz="2400" dirty="0" err="1" smtClean="0"/>
              <a:t>acquisition</a:t>
            </a:r>
            <a:r>
              <a:rPr lang="pt-PT" altLang="pt-PT" sz="2400" dirty="0" smtClean="0"/>
              <a:t>, </a:t>
            </a:r>
            <a:r>
              <a:rPr lang="pt-PT" altLang="pt-PT" sz="2400" dirty="0" err="1" smtClean="0"/>
              <a:t>towards</a:t>
            </a:r>
            <a:r>
              <a:rPr lang="pt-PT" altLang="pt-PT" sz="2400" dirty="0" smtClean="0"/>
              <a:t> </a:t>
            </a:r>
            <a:r>
              <a:rPr lang="pt-PT" altLang="pt-PT" sz="2400" dirty="0" err="1" smtClean="0"/>
              <a:t>production</a:t>
            </a:r>
            <a:r>
              <a:rPr lang="pt-PT" altLang="pt-PT" sz="2400" dirty="0" smtClean="0"/>
              <a:t>, </a:t>
            </a:r>
            <a:r>
              <a:rPr lang="pt-PT" altLang="pt-PT" sz="2400" dirty="0" err="1" smtClean="0"/>
              <a:t>towards</a:t>
            </a:r>
            <a:r>
              <a:rPr lang="pt-PT" altLang="pt-PT" sz="2400" dirty="0" smtClean="0"/>
              <a:t> marketing </a:t>
            </a:r>
            <a:r>
              <a:rPr lang="pt-PT" altLang="pt-PT" sz="2400" dirty="0" err="1" smtClean="0"/>
              <a:t>and</a:t>
            </a:r>
            <a:r>
              <a:rPr lang="pt-PT" altLang="pt-PT" sz="2400" dirty="0" smtClean="0"/>
              <a:t> </a:t>
            </a:r>
            <a:r>
              <a:rPr lang="pt-PT" altLang="pt-PT" sz="2400" dirty="0" err="1" smtClean="0"/>
              <a:t>distribution</a:t>
            </a:r>
            <a:r>
              <a:rPr lang="pt-PT" altLang="pt-PT" sz="2400" dirty="0" smtClean="0"/>
              <a:t>. </a:t>
            </a:r>
            <a:r>
              <a:rPr lang="pt-PT" altLang="pt-PT" sz="2400" dirty="0" err="1" smtClean="0"/>
              <a:t>One</a:t>
            </a:r>
            <a:r>
              <a:rPr lang="pt-PT" altLang="pt-PT" sz="2400" dirty="0" smtClean="0"/>
              <a:t> </a:t>
            </a:r>
            <a:r>
              <a:rPr lang="pt-PT" altLang="pt-PT" sz="2400" dirty="0" err="1" smtClean="0"/>
              <a:t>should</a:t>
            </a:r>
            <a:r>
              <a:rPr lang="pt-PT" altLang="pt-PT" sz="2400" dirty="0" smtClean="0"/>
              <a:t> </a:t>
            </a:r>
            <a:r>
              <a:rPr lang="pt-PT" altLang="pt-PT" sz="2400" dirty="0" err="1" smtClean="0"/>
              <a:t>rebuild</a:t>
            </a:r>
            <a:r>
              <a:rPr lang="pt-PT" altLang="pt-PT" sz="2400" dirty="0" smtClean="0"/>
              <a:t> </a:t>
            </a:r>
            <a:r>
              <a:rPr lang="pt-PT" altLang="pt-PT" sz="2400" dirty="0" err="1" smtClean="0"/>
              <a:t>the</a:t>
            </a:r>
            <a:r>
              <a:rPr lang="pt-PT" altLang="pt-PT" sz="2400" dirty="0" smtClean="0"/>
              <a:t> </a:t>
            </a:r>
            <a:r>
              <a:rPr lang="pt-PT" altLang="pt-PT" sz="2400" dirty="0" err="1" smtClean="0"/>
              <a:t>firm</a:t>
            </a:r>
            <a:r>
              <a:rPr lang="pt-PT" altLang="pt-PT" sz="2400" dirty="0" smtClean="0"/>
              <a:t> </a:t>
            </a:r>
            <a:r>
              <a:rPr lang="pt-PT" altLang="pt-PT" sz="2400" dirty="0" err="1" smtClean="0"/>
              <a:t>into</a:t>
            </a:r>
            <a:r>
              <a:rPr lang="pt-PT" altLang="pt-PT" sz="2400" dirty="0" smtClean="0"/>
              <a:t> a series </a:t>
            </a:r>
            <a:r>
              <a:rPr lang="pt-PT" altLang="pt-PT" sz="2400" dirty="0" err="1" smtClean="0"/>
              <a:t>of</a:t>
            </a:r>
            <a:r>
              <a:rPr lang="pt-PT" altLang="pt-PT" sz="2400" dirty="0" smtClean="0"/>
              <a:t> processes.</a:t>
            </a:r>
          </a:p>
          <a:p>
            <a:pPr algn="just" eaLnBrk="1" hangingPunct="1">
              <a:lnSpc>
                <a:spcPct val="80000"/>
              </a:lnSpc>
            </a:pPr>
            <a:r>
              <a:rPr lang="pt-PT" altLang="pt-PT" sz="2400" dirty="0" err="1" smtClean="0"/>
              <a:t>Value</a:t>
            </a:r>
            <a:r>
              <a:rPr lang="pt-PT" altLang="pt-PT" sz="2400" dirty="0" smtClean="0"/>
              <a:t> </a:t>
            </a:r>
            <a:r>
              <a:rPr lang="pt-PT" altLang="pt-PT" sz="2400" dirty="0" err="1" smtClean="0"/>
              <a:t>creation</a:t>
            </a:r>
            <a:r>
              <a:rPr lang="pt-PT" altLang="pt-PT" sz="2400" dirty="0" smtClean="0"/>
              <a:t> for </a:t>
            </a:r>
            <a:r>
              <a:rPr lang="pt-PT" altLang="pt-PT" sz="2400" dirty="0" err="1" smtClean="0"/>
              <a:t>the</a:t>
            </a:r>
            <a:r>
              <a:rPr lang="pt-PT" altLang="pt-PT" sz="2400" dirty="0" smtClean="0"/>
              <a:t> </a:t>
            </a:r>
            <a:r>
              <a:rPr lang="pt-PT" altLang="pt-PT" sz="2400" dirty="0" err="1" smtClean="0"/>
              <a:t>customer</a:t>
            </a:r>
            <a:r>
              <a:rPr lang="pt-PT" altLang="pt-PT" sz="2400" dirty="0" smtClean="0"/>
              <a:t> </a:t>
            </a:r>
            <a:r>
              <a:rPr lang="pt-PT" altLang="pt-PT" sz="2400" dirty="0" err="1" smtClean="0"/>
              <a:t>is</a:t>
            </a:r>
            <a:r>
              <a:rPr lang="pt-PT" altLang="pt-PT" sz="2400" dirty="0" smtClean="0"/>
              <a:t> </a:t>
            </a:r>
            <a:r>
              <a:rPr lang="pt-PT" altLang="pt-PT" sz="2400" dirty="0" err="1" smtClean="0"/>
              <a:t>the</a:t>
            </a:r>
            <a:r>
              <a:rPr lang="pt-PT" altLang="pt-PT" sz="2400" dirty="0" smtClean="0"/>
              <a:t> </a:t>
            </a:r>
            <a:r>
              <a:rPr lang="pt-PT" altLang="pt-PT" sz="2400" dirty="0" err="1" smtClean="0"/>
              <a:t>leading</a:t>
            </a:r>
            <a:r>
              <a:rPr lang="pt-PT" altLang="pt-PT" sz="2400" dirty="0" smtClean="0"/>
              <a:t> </a:t>
            </a:r>
            <a:r>
              <a:rPr lang="pt-PT" altLang="pt-PT" sz="2400" dirty="0" err="1" smtClean="0"/>
              <a:t>factor</a:t>
            </a:r>
            <a:r>
              <a:rPr lang="pt-PT" altLang="pt-PT" sz="2400" dirty="0" smtClean="0"/>
              <a:t> for BPR </a:t>
            </a:r>
            <a:r>
              <a:rPr lang="pt-PT" altLang="pt-PT" sz="2400" dirty="0" err="1" smtClean="0"/>
              <a:t>and</a:t>
            </a:r>
            <a:r>
              <a:rPr lang="pt-PT" altLang="pt-PT" sz="2400" dirty="0" smtClean="0"/>
              <a:t> </a:t>
            </a:r>
            <a:r>
              <a:rPr lang="pt-PT" altLang="pt-PT" sz="2400" b="1" dirty="0" err="1" smtClean="0"/>
              <a:t>information</a:t>
            </a:r>
            <a:r>
              <a:rPr lang="pt-PT" altLang="pt-PT" sz="2400" b="1" dirty="0" smtClean="0"/>
              <a:t> </a:t>
            </a:r>
            <a:r>
              <a:rPr lang="pt-PT" altLang="pt-PT" sz="2400" b="1" dirty="0" err="1" smtClean="0"/>
              <a:t>technology</a:t>
            </a:r>
            <a:r>
              <a:rPr lang="pt-PT" altLang="pt-PT" sz="2400" dirty="0" smtClean="0"/>
              <a:t> </a:t>
            </a:r>
            <a:r>
              <a:rPr lang="pt-PT" altLang="pt-PT" sz="2400" dirty="0" err="1" smtClean="0"/>
              <a:t>often</a:t>
            </a:r>
            <a:r>
              <a:rPr lang="pt-PT" altLang="pt-PT" sz="2400" dirty="0" smtClean="0"/>
              <a:t> </a:t>
            </a:r>
            <a:r>
              <a:rPr lang="pt-PT" altLang="pt-PT" sz="2400" dirty="0" err="1" smtClean="0"/>
              <a:t>plays</a:t>
            </a:r>
            <a:r>
              <a:rPr lang="pt-PT" altLang="pt-PT" sz="2400" dirty="0" smtClean="0"/>
              <a:t> </a:t>
            </a:r>
            <a:r>
              <a:rPr lang="pt-PT" altLang="pt-PT" sz="2400" dirty="0" err="1" smtClean="0"/>
              <a:t>an</a:t>
            </a:r>
            <a:r>
              <a:rPr lang="pt-PT" altLang="pt-PT" sz="2400" dirty="0" smtClean="0"/>
              <a:t> </a:t>
            </a:r>
            <a:r>
              <a:rPr lang="pt-PT" altLang="pt-PT" sz="2400" dirty="0" err="1" smtClean="0"/>
              <a:t>important</a:t>
            </a:r>
            <a:r>
              <a:rPr lang="pt-PT" altLang="pt-PT" sz="2400" dirty="0" smtClean="0"/>
              <a:t> </a:t>
            </a:r>
            <a:r>
              <a:rPr lang="pt-PT" altLang="pt-PT" sz="2400" dirty="0" err="1" smtClean="0"/>
              <a:t>enabling</a:t>
            </a:r>
            <a:r>
              <a:rPr lang="pt-PT" altLang="pt-PT" sz="2400" dirty="0" smtClean="0"/>
              <a:t> role. </a:t>
            </a:r>
          </a:p>
        </p:txBody>
      </p:sp>
    </p:spTree>
    <p:extLst>
      <p:ext uri="{BB962C8B-B14F-4D97-AF65-F5344CB8AC3E}">
        <p14:creationId xmlns:p14="http://schemas.microsoft.com/office/powerpoint/2010/main" val="186739281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p:txBody>
          <a:bodyPr>
            <a:normAutofit/>
          </a:bodyPr>
          <a:lstStyle/>
          <a:p>
            <a:pPr algn="ctr" eaLnBrk="1" hangingPunct="1">
              <a:defRPr/>
            </a:pPr>
            <a:r>
              <a:rPr lang="pt-PT" altLang="ja-JP" sz="4400" b="1" dirty="0" err="1" smtClean="0">
                <a:ea typeface="ＭＳ Ｐゴシック" charset="-128"/>
              </a:rPr>
              <a:t>Hammer</a:t>
            </a:r>
            <a:r>
              <a:rPr lang="pt-PT" altLang="ja-JP" sz="4400" b="1" dirty="0" smtClean="0">
                <a:ea typeface="ＭＳ Ｐゴシック" charset="-128"/>
              </a:rPr>
              <a:t> </a:t>
            </a:r>
            <a:r>
              <a:rPr lang="pt-PT" altLang="ja-JP" sz="4400" b="1" dirty="0" err="1" smtClean="0">
                <a:ea typeface="ＭＳ Ｐゴシック" charset="-128"/>
              </a:rPr>
              <a:t>and</a:t>
            </a:r>
            <a:r>
              <a:rPr lang="pt-PT" altLang="ja-JP" sz="4400" b="1" dirty="0" smtClean="0">
                <a:ea typeface="ＭＳ Ｐゴシック" charset="-128"/>
              </a:rPr>
              <a:t> </a:t>
            </a:r>
            <a:r>
              <a:rPr lang="pt-PT" altLang="ja-JP" sz="4400" b="1" dirty="0" err="1" smtClean="0">
                <a:ea typeface="ＭＳ Ｐゴシック" charset="-128"/>
              </a:rPr>
              <a:t>Champy’s</a:t>
            </a:r>
            <a:r>
              <a:rPr lang="pt-PT" altLang="ja-JP" sz="4400" b="1" dirty="0" smtClean="0">
                <a:ea typeface="ＭＳ Ｐゴシック" charset="-128"/>
              </a:rPr>
              <a:t> Business </a:t>
            </a:r>
            <a:r>
              <a:rPr lang="pt-PT" altLang="ja-JP" sz="4400" b="1" dirty="0" err="1" smtClean="0">
                <a:ea typeface="ＭＳ Ｐゴシック" charset="-128"/>
              </a:rPr>
              <a:t>Process</a:t>
            </a:r>
            <a:r>
              <a:rPr lang="pt-PT" altLang="ja-JP" sz="4400" b="1" dirty="0" smtClean="0">
                <a:ea typeface="ＭＳ Ｐゴシック" charset="-128"/>
              </a:rPr>
              <a:t> Reengineering</a:t>
            </a:r>
            <a:endParaRPr lang="pt-PT" sz="4400" b="1" dirty="0" smtClean="0"/>
          </a:p>
        </p:txBody>
      </p:sp>
      <p:sp>
        <p:nvSpPr>
          <p:cNvPr id="78851" name="Rectangle 3"/>
          <p:cNvSpPr>
            <a:spLocks noGrp="1" noChangeArrowheads="1"/>
          </p:cNvSpPr>
          <p:nvPr>
            <p:ph idx="1"/>
          </p:nvPr>
        </p:nvSpPr>
        <p:spPr/>
        <p:txBody>
          <a:bodyPr/>
          <a:lstStyle/>
          <a:p>
            <a:pPr eaLnBrk="1" hangingPunct="1"/>
            <a:r>
              <a:rPr lang="pt-PT" altLang="pt-PT" sz="2800" b="1" dirty="0" smtClean="0"/>
              <a:t>Michael </a:t>
            </a:r>
            <a:r>
              <a:rPr lang="pt-PT" altLang="pt-PT" sz="2800" b="1" dirty="0" err="1" smtClean="0"/>
              <a:t>Hammer</a:t>
            </a:r>
            <a:r>
              <a:rPr lang="pt-PT" altLang="pt-PT" sz="2800" b="1" dirty="0" smtClean="0"/>
              <a:t> </a:t>
            </a:r>
            <a:r>
              <a:rPr lang="pt-PT" altLang="pt-PT" sz="2800" b="1" dirty="0" err="1" smtClean="0"/>
              <a:t>and</a:t>
            </a:r>
            <a:r>
              <a:rPr lang="pt-PT" altLang="pt-PT" sz="2800" b="1" dirty="0" smtClean="0"/>
              <a:t> James </a:t>
            </a:r>
            <a:r>
              <a:rPr lang="pt-PT" altLang="pt-PT" sz="2800" b="1" dirty="0" err="1" smtClean="0"/>
              <a:t>Champy</a:t>
            </a:r>
            <a:endParaRPr lang="pt-PT" altLang="pt-PT" sz="2800" b="1" dirty="0" smtClean="0"/>
          </a:p>
          <a:p>
            <a:pPr algn="just" eaLnBrk="1" hangingPunct="1"/>
            <a:r>
              <a:rPr lang="pt-PT" altLang="pt-PT" sz="2800" dirty="0" err="1" smtClean="0"/>
              <a:t>The</a:t>
            </a:r>
            <a:r>
              <a:rPr lang="pt-PT" altLang="pt-PT" sz="2800" dirty="0" smtClean="0"/>
              <a:t> </a:t>
            </a:r>
            <a:r>
              <a:rPr lang="pt-PT" altLang="pt-PT" sz="2800" dirty="0" err="1" smtClean="0"/>
              <a:t>main</a:t>
            </a:r>
            <a:r>
              <a:rPr lang="pt-PT" altLang="pt-PT" sz="2800" dirty="0" smtClean="0"/>
              <a:t> </a:t>
            </a:r>
            <a:r>
              <a:rPr lang="pt-PT" altLang="pt-PT" sz="2800" dirty="0" err="1" smtClean="0"/>
              <a:t>proponents</a:t>
            </a:r>
            <a:r>
              <a:rPr lang="pt-PT" altLang="pt-PT" sz="2800" dirty="0" smtClean="0"/>
              <a:t> </a:t>
            </a:r>
            <a:r>
              <a:rPr lang="pt-PT" altLang="pt-PT" sz="2800" dirty="0" err="1" smtClean="0"/>
              <a:t>of</a:t>
            </a:r>
            <a:r>
              <a:rPr lang="pt-PT" altLang="pt-PT" sz="2800" dirty="0" smtClean="0"/>
              <a:t> </a:t>
            </a:r>
            <a:r>
              <a:rPr lang="pt-PT" altLang="pt-PT" sz="2800" dirty="0" err="1" smtClean="0"/>
              <a:t>re-engineering</a:t>
            </a:r>
            <a:r>
              <a:rPr lang="pt-PT" altLang="pt-PT" sz="2800" dirty="0" smtClean="0"/>
              <a:t> </a:t>
            </a:r>
            <a:r>
              <a:rPr lang="pt-PT" altLang="pt-PT" sz="2800" dirty="0" err="1" smtClean="0"/>
              <a:t>were</a:t>
            </a:r>
            <a:r>
              <a:rPr lang="pt-PT" altLang="pt-PT" sz="2800" dirty="0" smtClean="0"/>
              <a:t> Michael </a:t>
            </a:r>
            <a:r>
              <a:rPr lang="pt-PT" altLang="pt-PT" sz="2800" dirty="0" err="1" smtClean="0"/>
              <a:t>Hammer</a:t>
            </a:r>
            <a:r>
              <a:rPr lang="pt-PT" altLang="pt-PT" sz="2800" dirty="0" smtClean="0"/>
              <a:t> </a:t>
            </a:r>
            <a:r>
              <a:rPr lang="pt-PT" altLang="pt-PT" sz="2800" dirty="0" err="1" smtClean="0"/>
              <a:t>and</a:t>
            </a:r>
            <a:r>
              <a:rPr lang="pt-PT" altLang="pt-PT" sz="2800" dirty="0" smtClean="0"/>
              <a:t> James </a:t>
            </a:r>
            <a:r>
              <a:rPr lang="pt-PT" altLang="pt-PT" sz="2800" dirty="0" err="1" smtClean="0"/>
              <a:t>Champy</a:t>
            </a:r>
            <a:r>
              <a:rPr lang="pt-PT" altLang="pt-PT" sz="2800" dirty="0" smtClean="0"/>
              <a:t>. In a series </a:t>
            </a:r>
            <a:r>
              <a:rPr lang="pt-PT" altLang="pt-PT" sz="2800" dirty="0" err="1" smtClean="0"/>
              <a:t>of</a:t>
            </a:r>
            <a:r>
              <a:rPr lang="pt-PT" altLang="pt-PT" sz="2800" dirty="0" smtClean="0"/>
              <a:t> </a:t>
            </a:r>
            <a:r>
              <a:rPr lang="pt-PT" altLang="pt-PT" sz="2800" dirty="0" err="1" smtClean="0"/>
              <a:t>books</a:t>
            </a:r>
            <a:r>
              <a:rPr lang="pt-PT" altLang="pt-PT" sz="2800" dirty="0" smtClean="0"/>
              <a:t> </a:t>
            </a:r>
            <a:r>
              <a:rPr lang="pt-PT" altLang="pt-PT" sz="2800" dirty="0" err="1" smtClean="0"/>
              <a:t>including</a:t>
            </a:r>
            <a:r>
              <a:rPr lang="pt-PT" altLang="pt-PT" sz="2800" dirty="0" smtClean="0"/>
              <a:t> Reengineering </a:t>
            </a:r>
            <a:r>
              <a:rPr lang="pt-PT" altLang="pt-PT" sz="2800" dirty="0" err="1" smtClean="0"/>
              <a:t>the</a:t>
            </a:r>
            <a:r>
              <a:rPr lang="pt-PT" altLang="pt-PT" sz="2800" dirty="0" smtClean="0"/>
              <a:t> </a:t>
            </a:r>
            <a:r>
              <a:rPr lang="pt-PT" altLang="pt-PT" sz="2800" dirty="0" err="1" smtClean="0"/>
              <a:t>Corporation</a:t>
            </a:r>
            <a:r>
              <a:rPr lang="pt-PT" altLang="pt-PT" sz="2800" dirty="0" smtClean="0"/>
              <a:t>, Reengineering Management, </a:t>
            </a:r>
            <a:r>
              <a:rPr lang="pt-PT" altLang="pt-PT" sz="2800" dirty="0" err="1" smtClean="0"/>
              <a:t>and</a:t>
            </a:r>
            <a:r>
              <a:rPr lang="pt-PT" altLang="pt-PT" sz="2800" dirty="0" smtClean="0"/>
              <a:t> </a:t>
            </a:r>
            <a:r>
              <a:rPr lang="pt-PT" altLang="pt-PT" sz="2800" dirty="0" err="1" smtClean="0"/>
              <a:t>The</a:t>
            </a:r>
            <a:r>
              <a:rPr lang="pt-PT" altLang="pt-PT" sz="2800" dirty="0" smtClean="0"/>
              <a:t> Agenda, </a:t>
            </a:r>
            <a:r>
              <a:rPr lang="pt-PT" altLang="pt-PT" sz="2800" dirty="0" err="1" smtClean="0"/>
              <a:t>they</a:t>
            </a:r>
            <a:r>
              <a:rPr lang="pt-PT" altLang="pt-PT" sz="2800" dirty="0" smtClean="0"/>
              <a:t> </a:t>
            </a:r>
            <a:r>
              <a:rPr lang="pt-PT" altLang="pt-PT" sz="2800" dirty="0" err="1" smtClean="0"/>
              <a:t>argue</a:t>
            </a:r>
            <a:r>
              <a:rPr lang="pt-PT" altLang="pt-PT" sz="2800" dirty="0" smtClean="0"/>
              <a:t> </a:t>
            </a:r>
            <a:r>
              <a:rPr lang="pt-PT" altLang="pt-PT" sz="2800" dirty="0" err="1" smtClean="0"/>
              <a:t>that</a:t>
            </a:r>
            <a:r>
              <a:rPr lang="pt-PT" altLang="pt-PT" sz="2800" dirty="0" smtClean="0"/>
              <a:t> </a:t>
            </a:r>
            <a:r>
              <a:rPr lang="pt-PT" altLang="pt-PT" sz="2800" dirty="0" err="1" smtClean="0"/>
              <a:t>far</a:t>
            </a:r>
            <a:r>
              <a:rPr lang="pt-PT" altLang="pt-PT" sz="2800" dirty="0" smtClean="0"/>
              <a:t> too </a:t>
            </a:r>
            <a:r>
              <a:rPr lang="pt-PT" altLang="pt-PT" sz="2800" dirty="0" err="1" smtClean="0"/>
              <a:t>much</a:t>
            </a:r>
            <a:r>
              <a:rPr lang="pt-PT" altLang="pt-PT" sz="2800" dirty="0" smtClean="0"/>
              <a:t> time </a:t>
            </a:r>
            <a:r>
              <a:rPr lang="pt-PT" altLang="pt-PT" sz="2800" dirty="0" err="1" smtClean="0"/>
              <a:t>is</a:t>
            </a:r>
            <a:r>
              <a:rPr lang="pt-PT" altLang="pt-PT" sz="2800" dirty="0" smtClean="0"/>
              <a:t> </a:t>
            </a:r>
            <a:r>
              <a:rPr lang="pt-PT" altLang="pt-PT" sz="2800" dirty="0" err="1" smtClean="0"/>
              <a:t>wasted</a:t>
            </a:r>
            <a:r>
              <a:rPr lang="pt-PT" altLang="pt-PT" sz="2800" dirty="0" smtClean="0"/>
              <a:t>, </a:t>
            </a:r>
            <a:r>
              <a:rPr lang="pt-PT" altLang="pt-PT" sz="2800" dirty="0" err="1" smtClean="0"/>
              <a:t>passing</a:t>
            </a:r>
            <a:r>
              <a:rPr lang="pt-PT" altLang="pt-PT" sz="2800" dirty="0" smtClean="0"/>
              <a:t> </a:t>
            </a:r>
            <a:r>
              <a:rPr lang="pt-PT" altLang="pt-PT" sz="2800" dirty="0" err="1" smtClean="0"/>
              <a:t>on</a:t>
            </a:r>
            <a:r>
              <a:rPr lang="pt-PT" altLang="pt-PT" sz="2800" dirty="0" smtClean="0"/>
              <a:t> </a:t>
            </a:r>
            <a:r>
              <a:rPr lang="pt-PT" altLang="pt-PT" sz="2800" dirty="0" err="1" smtClean="0"/>
              <a:t>tasks</a:t>
            </a:r>
            <a:r>
              <a:rPr lang="pt-PT" altLang="pt-PT" sz="2800" dirty="0" smtClean="0"/>
              <a:t> </a:t>
            </a:r>
            <a:r>
              <a:rPr lang="pt-PT" altLang="pt-PT" sz="2800" dirty="0" err="1" smtClean="0"/>
              <a:t>from</a:t>
            </a:r>
            <a:r>
              <a:rPr lang="pt-PT" altLang="pt-PT" sz="2800" dirty="0" smtClean="0"/>
              <a:t> </a:t>
            </a:r>
            <a:r>
              <a:rPr lang="pt-PT" altLang="pt-PT" sz="2800" dirty="0" err="1" smtClean="0"/>
              <a:t>one</a:t>
            </a:r>
            <a:r>
              <a:rPr lang="pt-PT" altLang="pt-PT" sz="2800" dirty="0" smtClean="0"/>
              <a:t> </a:t>
            </a:r>
            <a:r>
              <a:rPr lang="pt-PT" altLang="pt-PT" sz="2800" dirty="0" err="1" smtClean="0"/>
              <a:t>department</a:t>
            </a:r>
            <a:r>
              <a:rPr lang="pt-PT" altLang="pt-PT" sz="2800" dirty="0" smtClean="0"/>
              <a:t> to </a:t>
            </a:r>
            <a:r>
              <a:rPr lang="pt-PT" altLang="pt-PT" sz="2800" dirty="0" err="1" smtClean="0"/>
              <a:t>another</a:t>
            </a:r>
            <a:r>
              <a:rPr lang="pt-PT" altLang="pt-PT" sz="2800" dirty="0" smtClean="0"/>
              <a:t>. </a:t>
            </a:r>
            <a:r>
              <a:rPr lang="pt-PT" altLang="pt-PT" sz="2800" dirty="0" err="1" smtClean="0"/>
              <a:t>They</a:t>
            </a:r>
            <a:r>
              <a:rPr lang="pt-PT" altLang="pt-PT" sz="2800" dirty="0" smtClean="0"/>
              <a:t> </a:t>
            </a:r>
            <a:r>
              <a:rPr lang="pt-PT" altLang="pt-PT" sz="2800" dirty="0" err="1" smtClean="0"/>
              <a:t>claim</a:t>
            </a:r>
            <a:r>
              <a:rPr lang="pt-PT" altLang="pt-PT" sz="2800" dirty="0" smtClean="0"/>
              <a:t> </a:t>
            </a:r>
            <a:r>
              <a:rPr lang="pt-PT" altLang="pt-PT" sz="2800" dirty="0" err="1" smtClean="0"/>
              <a:t>that</a:t>
            </a:r>
            <a:r>
              <a:rPr lang="pt-PT" altLang="pt-PT" sz="2800" dirty="0" smtClean="0"/>
              <a:t> </a:t>
            </a:r>
            <a:r>
              <a:rPr lang="pt-PT" altLang="pt-PT" sz="2800" dirty="0" err="1" smtClean="0"/>
              <a:t>it</a:t>
            </a:r>
            <a:r>
              <a:rPr lang="pt-PT" altLang="pt-PT" sz="2800" dirty="0" smtClean="0"/>
              <a:t> </a:t>
            </a:r>
            <a:r>
              <a:rPr lang="pt-PT" altLang="pt-PT" sz="2800" dirty="0" err="1" smtClean="0"/>
              <a:t>is</a:t>
            </a:r>
            <a:r>
              <a:rPr lang="pt-PT" altLang="pt-PT" sz="2800" dirty="0" smtClean="0"/>
              <a:t> </a:t>
            </a:r>
            <a:r>
              <a:rPr lang="pt-PT" altLang="pt-PT" sz="2800" dirty="0" err="1" smtClean="0"/>
              <a:t>far</a:t>
            </a:r>
            <a:r>
              <a:rPr lang="pt-PT" altLang="pt-PT" sz="2800" dirty="0" smtClean="0"/>
              <a:t> more </a:t>
            </a:r>
            <a:r>
              <a:rPr lang="pt-PT" altLang="pt-PT" sz="2800" dirty="0" err="1" smtClean="0"/>
              <a:t>efficient</a:t>
            </a:r>
            <a:r>
              <a:rPr lang="pt-PT" altLang="pt-PT" sz="2800" dirty="0" smtClean="0"/>
              <a:t> to </a:t>
            </a:r>
            <a:r>
              <a:rPr lang="pt-PT" altLang="pt-PT" sz="2800" dirty="0" err="1" smtClean="0"/>
              <a:t>appoint</a:t>
            </a:r>
            <a:r>
              <a:rPr lang="pt-PT" altLang="pt-PT" sz="2800" dirty="0" smtClean="0"/>
              <a:t> a team </a:t>
            </a:r>
            <a:r>
              <a:rPr lang="pt-PT" altLang="pt-PT" sz="2800" dirty="0" err="1" smtClean="0"/>
              <a:t>who</a:t>
            </a:r>
            <a:r>
              <a:rPr lang="pt-PT" altLang="pt-PT" sz="2800" dirty="0" smtClean="0"/>
              <a:t> </a:t>
            </a:r>
            <a:r>
              <a:rPr lang="pt-PT" altLang="pt-PT" sz="2800" dirty="0" err="1" smtClean="0"/>
              <a:t>perform</a:t>
            </a:r>
            <a:r>
              <a:rPr lang="pt-PT" altLang="pt-PT" sz="2800" dirty="0" smtClean="0"/>
              <a:t> </a:t>
            </a:r>
            <a:r>
              <a:rPr lang="pt-PT" altLang="pt-PT" sz="2800" dirty="0" err="1" smtClean="0"/>
              <a:t>all</a:t>
            </a:r>
            <a:r>
              <a:rPr lang="pt-PT" altLang="pt-PT" sz="2800" dirty="0" smtClean="0"/>
              <a:t> </a:t>
            </a:r>
            <a:r>
              <a:rPr lang="pt-PT" altLang="pt-PT" sz="2800" dirty="0" err="1" smtClean="0"/>
              <a:t>the</a:t>
            </a:r>
            <a:r>
              <a:rPr lang="pt-PT" altLang="pt-PT" sz="2800" dirty="0" smtClean="0"/>
              <a:t> </a:t>
            </a:r>
            <a:r>
              <a:rPr lang="pt-PT" altLang="pt-PT" sz="2800" dirty="0" err="1" smtClean="0"/>
              <a:t>tasks</a:t>
            </a:r>
            <a:r>
              <a:rPr lang="pt-PT" altLang="pt-PT" sz="2800" dirty="0" smtClean="0"/>
              <a:t> in </a:t>
            </a:r>
            <a:r>
              <a:rPr lang="pt-PT" altLang="pt-PT" sz="2800" dirty="0" err="1" smtClean="0"/>
              <a:t>the</a:t>
            </a:r>
            <a:r>
              <a:rPr lang="pt-PT" altLang="pt-PT" sz="2800" dirty="0" smtClean="0"/>
              <a:t> </a:t>
            </a:r>
            <a:r>
              <a:rPr lang="pt-PT" altLang="pt-PT" sz="2800" dirty="0" err="1" smtClean="0"/>
              <a:t>process</a:t>
            </a:r>
            <a:r>
              <a:rPr lang="pt-PT" altLang="pt-PT" sz="2800" dirty="0" smtClean="0"/>
              <a:t>.</a:t>
            </a:r>
          </a:p>
        </p:txBody>
      </p:sp>
    </p:spTree>
    <p:extLst>
      <p:ext uri="{BB962C8B-B14F-4D97-AF65-F5344CB8AC3E}">
        <p14:creationId xmlns:p14="http://schemas.microsoft.com/office/powerpoint/2010/main" val="19220882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noAutofit/>
          </a:bodyPr>
          <a:lstStyle/>
          <a:p>
            <a:pPr algn="ctr" eaLnBrk="1" hangingPunct="1">
              <a:defRPr/>
            </a:pPr>
            <a:r>
              <a:rPr lang="pt-PT" sz="5400" b="1" dirty="0" smtClean="0"/>
              <a:t>KURT LEWIN’S FIELD ANALYSIS</a:t>
            </a:r>
          </a:p>
        </p:txBody>
      </p:sp>
      <p:pic>
        <p:nvPicPr>
          <p:cNvPr id="6147" name="Picture 4" descr="Force Field Analysis Diagram Lewin"/>
          <p:cNvPicPr>
            <a:picLocks noGrp="1" noChangeAspect="1" noChangeArrowheads="1"/>
          </p:cNvPicPr>
          <p:nvPr>
            <p:ph idx="1"/>
          </p:nvPr>
        </p:nvPicPr>
        <p:blipFill>
          <a:blip r:link="rId3">
            <a:extLst>
              <a:ext uri="{28A0092B-C50C-407E-A947-70E740481C1C}">
                <a14:useLocalDpi xmlns:a14="http://schemas.microsoft.com/office/drawing/2010/main" val="0"/>
              </a:ext>
            </a:extLst>
          </a:blip>
          <a:stretch>
            <a:fillRect/>
          </a:stretch>
        </p:blipFill>
        <p:spPr>
          <a:xfrm>
            <a:off x="822960" y="1966913"/>
            <a:ext cx="7543799" cy="4198391"/>
          </a:xfrm>
          <a:solidFill>
            <a:srgbClr val="FF0000"/>
          </a:solidFill>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p:txBody>
          <a:bodyPr>
            <a:normAutofit/>
          </a:bodyPr>
          <a:lstStyle/>
          <a:p>
            <a:pPr algn="ctr" eaLnBrk="1" hangingPunct="1">
              <a:defRPr/>
            </a:pPr>
            <a:r>
              <a:rPr lang="pt-PT" altLang="ja-JP" sz="4400" b="1" dirty="0" err="1" smtClean="0">
                <a:ea typeface="ＭＳ Ｐゴシック" charset="-128"/>
              </a:rPr>
              <a:t>Hammer</a:t>
            </a:r>
            <a:r>
              <a:rPr lang="pt-PT" altLang="ja-JP" sz="4400" b="1" dirty="0" smtClean="0">
                <a:ea typeface="ＭＳ Ｐゴシック" charset="-128"/>
              </a:rPr>
              <a:t> </a:t>
            </a:r>
            <a:r>
              <a:rPr lang="pt-PT" altLang="ja-JP" sz="4400" b="1" dirty="0" err="1" smtClean="0">
                <a:ea typeface="ＭＳ Ｐゴシック" charset="-128"/>
              </a:rPr>
              <a:t>and</a:t>
            </a:r>
            <a:r>
              <a:rPr lang="pt-PT" altLang="ja-JP" sz="4400" b="1" dirty="0" smtClean="0">
                <a:ea typeface="ＭＳ Ｐゴシック" charset="-128"/>
              </a:rPr>
              <a:t> </a:t>
            </a:r>
            <a:r>
              <a:rPr lang="pt-PT" altLang="ja-JP" sz="4400" b="1" dirty="0" err="1" smtClean="0">
                <a:ea typeface="ＭＳ Ｐゴシック" charset="-128"/>
              </a:rPr>
              <a:t>Champy’s</a:t>
            </a:r>
            <a:r>
              <a:rPr lang="pt-PT" altLang="ja-JP" sz="4400" b="1" dirty="0" smtClean="0">
                <a:ea typeface="ＭＳ Ｐゴシック" charset="-128"/>
              </a:rPr>
              <a:t> Business </a:t>
            </a:r>
            <a:r>
              <a:rPr lang="pt-PT" altLang="ja-JP" sz="4400" b="1" dirty="0" err="1" smtClean="0">
                <a:ea typeface="ＭＳ Ｐゴシック" charset="-128"/>
              </a:rPr>
              <a:t>Process</a:t>
            </a:r>
            <a:r>
              <a:rPr lang="pt-PT" altLang="ja-JP" sz="4400" b="1" dirty="0" smtClean="0">
                <a:ea typeface="ＭＳ Ｐゴシック" charset="-128"/>
              </a:rPr>
              <a:t> Reengineering</a:t>
            </a:r>
            <a:endParaRPr lang="pt-PT" sz="4400" b="1" dirty="0" smtClean="0"/>
          </a:p>
        </p:txBody>
      </p:sp>
      <p:sp>
        <p:nvSpPr>
          <p:cNvPr id="79875" name="Rectangle 3"/>
          <p:cNvSpPr>
            <a:spLocks noGrp="1" noChangeArrowheads="1"/>
          </p:cNvSpPr>
          <p:nvPr>
            <p:ph idx="1"/>
          </p:nvPr>
        </p:nvSpPr>
        <p:spPr/>
        <p:txBody>
          <a:bodyPr>
            <a:normAutofit fontScale="85000" lnSpcReduction="20000"/>
          </a:bodyPr>
          <a:lstStyle/>
          <a:p>
            <a:pPr algn="just" eaLnBrk="1" hangingPunct="1">
              <a:lnSpc>
                <a:spcPct val="80000"/>
              </a:lnSpc>
            </a:pPr>
            <a:r>
              <a:rPr lang="pt-PT" altLang="pt-PT" sz="2800" b="1" dirty="0" smtClean="0"/>
              <a:t>A </a:t>
            </a:r>
            <a:r>
              <a:rPr lang="pt-PT" altLang="pt-PT" sz="2800" b="1" dirty="0" err="1" smtClean="0"/>
              <a:t>five</a:t>
            </a:r>
            <a:r>
              <a:rPr lang="pt-PT" altLang="pt-PT" sz="2800" b="1" dirty="0" smtClean="0"/>
              <a:t> step </a:t>
            </a:r>
            <a:r>
              <a:rPr lang="pt-PT" altLang="pt-PT" sz="2800" b="1" dirty="0" err="1" smtClean="0"/>
              <a:t>approach</a:t>
            </a:r>
            <a:r>
              <a:rPr lang="pt-PT" altLang="pt-PT" sz="2800" b="1" dirty="0" smtClean="0"/>
              <a:t> to Business </a:t>
            </a:r>
            <a:r>
              <a:rPr lang="pt-PT" altLang="pt-PT" sz="2800" b="1" dirty="0" err="1" smtClean="0"/>
              <a:t>Process</a:t>
            </a:r>
            <a:r>
              <a:rPr lang="pt-PT" altLang="pt-PT" sz="2800" b="1" dirty="0" smtClean="0"/>
              <a:t> Reengineering</a:t>
            </a:r>
          </a:p>
          <a:p>
            <a:pPr algn="just" eaLnBrk="1" hangingPunct="1">
              <a:lnSpc>
                <a:spcPct val="80000"/>
              </a:lnSpc>
            </a:pPr>
            <a:r>
              <a:rPr lang="pt-PT" altLang="pt-PT" sz="2800" dirty="0" err="1" smtClean="0"/>
              <a:t>Davenport</a:t>
            </a:r>
            <a:r>
              <a:rPr lang="pt-PT" altLang="pt-PT" sz="2800" dirty="0" smtClean="0"/>
              <a:t> (1992) </a:t>
            </a:r>
            <a:r>
              <a:rPr lang="pt-PT" altLang="pt-PT" sz="2800" dirty="0" err="1" smtClean="0"/>
              <a:t>prescribes</a:t>
            </a:r>
            <a:r>
              <a:rPr lang="pt-PT" altLang="pt-PT" sz="2800" dirty="0" smtClean="0"/>
              <a:t> a </a:t>
            </a:r>
            <a:r>
              <a:rPr lang="pt-PT" altLang="pt-PT" sz="2800" dirty="0" err="1" smtClean="0"/>
              <a:t>five</a:t>
            </a:r>
            <a:r>
              <a:rPr lang="pt-PT" altLang="pt-PT" sz="2800" dirty="0" smtClean="0"/>
              <a:t>-step </a:t>
            </a:r>
            <a:r>
              <a:rPr lang="pt-PT" altLang="pt-PT" sz="2800" dirty="0" err="1" smtClean="0"/>
              <a:t>approach</a:t>
            </a:r>
            <a:r>
              <a:rPr lang="pt-PT" altLang="pt-PT" sz="2800" dirty="0" smtClean="0"/>
              <a:t> to </a:t>
            </a:r>
            <a:r>
              <a:rPr lang="pt-PT" altLang="pt-PT" sz="2800" dirty="0" err="1" smtClean="0"/>
              <a:t>the</a:t>
            </a:r>
            <a:r>
              <a:rPr lang="pt-PT" altLang="pt-PT" sz="2800" dirty="0" smtClean="0"/>
              <a:t> Business </a:t>
            </a:r>
            <a:r>
              <a:rPr lang="pt-PT" altLang="pt-PT" sz="2800" dirty="0" err="1" smtClean="0"/>
              <a:t>Process</a:t>
            </a:r>
            <a:r>
              <a:rPr lang="pt-PT" altLang="pt-PT" sz="2800" dirty="0" smtClean="0"/>
              <a:t> Reengineering </a:t>
            </a:r>
            <a:r>
              <a:rPr lang="pt-PT" altLang="pt-PT" sz="2800" dirty="0" err="1" smtClean="0"/>
              <a:t>model</a:t>
            </a:r>
            <a:r>
              <a:rPr lang="pt-PT" altLang="pt-PT" sz="2800" dirty="0" smtClean="0"/>
              <a:t>:</a:t>
            </a:r>
            <a:endParaRPr lang="pt-PT" altLang="pt-PT" sz="2800" b="1" dirty="0" smtClean="0"/>
          </a:p>
          <a:p>
            <a:pPr algn="just" eaLnBrk="1" hangingPunct="1">
              <a:lnSpc>
                <a:spcPct val="80000"/>
              </a:lnSpc>
            </a:pPr>
            <a:r>
              <a:rPr lang="pt-PT" altLang="pt-PT" sz="2800" b="1" dirty="0" err="1" smtClean="0"/>
              <a:t>Develop</a:t>
            </a:r>
            <a:r>
              <a:rPr lang="pt-PT" altLang="pt-PT" sz="2800" b="1" dirty="0" smtClean="0"/>
              <a:t> </a:t>
            </a:r>
            <a:r>
              <a:rPr lang="pt-PT" altLang="pt-PT" sz="2800" b="1" dirty="0" err="1" smtClean="0"/>
              <a:t>the</a:t>
            </a:r>
            <a:r>
              <a:rPr lang="pt-PT" altLang="pt-PT" sz="2800" b="1" dirty="0" smtClean="0"/>
              <a:t> business </a:t>
            </a:r>
            <a:r>
              <a:rPr lang="pt-PT" altLang="pt-PT" sz="2800" b="1" dirty="0" err="1" smtClean="0"/>
              <a:t>vision</a:t>
            </a:r>
            <a:r>
              <a:rPr lang="pt-PT" altLang="pt-PT" sz="2800" b="1" dirty="0" smtClean="0"/>
              <a:t> </a:t>
            </a:r>
            <a:r>
              <a:rPr lang="pt-PT" altLang="pt-PT" sz="2800" b="1" dirty="0" err="1" smtClean="0"/>
              <a:t>and</a:t>
            </a:r>
            <a:r>
              <a:rPr lang="pt-PT" altLang="pt-PT" sz="2800" b="1" dirty="0" smtClean="0"/>
              <a:t> </a:t>
            </a:r>
            <a:r>
              <a:rPr lang="pt-PT" altLang="pt-PT" sz="2800" b="1" dirty="0" err="1" smtClean="0"/>
              <a:t>process</a:t>
            </a:r>
            <a:r>
              <a:rPr lang="pt-PT" altLang="pt-PT" sz="2800" b="1" dirty="0" smtClean="0"/>
              <a:t> </a:t>
            </a:r>
            <a:r>
              <a:rPr lang="pt-PT" altLang="pt-PT" sz="2800" b="1" dirty="0" err="1" smtClean="0"/>
              <a:t>objectives</a:t>
            </a:r>
            <a:r>
              <a:rPr lang="pt-PT" altLang="pt-PT" sz="2800" dirty="0" smtClean="0"/>
              <a:t>: </a:t>
            </a:r>
            <a:r>
              <a:rPr lang="pt-PT" altLang="pt-PT" sz="2800" dirty="0" err="1" smtClean="0"/>
              <a:t>The</a:t>
            </a:r>
            <a:r>
              <a:rPr lang="pt-PT" altLang="pt-PT" sz="2800" dirty="0" smtClean="0"/>
              <a:t> BPR </a:t>
            </a:r>
            <a:r>
              <a:rPr lang="pt-PT" altLang="pt-PT" sz="2800" dirty="0" err="1" smtClean="0"/>
              <a:t>method</a:t>
            </a:r>
            <a:r>
              <a:rPr lang="pt-PT" altLang="pt-PT" sz="2800" dirty="0" smtClean="0"/>
              <a:t> </a:t>
            </a:r>
            <a:r>
              <a:rPr lang="pt-PT" altLang="pt-PT" sz="2800" dirty="0" err="1" smtClean="0"/>
              <a:t>is</a:t>
            </a:r>
            <a:r>
              <a:rPr lang="pt-PT" altLang="pt-PT" sz="2800" dirty="0" smtClean="0"/>
              <a:t> </a:t>
            </a:r>
            <a:r>
              <a:rPr lang="pt-PT" altLang="pt-PT" sz="2800" dirty="0" err="1" smtClean="0"/>
              <a:t>driven</a:t>
            </a:r>
            <a:r>
              <a:rPr lang="pt-PT" altLang="pt-PT" sz="2800" dirty="0" smtClean="0"/>
              <a:t> </a:t>
            </a:r>
            <a:r>
              <a:rPr lang="pt-PT" altLang="pt-PT" sz="2800" dirty="0" err="1" smtClean="0"/>
              <a:t>by</a:t>
            </a:r>
            <a:r>
              <a:rPr lang="pt-PT" altLang="pt-PT" sz="2800" dirty="0" smtClean="0"/>
              <a:t> a business </a:t>
            </a:r>
            <a:r>
              <a:rPr lang="pt-PT" altLang="pt-PT" sz="2800" dirty="0" err="1" smtClean="0"/>
              <a:t>vision</a:t>
            </a:r>
            <a:r>
              <a:rPr lang="pt-PT" altLang="pt-PT" sz="2800" dirty="0" smtClean="0"/>
              <a:t> </a:t>
            </a:r>
            <a:r>
              <a:rPr lang="pt-PT" altLang="pt-PT" sz="2800" dirty="0" err="1" smtClean="0"/>
              <a:t>which</a:t>
            </a:r>
            <a:r>
              <a:rPr lang="pt-PT" altLang="pt-PT" sz="2800" dirty="0" smtClean="0"/>
              <a:t> </a:t>
            </a:r>
            <a:r>
              <a:rPr lang="pt-PT" altLang="pt-PT" sz="2800" dirty="0" err="1" smtClean="0"/>
              <a:t>implies</a:t>
            </a:r>
            <a:r>
              <a:rPr lang="pt-PT" altLang="pt-PT" sz="2800" dirty="0" smtClean="0"/>
              <a:t> </a:t>
            </a:r>
            <a:r>
              <a:rPr lang="pt-PT" altLang="pt-PT" sz="2800" dirty="0" err="1" smtClean="0"/>
              <a:t>specific</a:t>
            </a:r>
            <a:r>
              <a:rPr lang="pt-PT" altLang="pt-PT" sz="2800" dirty="0" smtClean="0"/>
              <a:t> business </a:t>
            </a:r>
            <a:r>
              <a:rPr lang="pt-PT" altLang="pt-PT" sz="2800" dirty="0" err="1" smtClean="0"/>
              <a:t>objectives</a:t>
            </a:r>
            <a:r>
              <a:rPr lang="pt-PT" altLang="pt-PT" sz="2800" dirty="0" smtClean="0"/>
              <a:t> </a:t>
            </a:r>
            <a:r>
              <a:rPr lang="pt-PT" altLang="pt-PT" sz="2800" dirty="0" err="1" smtClean="0"/>
              <a:t>such</a:t>
            </a:r>
            <a:r>
              <a:rPr lang="pt-PT" altLang="pt-PT" sz="2800" dirty="0" smtClean="0"/>
              <a:t> as </a:t>
            </a:r>
            <a:r>
              <a:rPr lang="pt-PT" altLang="pt-PT" sz="2800" dirty="0" err="1" smtClean="0"/>
              <a:t>cost</a:t>
            </a:r>
            <a:r>
              <a:rPr lang="pt-PT" altLang="pt-PT" sz="2800" dirty="0" smtClean="0"/>
              <a:t> </a:t>
            </a:r>
            <a:r>
              <a:rPr lang="pt-PT" altLang="pt-PT" sz="2800" dirty="0" err="1" smtClean="0"/>
              <a:t>reduction</a:t>
            </a:r>
            <a:r>
              <a:rPr lang="pt-PT" altLang="pt-PT" sz="2800" dirty="0" smtClean="0"/>
              <a:t>, time </a:t>
            </a:r>
            <a:r>
              <a:rPr lang="pt-PT" altLang="pt-PT" sz="2800" dirty="0" err="1" smtClean="0"/>
              <a:t>reduction</a:t>
            </a:r>
            <a:r>
              <a:rPr lang="pt-PT" altLang="pt-PT" sz="2800" dirty="0" smtClean="0"/>
              <a:t>, output </a:t>
            </a:r>
            <a:r>
              <a:rPr lang="pt-PT" altLang="pt-PT" sz="2800" dirty="0" err="1" smtClean="0"/>
              <a:t>quality</a:t>
            </a:r>
            <a:r>
              <a:rPr lang="pt-PT" altLang="pt-PT" sz="2800" dirty="0" smtClean="0"/>
              <a:t> </a:t>
            </a:r>
            <a:r>
              <a:rPr lang="pt-PT" altLang="pt-PT" sz="2800" dirty="0" err="1" smtClean="0"/>
              <a:t>improvement</a:t>
            </a:r>
            <a:r>
              <a:rPr lang="pt-PT" altLang="pt-PT" sz="2800" dirty="0" smtClean="0"/>
              <a:t>.</a:t>
            </a:r>
            <a:endParaRPr lang="pt-PT" altLang="pt-PT" sz="2800" b="1" dirty="0" smtClean="0"/>
          </a:p>
          <a:p>
            <a:pPr algn="just" eaLnBrk="1" hangingPunct="1">
              <a:lnSpc>
                <a:spcPct val="80000"/>
              </a:lnSpc>
            </a:pPr>
            <a:r>
              <a:rPr lang="pt-PT" altLang="pt-PT" sz="2800" b="1" dirty="0" err="1" smtClean="0"/>
              <a:t>Identify</a:t>
            </a:r>
            <a:r>
              <a:rPr lang="pt-PT" altLang="pt-PT" sz="2800" b="1" dirty="0" smtClean="0"/>
              <a:t> </a:t>
            </a:r>
            <a:r>
              <a:rPr lang="pt-PT" altLang="pt-PT" sz="2800" b="1" dirty="0" err="1" smtClean="0"/>
              <a:t>the</a:t>
            </a:r>
            <a:r>
              <a:rPr lang="pt-PT" altLang="pt-PT" sz="2800" b="1" dirty="0" smtClean="0"/>
              <a:t> business processes to </a:t>
            </a:r>
            <a:r>
              <a:rPr lang="pt-PT" altLang="pt-PT" sz="2800" b="1" dirty="0" err="1" smtClean="0"/>
              <a:t>be</a:t>
            </a:r>
            <a:r>
              <a:rPr lang="pt-PT" altLang="pt-PT" sz="2800" b="1" dirty="0" smtClean="0"/>
              <a:t> </a:t>
            </a:r>
            <a:r>
              <a:rPr lang="pt-PT" altLang="pt-PT" sz="2800" b="1" dirty="0" err="1" smtClean="0"/>
              <a:t>redesigned</a:t>
            </a:r>
            <a:r>
              <a:rPr lang="pt-PT" altLang="pt-PT" sz="2800" dirty="0" smtClean="0"/>
              <a:t>: </a:t>
            </a:r>
            <a:r>
              <a:rPr lang="pt-PT" altLang="pt-PT" sz="2800" dirty="0" err="1" smtClean="0"/>
              <a:t>most</a:t>
            </a:r>
            <a:r>
              <a:rPr lang="pt-PT" altLang="pt-PT" sz="2800" dirty="0" smtClean="0"/>
              <a:t> </a:t>
            </a:r>
            <a:r>
              <a:rPr lang="pt-PT" altLang="pt-PT" sz="2800" dirty="0" err="1" smtClean="0"/>
              <a:t>firms</a:t>
            </a:r>
            <a:r>
              <a:rPr lang="pt-PT" altLang="pt-PT" sz="2800" dirty="0" smtClean="0"/>
              <a:t> use </a:t>
            </a:r>
            <a:r>
              <a:rPr lang="pt-PT" altLang="pt-PT" sz="2800" dirty="0" err="1" smtClean="0"/>
              <a:t>the</a:t>
            </a:r>
            <a:r>
              <a:rPr lang="pt-PT" altLang="pt-PT" sz="2800" dirty="0" smtClean="0"/>
              <a:t> '</a:t>
            </a:r>
            <a:r>
              <a:rPr lang="pt-PT" altLang="pt-PT" sz="2800" dirty="0" err="1" smtClean="0"/>
              <a:t>high-impact</a:t>
            </a:r>
            <a:r>
              <a:rPr lang="pt-PT" altLang="pt-PT" sz="2800" dirty="0" smtClean="0"/>
              <a:t>' </a:t>
            </a:r>
            <a:r>
              <a:rPr lang="pt-PT" altLang="pt-PT" sz="2800" dirty="0" err="1" smtClean="0"/>
              <a:t>approach</a:t>
            </a:r>
            <a:r>
              <a:rPr lang="pt-PT" altLang="pt-PT" sz="2800" dirty="0" smtClean="0"/>
              <a:t> </a:t>
            </a:r>
            <a:r>
              <a:rPr lang="pt-PT" altLang="pt-PT" sz="2800" dirty="0" err="1" smtClean="0"/>
              <a:t>which</a:t>
            </a:r>
            <a:r>
              <a:rPr lang="pt-PT" altLang="pt-PT" sz="2800" dirty="0" smtClean="0"/>
              <a:t> </a:t>
            </a:r>
            <a:r>
              <a:rPr lang="pt-PT" altLang="pt-PT" sz="2800" dirty="0" err="1" smtClean="0"/>
              <a:t>focuses</a:t>
            </a:r>
            <a:r>
              <a:rPr lang="pt-PT" altLang="pt-PT" sz="2800" dirty="0" smtClean="0"/>
              <a:t> </a:t>
            </a:r>
            <a:r>
              <a:rPr lang="pt-PT" altLang="pt-PT" sz="2800" dirty="0" err="1" smtClean="0"/>
              <a:t>on</a:t>
            </a:r>
            <a:r>
              <a:rPr lang="pt-PT" altLang="pt-PT" sz="2800" dirty="0" smtClean="0"/>
              <a:t> </a:t>
            </a:r>
            <a:r>
              <a:rPr lang="pt-PT" altLang="pt-PT" sz="2800" dirty="0" err="1" smtClean="0"/>
              <a:t>the</a:t>
            </a:r>
            <a:r>
              <a:rPr lang="pt-PT" altLang="pt-PT" sz="2800" dirty="0" smtClean="0"/>
              <a:t> </a:t>
            </a:r>
            <a:r>
              <a:rPr lang="pt-PT" altLang="pt-PT" sz="2800" dirty="0" err="1" smtClean="0"/>
              <a:t>most</a:t>
            </a:r>
            <a:r>
              <a:rPr lang="pt-PT" altLang="pt-PT" sz="2800" dirty="0" smtClean="0"/>
              <a:t> </a:t>
            </a:r>
            <a:r>
              <a:rPr lang="pt-PT" altLang="pt-PT" sz="2800" dirty="0" err="1" smtClean="0"/>
              <a:t>important</a:t>
            </a:r>
            <a:r>
              <a:rPr lang="pt-PT" altLang="pt-PT" sz="2800" dirty="0" smtClean="0"/>
              <a:t> processes </a:t>
            </a:r>
            <a:r>
              <a:rPr lang="pt-PT" altLang="pt-PT" sz="2800" dirty="0" err="1" smtClean="0"/>
              <a:t>or</a:t>
            </a:r>
            <a:r>
              <a:rPr lang="pt-PT" altLang="pt-PT" sz="2800" dirty="0" smtClean="0"/>
              <a:t> </a:t>
            </a:r>
            <a:r>
              <a:rPr lang="pt-PT" altLang="pt-PT" sz="2800" dirty="0" err="1" smtClean="0"/>
              <a:t>those</a:t>
            </a:r>
            <a:r>
              <a:rPr lang="pt-PT" altLang="pt-PT" sz="2800" dirty="0" smtClean="0"/>
              <a:t> </a:t>
            </a:r>
            <a:r>
              <a:rPr lang="pt-PT" altLang="pt-PT" sz="2800" dirty="0" err="1" smtClean="0"/>
              <a:t>that</a:t>
            </a:r>
            <a:r>
              <a:rPr lang="pt-PT" altLang="pt-PT" sz="2800" dirty="0" smtClean="0"/>
              <a:t> </a:t>
            </a:r>
            <a:r>
              <a:rPr lang="pt-PT" altLang="pt-PT" sz="2800" dirty="0" err="1" smtClean="0"/>
              <a:t>conflict</a:t>
            </a:r>
            <a:r>
              <a:rPr lang="pt-PT" altLang="pt-PT" sz="2800" dirty="0" smtClean="0"/>
              <a:t> </a:t>
            </a:r>
            <a:r>
              <a:rPr lang="pt-PT" altLang="pt-PT" sz="2800" dirty="0" err="1" smtClean="0"/>
              <a:t>most</a:t>
            </a:r>
            <a:r>
              <a:rPr lang="pt-PT" altLang="pt-PT" sz="2800" dirty="0" smtClean="0"/>
              <a:t> </a:t>
            </a:r>
            <a:r>
              <a:rPr lang="pt-PT" altLang="pt-PT" sz="2800" dirty="0" err="1" smtClean="0"/>
              <a:t>with</a:t>
            </a:r>
            <a:r>
              <a:rPr lang="pt-PT" altLang="pt-PT" sz="2800" dirty="0" smtClean="0"/>
              <a:t> </a:t>
            </a:r>
            <a:r>
              <a:rPr lang="pt-PT" altLang="pt-PT" sz="2800" dirty="0" err="1" smtClean="0"/>
              <a:t>the</a:t>
            </a:r>
            <a:r>
              <a:rPr lang="pt-PT" altLang="pt-PT" sz="2800" dirty="0" smtClean="0"/>
              <a:t> business </a:t>
            </a:r>
            <a:r>
              <a:rPr lang="pt-PT" altLang="pt-PT" sz="2800" dirty="0" err="1" smtClean="0"/>
              <a:t>vision</a:t>
            </a:r>
            <a:r>
              <a:rPr lang="pt-PT" altLang="pt-PT" sz="2800" dirty="0" smtClean="0"/>
              <a:t>. A </a:t>
            </a:r>
            <a:r>
              <a:rPr lang="pt-PT" altLang="pt-PT" sz="2800" dirty="0" err="1" smtClean="0"/>
              <a:t>lesser</a:t>
            </a:r>
            <a:r>
              <a:rPr lang="pt-PT" altLang="pt-PT" sz="2800" dirty="0" smtClean="0"/>
              <a:t> </a:t>
            </a:r>
            <a:r>
              <a:rPr lang="pt-PT" altLang="pt-PT" sz="2800" dirty="0" err="1" smtClean="0"/>
              <a:t>number</a:t>
            </a:r>
            <a:r>
              <a:rPr lang="pt-PT" altLang="pt-PT" sz="2800" dirty="0" smtClean="0"/>
              <a:t> </a:t>
            </a:r>
            <a:r>
              <a:rPr lang="pt-PT" altLang="pt-PT" sz="2800" dirty="0" err="1" smtClean="0"/>
              <a:t>of</a:t>
            </a:r>
            <a:r>
              <a:rPr lang="pt-PT" altLang="pt-PT" sz="2800" dirty="0" smtClean="0"/>
              <a:t> </a:t>
            </a:r>
            <a:r>
              <a:rPr lang="pt-PT" altLang="pt-PT" sz="2800" dirty="0" err="1" smtClean="0"/>
              <a:t>firms</a:t>
            </a:r>
            <a:r>
              <a:rPr lang="pt-PT" altLang="pt-PT" sz="2800" dirty="0" smtClean="0"/>
              <a:t> use </a:t>
            </a:r>
            <a:r>
              <a:rPr lang="pt-PT" altLang="pt-PT" sz="2800" dirty="0" err="1" smtClean="0"/>
              <a:t>the</a:t>
            </a:r>
            <a:r>
              <a:rPr lang="pt-PT" altLang="pt-PT" sz="2800" dirty="0" smtClean="0"/>
              <a:t> '</a:t>
            </a:r>
            <a:r>
              <a:rPr lang="pt-PT" altLang="pt-PT" sz="2800" dirty="0" err="1" smtClean="0"/>
              <a:t>exhaustive</a:t>
            </a:r>
            <a:r>
              <a:rPr lang="pt-PT" altLang="pt-PT" sz="2800" dirty="0" smtClean="0"/>
              <a:t> </a:t>
            </a:r>
            <a:r>
              <a:rPr lang="pt-PT" altLang="pt-PT" sz="2800" dirty="0" err="1" smtClean="0"/>
              <a:t>approach</a:t>
            </a:r>
            <a:r>
              <a:rPr lang="pt-PT" altLang="pt-PT" sz="2800" dirty="0" smtClean="0"/>
              <a:t>' </a:t>
            </a:r>
            <a:r>
              <a:rPr lang="pt-PT" altLang="pt-PT" sz="2800" dirty="0" err="1" smtClean="0"/>
              <a:t>that</a:t>
            </a:r>
            <a:r>
              <a:rPr lang="pt-PT" altLang="pt-PT" sz="2800" dirty="0" smtClean="0"/>
              <a:t> </a:t>
            </a:r>
            <a:r>
              <a:rPr lang="pt-PT" altLang="pt-PT" sz="2800" dirty="0" err="1" smtClean="0"/>
              <a:t>attempts</a:t>
            </a:r>
            <a:r>
              <a:rPr lang="pt-PT" altLang="pt-PT" sz="2800" dirty="0" smtClean="0"/>
              <a:t> to </a:t>
            </a:r>
            <a:r>
              <a:rPr lang="pt-PT" altLang="pt-PT" sz="2800" dirty="0" err="1" smtClean="0"/>
              <a:t>identify</a:t>
            </a:r>
            <a:r>
              <a:rPr lang="pt-PT" altLang="pt-PT" sz="2800" dirty="0" smtClean="0"/>
              <a:t> </a:t>
            </a:r>
            <a:r>
              <a:rPr lang="pt-PT" altLang="pt-PT" sz="2800" dirty="0" err="1" smtClean="0"/>
              <a:t>all</a:t>
            </a:r>
            <a:r>
              <a:rPr lang="pt-PT" altLang="pt-PT" sz="2800" dirty="0" smtClean="0"/>
              <a:t> </a:t>
            </a:r>
            <a:r>
              <a:rPr lang="pt-PT" altLang="pt-PT" sz="2800" dirty="0" err="1" smtClean="0"/>
              <a:t>the</a:t>
            </a:r>
            <a:r>
              <a:rPr lang="pt-PT" altLang="pt-PT" sz="2800" dirty="0" smtClean="0"/>
              <a:t> processes </a:t>
            </a:r>
            <a:r>
              <a:rPr lang="pt-PT" altLang="pt-PT" sz="2800" dirty="0" err="1" smtClean="0"/>
              <a:t>within</a:t>
            </a:r>
            <a:r>
              <a:rPr lang="pt-PT" altLang="pt-PT" sz="2800" dirty="0" smtClean="0"/>
              <a:t> </a:t>
            </a:r>
            <a:r>
              <a:rPr lang="pt-PT" altLang="pt-PT" sz="2800" dirty="0" err="1" smtClean="0"/>
              <a:t>an</a:t>
            </a:r>
            <a:r>
              <a:rPr lang="pt-PT" altLang="pt-PT" sz="2800" dirty="0" smtClean="0"/>
              <a:t> </a:t>
            </a:r>
            <a:r>
              <a:rPr lang="pt-PT" altLang="pt-PT" sz="2800" dirty="0" err="1" smtClean="0"/>
              <a:t>organization</a:t>
            </a:r>
            <a:r>
              <a:rPr lang="pt-PT" altLang="pt-PT" sz="2800" dirty="0" smtClean="0"/>
              <a:t> </a:t>
            </a:r>
            <a:r>
              <a:rPr lang="pt-PT" altLang="pt-PT" sz="2800" dirty="0" err="1" smtClean="0"/>
              <a:t>and</a:t>
            </a:r>
            <a:r>
              <a:rPr lang="pt-PT" altLang="pt-PT" sz="2800" dirty="0" smtClean="0"/>
              <a:t> </a:t>
            </a:r>
            <a:r>
              <a:rPr lang="pt-PT" altLang="pt-PT" sz="2800" dirty="0" err="1" smtClean="0"/>
              <a:t>then</a:t>
            </a:r>
            <a:r>
              <a:rPr lang="pt-PT" altLang="pt-PT" sz="2800" dirty="0" smtClean="0"/>
              <a:t> </a:t>
            </a:r>
            <a:r>
              <a:rPr lang="pt-PT" altLang="pt-PT" sz="2800" dirty="0" err="1" smtClean="0"/>
              <a:t>prioritize</a:t>
            </a:r>
            <a:r>
              <a:rPr lang="pt-PT" altLang="pt-PT" sz="2800" dirty="0" smtClean="0"/>
              <a:t> </a:t>
            </a:r>
            <a:r>
              <a:rPr lang="pt-PT" altLang="pt-PT" sz="2800" dirty="0" err="1" smtClean="0"/>
              <a:t>them</a:t>
            </a:r>
            <a:r>
              <a:rPr lang="pt-PT" altLang="pt-PT" sz="2800" dirty="0" smtClean="0"/>
              <a:t> in </a:t>
            </a:r>
            <a:r>
              <a:rPr lang="pt-PT" altLang="pt-PT" sz="2800" dirty="0" err="1" smtClean="0"/>
              <a:t>order</a:t>
            </a:r>
            <a:r>
              <a:rPr lang="pt-PT" altLang="pt-PT" sz="2800" dirty="0" smtClean="0"/>
              <a:t> </a:t>
            </a:r>
            <a:r>
              <a:rPr lang="pt-PT" altLang="pt-PT" sz="2800" dirty="0" err="1" smtClean="0"/>
              <a:t>of</a:t>
            </a:r>
            <a:r>
              <a:rPr lang="pt-PT" altLang="pt-PT" sz="2800" dirty="0" smtClean="0"/>
              <a:t> redesign </a:t>
            </a:r>
            <a:r>
              <a:rPr lang="pt-PT" altLang="pt-PT" sz="2800" dirty="0" err="1" smtClean="0"/>
              <a:t>urgency</a:t>
            </a:r>
            <a:r>
              <a:rPr lang="pt-PT" altLang="pt-PT" sz="2800" dirty="0" smtClean="0"/>
              <a:t>. </a:t>
            </a:r>
            <a:r>
              <a:rPr lang="pt-PT" altLang="pt-PT" sz="2000" dirty="0" smtClean="0"/>
              <a:t> </a:t>
            </a:r>
          </a:p>
        </p:txBody>
      </p:sp>
    </p:spTree>
    <p:extLst>
      <p:ext uri="{BB962C8B-B14F-4D97-AF65-F5344CB8AC3E}">
        <p14:creationId xmlns:p14="http://schemas.microsoft.com/office/powerpoint/2010/main" val="9928554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2"/>
          <p:cNvSpPr>
            <a:spLocks noGrp="1" noChangeArrowheads="1"/>
          </p:cNvSpPr>
          <p:nvPr>
            <p:ph type="title"/>
          </p:nvPr>
        </p:nvSpPr>
        <p:spPr/>
        <p:txBody>
          <a:bodyPr>
            <a:normAutofit/>
          </a:bodyPr>
          <a:lstStyle/>
          <a:p>
            <a:pPr algn="ctr" eaLnBrk="1" hangingPunct="1">
              <a:defRPr/>
            </a:pPr>
            <a:r>
              <a:rPr lang="pt-PT" altLang="ja-JP" sz="4400" b="1" dirty="0" err="1" smtClean="0">
                <a:ea typeface="ＭＳ Ｐゴシック" charset="-128"/>
              </a:rPr>
              <a:t>Hammer</a:t>
            </a:r>
            <a:r>
              <a:rPr lang="pt-PT" altLang="ja-JP" sz="4400" b="1" dirty="0" smtClean="0">
                <a:ea typeface="ＭＳ Ｐゴシック" charset="-128"/>
              </a:rPr>
              <a:t> </a:t>
            </a:r>
            <a:r>
              <a:rPr lang="pt-PT" altLang="ja-JP" sz="4400" b="1" dirty="0" err="1" smtClean="0">
                <a:ea typeface="ＭＳ Ｐゴシック" charset="-128"/>
              </a:rPr>
              <a:t>and</a:t>
            </a:r>
            <a:r>
              <a:rPr lang="pt-PT" altLang="ja-JP" sz="4400" b="1" dirty="0" smtClean="0">
                <a:ea typeface="ＭＳ Ｐゴシック" charset="-128"/>
              </a:rPr>
              <a:t> </a:t>
            </a:r>
            <a:r>
              <a:rPr lang="pt-PT" altLang="ja-JP" sz="4400" b="1" dirty="0" err="1" smtClean="0">
                <a:ea typeface="ＭＳ Ｐゴシック" charset="-128"/>
              </a:rPr>
              <a:t>Champy’s</a:t>
            </a:r>
            <a:r>
              <a:rPr lang="pt-PT" altLang="ja-JP" sz="4400" b="1" dirty="0" smtClean="0">
                <a:ea typeface="ＭＳ Ｐゴシック" charset="-128"/>
              </a:rPr>
              <a:t> Business </a:t>
            </a:r>
            <a:r>
              <a:rPr lang="pt-PT" altLang="ja-JP" sz="4400" b="1" dirty="0" err="1" smtClean="0">
                <a:ea typeface="ＭＳ Ｐゴシック" charset="-128"/>
              </a:rPr>
              <a:t>Process</a:t>
            </a:r>
            <a:r>
              <a:rPr lang="pt-PT" altLang="ja-JP" sz="4400" b="1" dirty="0" smtClean="0">
                <a:ea typeface="ＭＳ Ｐゴシック" charset="-128"/>
              </a:rPr>
              <a:t> Reengineering</a:t>
            </a:r>
            <a:endParaRPr lang="pt-PT" sz="4400" b="1" dirty="0" smtClean="0">
              <a:ea typeface="ＭＳ Ｐゴシック" charset="-128"/>
            </a:endParaRPr>
          </a:p>
        </p:txBody>
      </p:sp>
      <p:sp>
        <p:nvSpPr>
          <p:cNvPr id="80899" name="Rectangle 3"/>
          <p:cNvSpPr>
            <a:spLocks noGrp="1" noChangeArrowheads="1"/>
          </p:cNvSpPr>
          <p:nvPr>
            <p:ph idx="1"/>
          </p:nvPr>
        </p:nvSpPr>
        <p:spPr>
          <a:xfrm>
            <a:off x="395536" y="1845734"/>
            <a:ext cx="8424935" cy="4247562"/>
          </a:xfrm>
        </p:spPr>
        <p:txBody>
          <a:bodyPr>
            <a:normAutofit lnSpcReduction="10000"/>
          </a:bodyPr>
          <a:lstStyle/>
          <a:p>
            <a:pPr algn="just" eaLnBrk="1" hangingPunct="1">
              <a:lnSpc>
                <a:spcPct val="80000"/>
              </a:lnSpc>
            </a:pPr>
            <a:r>
              <a:rPr lang="pt-PT" altLang="pt-PT" sz="2400" b="1" dirty="0" err="1" smtClean="0"/>
              <a:t>Understand</a:t>
            </a:r>
            <a:r>
              <a:rPr lang="pt-PT" altLang="pt-PT" sz="2400" b="1" dirty="0" smtClean="0"/>
              <a:t> </a:t>
            </a:r>
            <a:r>
              <a:rPr lang="pt-PT" altLang="pt-PT" sz="2400" b="1" dirty="0" err="1" smtClean="0"/>
              <a:t>and</a:t>
            </a:r>
            <a:r>
              <a:rPr lang="pt-PT" altLang="pt-PT" sz="2400" b="1" dirty="0" smtClean="0"/>
              <a:t> </a:t>
            </a:r>
            <a:r>
              <a:rPr lang="pt-PT" altLang="pt-PT" sz="2400" b="1" dirty="0" err="1" smtClean="0"/>
              <a:t>measure</a:t>
            </a:r>
            <a:r>
              <a:rPr lang="pt-PT" altLang="pt-PT" sz="2400" b="1" dirty="0" smtClean="0"/>
              <a:t> </a:t>
            </a:r>
            <a:r>
              <a:rPr lang="pt-PT" altLang="pt-PT" sz="2400" b="1" dirty="0" err="1" smtClean="0"/>
              <a:t>the</a:t>
            </a:r>
            <a:r>
              <a:rPr lang="pt-PT" altLang="pt-PT" sz="2400" b="1" dirty="0" smtClean="0"/>
              <a:t> </a:t>
            </a:r>
            <a:r>
              <a:rPr lang="pt-PT" altLang="pt-PT" sz="2400" b="1" dirty="0" err="1" smtClean="0"/>
              <a:t>existing</a:t>
            </a:r>
            <a:r>
              <a:rPr lang="pt-PT" altLang="pt-PT" sz="2400" b="1" dirty="0" smtClean="0"/>
              <a:t> processes</a:t>
            </a:r>
            <a:r>
              <a:rPr lang="pt-PT" altLang="pt-PT" sz="2400" dirty="0" smtClean="0"/>
              <a:t>: to </a:t>
            </a:r>
            <a:r>
              <a:rPr lang="pt-PT" altLang="pt-PT" sz="2400" dirty="0" err="1" smtClean="0"/>
              <a:t>avoid</a:t>
            </a:r>
            <a:r>
              <a:rPr lang="pt-PT" altLang="pt-PT" sz="2400" dirty="0" smtClean="0"/>
              <a:t> </a:t>
            </a:r>
            <a:r>
              <a:rPr lang="pt-PT" altLang="pt-PT" sz="2400" dirty="0" err="1" smtClean="0"/>
              <a:t>the</a:t>
            </a:r>
            <a:r>
              <a:rPr lang="pt-PT" altLang="pt-PT" sz="2400" dirty="0" smtClean="0"/>
              <a:t> </a:t>
            </a:r>
            <a:r>
              <a:rPr lang="pt-PT" altLang="pt-PT" sz="2400" dirty="0" err="1" smtClean="0"/>
              <a:t>repeating</a:t>
            </a:r>
            <a:r>
              <a:rPr lang="pt-PT" altLang="pt-PT" sz="2400" dirty="0" smtClean="0"/>
              <a:t> </a:t>
            </a:r>
            <a:r>
              <a:rPr lang="pt-PT" altLang="pt-PT" sz="2400" dirty="0" err="1" smtClean="0"/>
              <a:t>of</a:t>
            </a:r>
            <a:r>
              <a:rPr lang="pt-PT" altLang="pt-PT" sz="2400" dirty="0" smtClean="0"/>
              <a:t> </a:t>
            </a:r>
            <a:r>
              <a:rPr lang="pt-PT" altLang="pt-PT" sz="2400" dirty="0" err="1" smtClean="0"/>
              <a:t>old</a:t>
            </a:r>
            <a:r>
              <a:rPr lang="pt-PT" altLang="pt-PT" sz="2400" dirty="0" smtClean="0"/>
              <a:t> </a:t>
            </a:r>
            <a:r>
              <a:rPr lang="pt-PT" altLang="pt-PT" sz="2400" dirty="0" err="1" smtClean="0"/>
              <a:t>mistakes</a:t>
            </a:r>
            <a:r>
              <a:rPr lang="pt-PT" altLang="pt-PT" sz="2400" dirty="0" smtClean="0"/>
              <a:t> </a:t>
            </a:r>
            <a:r>
              <a:rPr lang="pt-PT" altLang="pt-PT" sz="2400" dirty="0" err="1" smtClean="0"/>
              <a:t>and</a:t>
            </a:r>
            <a:r>
              <a:rPr lang="pt-PT" altLang="pt-PT" sz="2400" dirty="0" smtClean="0"/>
              <a:t> to </a:t>
            </a:r>
            <a:r>
              <a:rPr lang="pt-PT" altLang="pt-PT" sz="2400" dirty="0" err="1" smtClean="0"/>
              <a:t>provide</a:t>
            </a:r>
            <a:r>
              <a:rPr lang="pt-PT" altLang="pt-PT" sz="2400" dirty="0" smtClean="0"/>
              <a:t> a </a:t>
            </a:r>
            <a:r>
              <a:rPr lang="pt-PT" altLang="pt-PT" sz="2400" dirty="0" err="1" smtClean="0"/>
              <a:t>baseline</a:t>
            </a:r>
            <a:r>
              <a:rPr lang="pt-PT" altLang="pt-PT" sz="2400" dirty="0" smtClean="0"/>
              <a:t> for future </a:t>
            </a:r>
            <a:r>
              <a:rPr lang="pt-PT" altLang="pt-PT" sz="2400" dirty="0" err="1" smtClean="0"/>
              <a:t>improvements</a:t>
            </a:r>
            <a:r>
              <a:rPr lang="pt-PT" altLang="pt-PT" sz="2400" dirty="0" smtClean="0"/>
              <a:t>. </a:t>
            </a:r>
            <a:endParaRPr lang="pt-PT" altLang="pt-PT" sz="2400" b="1" dirty="0" smtClean="0"/>
          </a:p>
          <a:p>
            <a:pPr algn="just" eaLnBrk="1" hangingPunct="1">
              <a:lnSpc>
                <a:spcPct val="80000"/>
              </a:lnSpc>
            </a:pPr>
            <a:r>
              <a:rPr lang="pt-PT" altLang="pt-PT" sz="2400" b="1" dirty="0" err="1" smtClean="0"/>
              <a:t>Identify</a:t>
            </a:r>
            <a:r>
              <a:rPr lang="pt-PT" altLang="pt-PT" sz="2400" b="1" dirty="0" smtClean="0"/>
              <a:t> IT </a:t>
            </a:r>
            <a:r>
              <a:rPr lang="pt-PT" altLang="pt-PT" sz="2400" b="1" dirty="0" err="1" smtClean="0"/>
              <a:t>levers</a:t>
            </a:r>
            <a:r>
              <a:rPr lang="pt-PT" altLang="pt-PT" sz="2400" dirty="0" smtClean="0"/>
              <a:t>: </a:t>
            </a:r>
            <a:r>
              <a:rPr lang="pt-PT" altLang="pt-PT" sz="2400" dirty="0" err="1" smtClean="0"/>
              <a:t>awareness</a:t>
            </a:r>
            <a:r>
              <a:rPr lang="pt-PT" altLang="pt-PT" sz="2400" dirty="0" smtClean="0"/>
              <a:t> </a:t>
            </a:r>
            <a:r>
              <a:rPr lang="pt-PT" altLang="pt-PT" sz="2400" dirty="0" err="1" smtClean="0"/>
              <a:t>of</a:t>
            </a:r>
            <a:r>
              <a:rPr lang="pt-PT" altLang="pt-PT" sz="2400" dirty="0" smtClean="0"/>
              <a:t> IT </a:t>
            </a:r>
            <a:r>
              <a:rPr lang="pt-PT" altLang="pt-PT" sz="2400" dirty="0" err="1" smtClean="0"/>
              <a:t>capabilities</a:t>
            </a:r>
            <a:r>
              <a:rPr lang="pt-PT" altLang="pt-PT" sz="2400" dirty="0" smtClean="0"/>
              <a:t> can </a:t>
            </a:r>
            <a:r>
              <a:rPr lang="pt-PT" altLang="pt-PT" sz="2400" dirty="0" err="1" smtClean="0"/>
              <a:t>and</a:t>
            </a:r>
            <a:r>
              <a:rPr lang="pt-PT" altLang="pt-PT" sz="2400" dirty="0" smtClean="0"/>
              <a:t> </a:t>
            </a:r>
            <a:r>
              <a:rPr lang="pt-PT" altLang="pt-PT" sz="2400" dirty="0" err="1" smtClean="0"/>
              <a:t>should</a:t>
            </a:r>
            <a:r>
              <a:rPr lang="pt-PT" altLang="pt-PT" sz="2400" dirty="0" smtClean="0"/>
              <a:t> </a:t>
            </a:r>
            <a:r>
              <a:rPr lang="pt-PT" altLang="pt-PT" sz="2400" dirty="0" err="1" smtClean="0"/>
              <a:t>influence</a:t>
            </a:r>
            <a:r>
              <a:rPr lang="pt-PT" altLang="pt-PT" sz="2400" dirty="0" smtClean="0"/>
              <a:t> BPR. </a:t>
            </a:r>
            <a:endParaRPr lang="pt-PT" altLang="pt-PT" sz="2400" b="1" dirty="0" smtClean="0"/>
          </a:p>
          <a:p>
            <a:pPr algn="just" eaLnBrk="1" hangingPunct="1">
              <a:lnSpc>
                <a:spcPct val="80000"/>
              </a:lnSpc>
            </a:pPr>
            <a:r>
              <a:rPr lang="pt-PT" altLang="pt-PT" sz="2400" b="1" dirty="0" smtClean="0"/>
              <a:t>Design </a:t>
            </a:r>
            <a:r>
              <a:rPr lang="pt-PT" altLang="pt-PT" sz="2400" b="1" dirty="0" err="1" smtClean="0"/>
              <a:t>and</a:t>
            </a:r>
            <a:r>
              <a:rPr lang="pt-PT" altLang="pt-PT" sz="2400" b="1" dirty="0" smtClean="0"/>
              <a:t> </a:t>
            </a:r>
            <a:r>
              <a:rPr lang="pt-PT" altLang="pt-PT" sz="2400" b="1" dirty="0" err="1" smtClean="0"/>
              <a:t>build</a:t>
            </a:r>
            <a:r>
              <a:rPr lang="pt-PT" altLang="pt-PT" sz="2400" b="1" dirty="0" smtClean="0"/>
              <a:t> a </a:t>
            </a:r>
            <a:r>
              <a:rPr lang="pt-PT" altLang="pt-PT" sz="2400" b="1" dirty="0" err="1" smtClean="0"/>
              <a:t>prototype</a:t>
            </a:r>
            <a:r>
              <a:rPr lang="pt-PT" altLang="pt-PT" sz="2400" b="1" dirty="0" smtClean="0"/>
              <a:t> </a:t>
            </a:r>
            <a:r>
              <a:rPr lang="pt-PT" altLang="pt-PT" sz="2400" b="1" dirty="0" err="1" smtClean="0"/>
              <a:t>of</a:t>
            </a:r>
            <a:r>
              <a:rPr lang="pt-PT" altLang="pt-PT" sz="2400" b="1" dirty="0" smtClean="0"/>
              <a:t> </a:t>
            </a:r>
            <a:r>
              <a:rPr lang="pt-PT" altLang="pt-PT" sz="2400" b="1" dirty="0" err="1" smtClean="0"/>
              <a:t>the</a:t>
            </a:r>
            <a:r>
              <a:rPr lang="pt-PT" altLang="pt-PT" sz="2400" b="1" dirty="0" smtClean="0"/>
              <a:t> </a:t>
            </a:r>
            <a:r>
              <a:rPr lang="pt-PT" altLang="pt-PT" sz="2400" b="1" dirty="0" err="1" smtClean="0"/>
              <a:t>new</a:t>
            </a:r>
            <a:r>
              <a:rPr lang="pt-PT" altLang="pt-PT" sz="2400" b="1" dirty="0" smtClean="0"/>
              <a:t> </a:t>
            </a:r>
            <a:r>
              <a:rPr lang="pt-PT" altLang="pt-PT" sz="2400" b="1" dirty="0" err="1" smtClean="0"/>
              <a:t>process</a:t>
            </a:r>
            <a:r>
              <a:rPr lang="pt-PT" altLang="pt-PT" sz="2400" dirty="0" smtClean="0"/>
              <a:t>: </a:t>
            </a:r>
            <a:r>
              <a:rPr lang="pt-PT" altLang="pt-PT" sz="2400" dirty="0" err="1" smtClean="0"/>
              <a:t>the</a:t>
            </a:r>
            <a:r>
              <a:rPr lang="pt-PT" altLang="pt-PT" sz="2400" dirty="0" smtClean="0"/>
              <a:t> </a:t>
            </a:r>
            <a:r>
              <a:rPr lang="pt-PT" altLang="pt-PT" sz="2400" dirty="0" err="1" smtClean="0"/>
              <a:t>actual</a:t>
            </a:r>
            <a:r>
              <a:rPr lang="pt-PT" altLang="pt-PT" sz="2400" dirty="0" smtClean="0"/>
              <a:t> design </a:t>
            </a:r>
            <a:r>
              <a:rPr lang="pt-PT" altLang="pt-PT" sz="2400" dirty="0" err="1" smtClean="0"/>
              <a:t>should</a:t>
            </a:r>
            <a:r>
              <a:rPr lang="pt-PT" altLang="pt-PT" sz="2400" dirty="0" smtClean="0"/>
              <a:t> </a:t>
            </a:r>
            <a:r>
              <a:rPr lang="pt-PT" altLang="pt-PT" sz="2400" dirty="0" err="1" smtClean="0"/>
              <a:t>not</a:t>
            </a:r>
            <a:r>
              <a:rPr lang="pt-PT" altLang="pt-PT" sz="2400" dirty="0" smtClean="0"/>
              <a:t> </a:t>
            </a:r>
            <a:r>
              <a:rPr lang="pt-PT" altLang="pt-PT" sz="2400" dirty="0" err="1" smtClean="0"/>
              <a:t>be</a:t>
            </a:r>
            <a:r>
              <a:rPr lang="pt-PT" altLang="pt-PT" sz="2400" dirty="0" smtClean="0"/>
              <a:t> </a:t>
            </a:r>
            <a:r>
              <a:rPr lang="pt-PT" altLang="pt-PT" sz="2400" dirty="0" err="1" smtClean="0"/>
              <a:t>viewed</a:t>
            </a:r>
            <a:r>
              <a:rPr lang="pt-PT" altLang="pt-PT" sz="2400" dirty="0" smtClean="0"/>
              <a:t> as </a:t>
            </a:r>
            <a:r>
              <a:rPr lang="pt-PT" altLang="pt-PT" sz="2400" dirty="0" err="1" smtClean="0"/>
              <a:t>the</a:t>
            </a:r>
            <a:r>
              <a:rPr lang="pt-PT" altLang="pt-PT" sz="2400" dirty="0" smtClean="0"/>
              <a:t> </a:t>
            </a:r>
            <a:r>
              <a:rPr lang="pt-PT" altLang="pt-PT" sz="2400" dirty="0" err="1" smtClean="0"/>
              <a:t>end</a:t>
            </a:r>
            <a:r>
              <a:rPr lang="pt-PT" altLang="pt-PT" sz="2400" dirty="0" smtClean="0"/>
              <a:t> </a:t>
            </a:r>
            <a:r>
              <a:rPr lang="pt-PT" altLang="pt-PT" sz="2400" dirty="0" err="1" smtClean="0"/>
              <a:t>of</a:t>
            </a:r>
            <a:r>
              <a:rPr lang="pt-PT" altLang="pt-PT" sz="2400" dirty="0" smtClean="0"/>
              <a:t> </a:t>
            </a:r>
            <a:r>
              <a:rPr lang="pt-PT" altLang="pt-PT" sz="2400" dirty="0" err="1" smtClean="0"/>
              <a:t>the</a:t>
            </a:r>
            <a:r>
              <a:rPr lang="pt-PT" altLang="pt-PT" sz="2400" dirty="0" smtClean="0"/>
              <a:t> BPR </a:t>
            </a:r>
            <a:r>
              <a:rPr lang="pt-PT" altLang="pt-PT" sz="2400" dirty="0" err="1" smtClean="0"/>
              <a:t>process</a:t>
            </a:r>
            <a:r>
              <a:rPr lang="pt-PT" altLang="pt-PT" sz="2400" dirty="0" smtClean="0"/>
              <a:t>. </a:t>
            </a:r>
            <a:r>
              <a:rPr lang="pt-PT" altLang="pt-PT" sz="2400" dirty="0" err="1" smtClean="0"/>
              <a:t>Rather</a:t>
            </a:r>
            <a:r>
              <a:rPr lang="pt-PT" altLang="pt-PT" sz="2400" dirty="0" smtClean="0"/>
              <a:t>, </a:t>
            </a:r>
            <a:r>
              <a:rPr lang="pt-PT" altLang="pt-PT" sz="2400" dirty="0" err="1" smtClean="0"/>
              <a:t>it</a:t>
            </a:r>
            <a:r>
              <a:rPr lang="pt-PT" altLang="pt-PT" sz="2400" dirty="0" smtClean="0"/>
              <a:t> </a:t>
            </a:r>
            <a:r>
              <a:rPr lang="pt-PT" altLang="pt-PT" sz="2400" dirty="0" err="1" smtClean="0"/>
              <a:t>should</a:t>
            </a:r>
            <a:r>
              <a:rPr lang="pt-PT" altLang="pt-PT" sz="2400" dirty="0" smtClean="0"/>
              <a:t> </a:t>
            </a:r>
            <a:r>
              <a:rPr lang="pt-PT" altLang="pt-PT" sz="2400" dirty="0" err="1" smtClean="0"/>
              <a:t>be</a:t>
            </a:r>
            <a:r>
              <a:rPr lang="pt-PT" altLang="pt-PT" sz="2400" dirty="0" smtClean="0"/>
              <a:t> </a:t>
            </a:r>
            <a:r>
              <a:rPr lang="pt-PT" altLang="pt-PT" sz="2400" dirty="0" err="1" smtClean="0"/>
              <a:t>viewed</a:t>
            </a:r>
            <a:r>
              <a:rPr lang="pt-PT" altLang="pt-PT" sz="2400" dirty="0" smtClean="0"/>
              <a:t> as a </a:t>
            </a:r>
            <a:r>
              <a:rPr lang="pt-PT" altLang="pt-PT" sz="2400" dirty="0" err="1" smtClean="0"/>
              <a:t>prototype</a:t>
            </a:r>
            <a:r>
              <a:rPr lang="pt-PT" altLang="pt-PT" sz="2400" dirty="0" smtClean="0"/>
              <a:t>, </a:t>
            </a:r>
            <a:r>
              <a:rPr lang="pt-PT" altLang="pt-PT" sz="2400" dirty="0" err="1" smtClean="0"/>
              <a:t>with</a:t>
            </a:r>
            <a:r>
              <a:rPr lang="pt-PT" altLang="pt-PT" sz="2400" dirty="0" smtClean="0"/>
              <a:t> </a:t>
            </a:r>
            <a:r>
              <a:rPr lang="pt-PT" altLang="pt-PT" sz="2400" dirty="0" err="1" smtClean="0"/>
              <a:t>successive</a:t>
            </a:r>
            <a:r>
              <a:rPr lang="pt-PT" altLang="pt-PT" sz="2400" dirty="0" smtClean="0"/>
              <a:t> </a:t>
            </a:r>
            <a:r>
              <a:rPr lang="pt-PT" altLang="pt-PT" sz="2400" dirty="0" err="1" smtClean="0"/>
              <a:t>iterations</a:t>
            </a:r>
            <a:r>
              <a:rPr lang="pt-PT" altLang="pt-PT" sz="2400" dirty="0" smtClean="0"/>
              <a:t>. </a:t>
            </a:r>
            <a:r>
              <a:rPr lang="pt-PT" altLang="pt-PT" sz="2400" dirty="0" err="1" smtClean="0"/>
              <a:t>The</a:t>
            </a:r>
            <a:r>
              <a:rPr lang="pt-PT" altLang="pt-PT" sz="2400" dirty="0" smtClean="0"/>
              <a:t> </a:t>
            </a:r>
            <a:r>
              <a:rPr lang="pt-PT" altLang="pt-PT" sz="2400" dirty="0" err="1" smtClean="0"/>
              <a:t>metaphor</a:t>
            </a:r>
            <a:r>
              <a:rPr lang="pt-PT" altLang="pt-PT" sz="2400" dirty="0" smtClean="0"/>
              <a:t> </a:t>
            </a:r>
            <a:r>
              <a:rPr lang="pt-PT" altLang="pt-PT" sz="2400" dirty="0" err="1" smtClean="0"/>
              <a:t>of</a:t>
            </a:r>
            <a:r>
              <a:rPr lang="pt-PT" altLang="pt-PT" sz="2400" dirty="0" smtClean="0"/>
              <a:t> </a:t>
            </a:r>
            <a:r>
              <a:rPr lang="pt-PT" altLang="pt-PT" sz="2400" dirty="0" err="1" smtClean="0"/>
              <a:t>prototype</a:t>
            </a:r>
            <a:r>
              <a:rPr lang="pt-PT" altLang="pt-PT" sz="2400" dirty="0" smtClean="0"/>
              <a:t> </a:t>
            </a:r>
            <a:r>
              <a:rPr lang="pt-PT" altLang="pt-PT" sz="2400" dirty="0" err="1" smtClean="0"/>
              <a:t>aligns</a:t>
            </a:r>
            <a:r>
              <a:rPr lang="pt-PT" altLang="pt-PT" sz="2400" dirty="0" smtClean="0"/>
              <a:t> </a:t>
            </a:r>
            <a:r>
              <a:rPr lang="pt-PT" altLang="pt-PT" sz="2400" dirty="0" err="1" smtClean="0"/>
              <a:t>the</a:t>
            </a:r>
            <a:r>
              <a:rPr lang="pt-PT" altLang="pt-PT" sz="2400" dirty="0" smtClean="0"/>
              <a:t> Business </a:t>
            </a:r>
            <a:r>
              <a:rPr lang="pt-PT" altLang="pt-PT" sz="2400" dirty="0" err="1" smtClean="0"/>
              <a:t>Process</a:t>
            </a:r>
            <a:r>
              <a:rPr lang="pt-PT" altLang="pt-PT" sz="2400" dirty="0" smtClean="0"/>
              <a:t> Reengineering </a:t>
            </a:r>
            <a:r>
              <a:rPr lang="pt-PT" altLang="pt-PT" sz="2400" dirty="0" err="1" smtClean="0"/>
              <a:t>approach</a:t>
            </a:r>
            <a:r>
              <a:rPr lang="pt-PT" altLang="pt-PT" sz="2400" dirty="0" smtClean="0"/>
              <a:t> </a:t>
            </a:r>
            <a:r>
              <a:rPr lang="pt-PT" altLang="pt-PT" sz="2400" dirty="0" err="1" smtClean="0"/>
              <a:t>with</a:t>
            </a:r>
            <a:r>
              <a:rPr lang="pt-PT" altLang="pt-PT" sz="2400" dirty="0" smtClean="0"/>
              <a:t> </a:t>
            </a:r>
            <a:r>
              <a:rPr lang="pt-PT" altLang="pt-PT" sz="2400" dirty="0" err="1" smtClean="0"/>
              <a:t>quick</a:t>
            </a:r>
            <a:r>
              <a:rPr lang="pt-PT" altLang="pt-PT" sz="2400" dirty="0" smtClean="0"/>
              <a:t> </a:t>
            </a:r>
            <a:r>
              <a:rPr lang="pt-PT" altLang="pt-PT" sz="2400" dirty="0" err="1" smtClean="0"/>
              <a:t>delivery</a:t>
            </a:r>
            <a:r>
              <a:rPr lang="pt-PT" altLang="pt-PT" sz="2400" dirty="0" smtClean="0"/>
              <a:t> </a:t>
            </a:r>
            <a:r>
              <a:rPr lang="pt-PT" altLang="pt-PT" sz="2400" dirty="0" err="1" smtClean="0"/>
              <a:t>of</a:t>
            </a:r>
            <a:r>
              <a:rPr lang="pt-PT" altLang="pt-PT" sz="2400" dirty="0" smtClean="0"/>
              <a:t> </a:t>
            </a:r>
            <a:r>
              <a:rPr lang="pt-PT" altLang="pt-PT" sz="2400" dirty="0" err="1" smtClean="0"/>
              <a:t>results</a:t>
            </a:r>
            <a:r>
              <a:rPr lang="pt-PT" altLang="pt-PT" sz="2400" dirty="0" smtClean="0"/>
              <a:t>, </a:t>
            </a:r>
            <a:r>
              <a:rPr lang="pt-PT" altLang="pt-PT" sz="2400" dirty="0" err="1" smtClean="0"/>
              <a:t>and</a:t>
            </a:r>
            <a:r>
              <a:rPr lang="pt-PT" altLang="pt-PT" sz="2400" dirty="0" smtClean="0"/>
              <a:t> </a:t>
            </a:r>
            <a:r>
              <a:rPr lang="pt-PT" altLang="pt-PT" sz="2400" dirty="0" err="1" smtClean="0"/>
              <a:t>the</a:t>
            </a:r>
            <a:r>
              <a:rPr lang="pt-PT" altLang="pt-PT" sz="2400" dirty="0" smtClean="0"/>
              <a:t> </a:t>
            </a:r>
            <a:r>
              <a:rPr lang="pt-PT" altLang="pt-PT" sz="2400" dirty="0" err="1" smtClean="0"/>
              <a:t>involvement</a:t>
            </a:r>
            <a:r>
              <a:rPr lang="pt-PT" altLang="pt-PT" sz="2400" dirty="0" smtClean="0"/>
              <a:t> </a:t>
            </a:r>
            <a:r>
              <a:rPr lang="pt-PT" altLang="pt-PT" sz="2400" dirty="0" err="1" smtClean="0"/>
              <a:t>and</a:t>
            </a:r>
            <a:r>
              <a:rPr lang="pt-PT" altLang="pt-PT" sz="2400" dirty="0" smtClean="0"/>
              <a:t> </a:t>
            </a:r>
            <a:r>
              <a:rPr lang="pt-PT" altLang="pt-PT" sz="2400" dirty="0" err="1" smtClean="0"/>
              <a:t>satisfaction</a:t>
            </a:r>
            <a:r>
              <a:rPr lang="pt-PT" altLang="pt-PT" sz="2400" dirty="0" smtClean="0"/>
              <a:t> </a:t>
            </a:r>
            <a:r>
              <a:rPr lang="pt-PT" altLang="pt-PT" sz="2400" dirty="0" err="1" smtClean="0"/>
              <a:t>of</a:t>
            </a:r>
            <a:r>
              <a:rPr lang="pt-PT" altLang="pt-PT" sz="2400" dirty="0" smtClean="0"/>
              <a:t> </a:t>
            </a:r>
            <a:r>
              <a:rPr lang="pt-PT" altLang="pt-PT" sz="2400" dirty="0" err="1" smtClean="0"/>
              <a:t>customers</a:t>
            </a:r>
            <a:r>
              <a:rPr lang="pt-PT" altLang="pt-PT" sz="2400" dirty="0" smtClean="0"/>
              <a:t>. As </a:t>
            </a:r>
            <a:r>
              <a:rPr lang="pt-PT" altLang="pt-PT" sz="2400" dirty="0" err="1" smtClean="0"/>
              <a:t>an</a:t>
            </a:r>
            <a:r>
              <a:rPr lang="pt-PT" altLang="pt-PT" sz="2400" dirty="0" smtClean="0"/>
              <a:t> </a:t>
            </a:r>
            <a:r>
              <a:rPr lang="pt-PT" altLang="pt-PT" sz="2400" dirty="0" err="1" smtClean="0"/>
              <a:t>additional</a:t>
            </a:r>
            <a:r>
              <a:rPr lang="pt-PT" altLang="pt-PT" sz="2400" dirty="0" smtClean="0"/>
              <a:t> 6th step </a:t>
            </a:r>
            <a:r>
              <a:rPr lang="pt-PT" altLang="pt-PT" sz="2400" dirty="0" err="1" smtClean="0"/>
              <a:t>of</a:t>
            </a:r>
            <a:r>
              <a:rPr lang="pt-PT" altLang="pt-PT" sz="2400" dirty="0" smtClean="0"/>
              <a:t> </a:t>
            </a:r>
            <a:r>
              <a:rPr lang="pt-PT" altLang="pt-PT" sz="2400" dirty="0" err="1" smtClean="0"/>
              <a:t>the</a:t>
            </a:r>
            <a:r>
              <a:rPr lang="pt-PT" altLang="pt-PT" sz="2400" dirty="0" smtClean="0"/>
              <a:t> BPR </a:t>
            </a:r>
            <a:r>
              <a:rPr lang="pt-PT" altLang="pt-PT" sz="2400" dirty="0" err="1" smtClean="0"/>
              <a:t>method</a:t>
            </a:r>
            <a:r>
              <a:rPr lang="pt-PT" altLang="pt-PT" sz="2400" dirty="0" smtClean="0"/>
              <a:t>, </a:t>
            </a:r>
            <a:r>
              <a:rPr lang="pt-PT" altLang="pt-PT" sz="2400" dirty="0" err="1" smtClean="0"/>
              <a:t>sometimes</a:t>
            </a:r>
            <a:r>
              <a:rPr lang="pt-PT" altLang="pt-PT" sz="2400" dirty="0" smtClean="0"/>
              <a:t> </a:t>
            </a:r>
            <a:r>
              <a:rPr lang="pt-PT" altLang="pt-PT" sz="2400" dirty="0" err="1" smtClean="0"/>
              <a:t>you</a:t>
            </a:r>
            <a:r>
              <a:rPr lang="pt-PT" altLang="pt-PT" sz="2400" dirty="0" smtClean="0"/>
              <a:t> </a:t>
            </a:r>
            <a:r>
              <a:rPr lang="pt-PT" altLang="pt-PT" sz="2400" dirty="0" err="1" smtClean="0"/>
              <a:t>find</a:t>
            </a:r>
            <a:r>
              <a:rPr lang="pt-PT" altLang="pt-PT" sz="2400" dirty="0" smtClean="0"/>
              <a:t>: to </a:t>
            </a:r>
            <a:r>
              <a:rPr lang="pt-PT" altLang="pt-PT" sz="2400" dirty="0" err="1" smtClean="0"/>
              <a:t>adapt</a:t>
            </a:r>
            <a:r>
              <a:rPr lang="pt-PT" altLang="pt-PT" sz="2400" dirty="0" smtClean="0"/>
              <a:t> </a:t>
            </a:r>
            <a:r>
              <a:rPr lang="pt-PT" altLang="pt-PT" sz="2400" dirty="0" err="1" smtClean="0"/>
              <a:t>the</a:t>
            </a:r>
            <a:r>
              <a:rPr lang="pt-PT" altLang="pt-PT" sz="2400" dirty="0" smtClean="0"/>
              <a:t> </a:t>
            </a:r>
            <a:r>
              <a:rPr lang="pt-PT" altLang="pt-PT" sz="2400" dirty="0" err="1" smtClean="0"/>
              <a:t>organizational</a:t>
            </a:r>
            <a:r>
              <a:rPr lang="pt-PT" altLang="pt-PT" sz="2400" dirty="0" smtClean="0"/>
              <a:t> </a:t>
            </a:r>
            <a:r>
              <a:rPr lang="pt-PT" altLang="pt-PT" sz="2400" dirty="0" err="1" smtClean="0"/>
              <a:t>structure</a:t>
            </a:r>
            <a:r>
              <a:rPr lang="pt-PT" altLang="pt-PT" sz="2400" dirty="0" smtClean="0"/>
              <a:t>, </a:t>
            </a:r>
            <a:r>
              <a:rPr lang="pt-PT" altLang="pt-PT" sz="2400" dirty="0" err="1" smtClean="0"/>
              <a:t>and</a:t>
            </a:r>
            <a:r>
              <a:rPr lang="pt-PT" altLang="pt-PT" sz="2400" dirty="0" smtClean="0"/>
              <a:t> </a:t>
            </a:r>
            <a:r>
              <a:rPr lang="pt-PT" altLang="pt-PT" sz="2400" dirty="0" err="1" smtClean="0"/>
              <a:t>the</a:t>
            </a:r>
            <a:r>
              <a:rPr lang="pt-PT" altLang="pt-PT" sz="2400" dirty="0" smtClean="0"/>
              <a:t> </a:t>
            </a:r>
            <a:r>
              <a:rPr lang="pt-PT" altLang="pt-PT" sz="2400" dirty="0" err="1" smtClean="0"/>
              <a:t>governance</a:t>
            </a:r>
            <a:r>
              <a:rPr lang="pt-PT" altLang="pt-PT" sz="2400" dirty="0" smtClean="0"/>
              <a:t> </a:t>
            </a:r>
            <a:r>
              <a:rPr lang="pt-PT" altLang="pt-PT" sz="2400" dirty="0" err="1" smtClean="0"/>
              <a:t>model</a:t>
            </a:r>
            <a:r>
              <a:rPr lang="pt-PT" altLang="pt-PT" sz="2400" dirty="0" smtClean="0"/>
              <a:t>, </a:t>
            </a:r>
            <a:r>
              <a:rPr lang="pt-PT" altLang="pt-PT" sz="2400" dirty="0" err="1" smtClean="0"/>
              <a:t>towards</a:t>
            </a:r>
            <a:r>
              <a:rPr lang="pt-PT" altLang="pt-PT" sz="2400" dirty="0" smtClean="0"/>
              <a:t> </a:t>
            </a:r>
            <a:r>
              <a:rPr lang="pt-PT" altLang="pt-PT" sz="2400" dirty="0" err="1" smtClean="0"/>
              <a:t>the</a:t>
            </a:r>
            <a:r>
              <a:rPr lang="pt-PT" altLang="pt-PT" sz="2400" dirty="0" smtClean="0"/>
              <a:t> </a:t>
            </a:r>
            <a:r>
              <a:rPr lang="pt-PT" altLang="pt-PT" sz="2400" dirty="0" err="1" smtClean="0"/>
              <a:t>newly</a:t>
            </a:r>
            <a:r>
              <a:rPr lang="pt-PT" altLang="pt-PT" sz="2400" dirty="0" smtClean="0"/>
              <a:t> </a:t>
            </a:r>
            <a:r>
              <a:rPr lang="pt-PT" altLang="pt-PT" sz="2400" dirty="0" err="1" smtClean="0"/>
              <a:t>designed</a:t>
            </a:r>
            <a:r>
              <a:rPr lang="pt-PT" altLang="pt-PT" sz="2400" dirty="0" smtClean="0"/>
              <a:t> </a:t>
            </a:r>
            <a:r>
              <a:rPr lang="pt-PT" altLang="pt-PT" sz="2400" dirty="0" err="1" smtClean="0"/>
              <a:t>primary</a:t>
            </a:r>
            <a:r>
              <a:rPr lang="pt-PT" altLang="pt-PT" sz="2400" dirty="0" smtClean="0"/>
              <a:t> </a:t>
            </a:r>
            <a:r>
              <a:rPr lang="pt-PT" altLang="pt-PT" sz="2400" dirty="0" err="1" smtClean="0"/>
              <a:t>process</a:t>
            </a:r>
            <a:r>
              <a:rPr lang="pt-PT" altLang="pt-PT" sz="2400" dirty="0" smtClean="0"/>
              <a:t>.</a:t>
            </a:r>
          </a:p>
          <a:p>
            <a:pPr eaLnBrk="1" hangingPunct="1">
              <a:lnSpc>
                <a:spcPct val="80000"/>
              </a:lnSpc>
              <a:buFontTx/>
              <a:buNone/>
            </a:pPr>
            <a:endParaRPr lang="pt-PT" altLang="pt-PT" sz="2000" dirty="0" smtClean="0"/>
          </a:p>
        </p:txBody>
      </p:sp>
    </p:spTree>
    <p:extLst>
      <p:ext uri="{BB962C8B-B14F-4D97-AF65-F5344CB8AC3E}">
        <p14:creationId xmlns:p14="http://schemas.microsoft.com/office/powerpoint/2010/main" val="163615496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p:txBody>
          <a:bodyPr>
            <a:normAutofit/>
          </a:bodyPr>
          <a:lstStyle/>
          <a:p>
            <a:pPr algn="ctr" eaLnBrk="1" hangingPunct="1">
              <a:defRPr/>
            </a:pPr>
            <a:r>
              <a:rPr lang="pt-PT" altLang="ja-JP" sz="4400" b="1" dirty="0" err="1" smtClean="0">
                <a:ea typeface="ＭＳ Ｐゴシック" charset="-128"/>
              </a:rPr>
              <a:t>Hammer</a:t>
            </a:r>
            <a:r>
              <a:rPr lang="pt-PT" altLang="ja-JP" sz="4400" b="1" dirty="0" smtClean="0">
                <a:ea typeface="ＭＳ Ｐゴシック" charset="-128"/>
              </a:rPr>
              <a:t> </a:t>
            </a:r>
            <a:r>
              <a:rPr lang="pt-PT" altLang="ja-JP" sz="4400" b="1" dirty="0" err="1" smtClean="0">
                <a:ea typeface="ＭＳ Ｐゴシック" charset="-128"/>
              </a:rPr>
              <a:t>and</a:t>
            </a:r>
            <a:r>
              <a:rPr lang="pt-PT" altLang="ja-JP" sz="4400" b="1" dirty="0" smtClean="0">
                <a:ea typeface="ＭＳ Ｐゴシック" charset="-128"/>
              </a:rPr>
              <a:t> </a:t>
            </a:r>
            <a:r>
              <a:rPr lang="pt-PT" altLang="ja-JP" sz="4400" b="1" dirty="0" err="1" smtClean="0">
                <a:ea typeface="ＭＳ Ｐゴシック" charset="-128"/>
              </a:rPr>
              <a:t>Champy’s</a:t>
            </a:r>
            <a:r>
              <a:rPr lang="pt-PT" altLang="ja-JP" sz="4400" b="1" dirty="0" smtClean="0">
                <a:ea typeface="ＭＳ Ｐゴシック" charset="-128"/>
              </a:rPr>
              <a:t> Business </a:t>
            </a:r>
            <a:r>
              <a:rPr lang="pt-PT" altLang="ja-JP" sz="4400" b="1" dirty="0" err="1" smtClean="0">
                <a:ea typeface="ＭＳ Ｐゴシック" charset="-128"/>
              </a:rPr>
              <a:t>Process</a:t>
            </a:r>
            <a:r>
              <a:rPr lang="pt-PT" altLang="ja-JP" sz="4400" b="1" dirty="0" smtClean="0">
                <a:ea typeface="ＭＳ Ｐゴシック" charset="-128"/>
              </a:rPr>
              <a:t> Reengineering</a:t>
            </a:r>
            <a:endParaRPr lang="pt-PT" sz="4400" b="1" dirty="0" smtClean="0"/>
          </a:p>
        </p:txBody>
      </p:sp>
      <p:sp>
        <p:nvSpPr>
          <p:cNvPr id="81923" name="Rectangle 3"/>
          <p:cNvSpPr>
            <a:spLocks noGrp="1" noChangeArrowheads="1"/>
          </p:cNvSpPr>
          <p:nvPr>
            <p:ph idx="1"/>
          </p:nvPr>
        </p:nvSpPr>
        <p:spPr>
          <a:xfrm>
            <a:off x="539552" y="1845734"/>
            <a:ext cx="8424935" cy="4319570"/>
          </a:xfrm>
        </p:spPr>
        <p:txBody>
          <a:bodyPr>
            <a:noAutofit/>
          </a:bodyPr>
          <a:lstStyle/>
          <a:p>
            <a:pPr algn="just" eaLnBrk="1" hangingPunct="1">
              <a:lnSpc>
                <a:spcPct val="80000"/>
              </a:lnSpc>
            </a:pPr>
            <a:r>
              <a:rPr lang="pt-PT" altLang="pt-PT" sz="2400" b="1" dirty="0" err="1" smtClean="0"/>
              <a:t>Generic</a:t>
            </a:r>
            <a:r>
              <a:rPr lang="pt-PT" altLang="pt-PT" sz="2400" b="1" dirty="0" smtClean="0"/>
              <a:t> </a:t>
            </a:r>
            <a:r>
              <a:rPr lang="pt-PT" altLang="pt-PT" sz="2400" b="1" dirty="0" err="1" smtClean="0"/>
              <a:t>Circumstances</a:t>
            </a:r>
            <a:r>
              <a:rPr lang="pt-PT" altLang="pt-PT" sz="2400" b="1" dirty="0" smtClean="0"/>
              <a:t> </a:t>
            </a:r>
            <a:r>
              <a:rPr lang="pt-PT" altLang="pt-PT" sz="2400" b="1" dirty="0" err="1" smtClean="0"/>
              <a:t>that</a:t>
            </a:r>
            <a:r>
              <a:rPr lang="pt-PT" altLang="pt-PT" sz="2400" b="1" dirty="0" smtClean="0"/>
              <a:t> </a:t>
            </a:r>
            <a:r>
              <a:rPr lang="pt-PT" altLang="pt-PT" sz="2400" b="1" dirty="0" err="1" smtClean="0"/>
              <a:t>influence</a:t>
            </a:r>
            <a:r>
              <a:rPr lang="pt-PT" altLang="pt-PT" sz="2400" b="1" dirty="0" smtClean="0"/>
              <a:t> </a:t>
            </a:r>
            <a:r>
              <a:rPr lang="pt-PT" altLang="pt-PT" sz="2400" b="1" dirty="0" err="1" smtClean="0"/>
              <a:t>whether</a:t>
            </a:r>
            <a:r>
              <a:rPr lang="pt-PT" altLang="pt-PT" sz="2400" b="1" dirty="0" smtClean="0"/>
              <a:t> BPR </a:t>
            </a:r>
            <a:r>
              <a:rPr lang="pt-PT" altLang="pt-PT" sz="2400" b="1" dirty="0" err="1" smtClean="0"/>
              <a:t>is</a:t>
            </a:r>
            <a:r>
              <a:rPr lang="pt-PT" altLang="pt-PT" sz="2400" b="1" dirty="0" smtClean="0"/>
              <a:t> </a:t>
            </a:r>
            <a:r>
              <a:rPr lang="pt-PT" altLang="pt-PT" sz="2400" b="1" dirty="0" err="1" smtClean="0"/>
              <a:t>advisable</a:t>
            </a:r>
            <a:endParaRPr lang="pt-PT" altLang="pt-PT" sz="2400" b="1" dirty="0" smtClean="0"/>
          </a:p>
          <a:p>
            <a:pPr algn="just" eaLnBrk="1" hangingPunct="1">
              <a:lnSpc>
                <a:spcPct val="80000"/>
              </a:lnSpc>
            </a:pPr>
            <a:r>
              <a:rPr lang="pt-PT" altLang="pt-PT" sz="2400" dirty="0" err="1" smtClean="0"/>
              <a:t>Although</a:t>
            </a:r>
            <a:r>
              <a:rPr lang="pt-PT" altLang="pt-PT" sz="2400" dirty="0" smtClean="0"/>
              <a:t> </a:t>
            </a:r>
            <a:r>
              <a:rPr lang="pt-PT" altLang="pt-PT" sz="2400" dirty="0" err="1" smtClean="0"/>
              <a:t>it</a:t>
            </a:r>
            <a:r>
              <a:rPr lang="pt-PT" altLang="pt-PT" sz="2400" dirty="0" smtClean="0"/>
              <a:t> </a:t>
            </a:r>
            <a:r>
              <a:rPr lang="pt-PT" altLang="pt-PT" sz="2400" dirty="0" err="1" smtClean="0"/>
              <a:t>is</a:t>
            </a:r>
            <a:r>
              <a:rPr lang="pt-PT" altLang="pt-PT" sz="2400" dirty="0" smtClean="0"/>
              <a:t> </a:t>
            </a:r>
            <a:r>
              <a:rPr lang="pt-PT" altLang="pt-PT" sz="2400" dirty="0" err="1" smtClean="0"/>
              <a:t>difficult</a:t>
            </a:r>
            <a:r>
              <a:rPr lang="pt-PT" altLang="pt-PT" sz="2400" dirty="0" smtClean="0"/>
              <a:t> to </a:t>
            </a:r>
            <a:r>
              <a:rPr lang="pt-PT" altLang="pt-PT" sz="2400" dirty="0" err="1" smtClean="0"/>
              <a:t>give</a:t>
            </a:r>
            <a:r>
              <a:rPr lang="pt-PT" altLang="pt-PT" sz="2400" dirty="0" smtClean="0"/>
              <a:t> </a:t>
            </a:r>
            <a:r>
              <a:rPr lang="pt-PT" altLang="pt-PT" sz="2400" dirty="0" err="1" smtClean="0"/>
              <a:t>generic</a:t>
            </a:r>
            <a:r>
              <a:rPr lang="pt-PT" altLang="pt-PT" sz="2400" dirty="0" smtClean="0"/>
              <a:t> </a:t>
            </a:r>
            <a:r>
              <a:rPr lang="pt-PT" altLang="pt-PT" sz="2400" dirty="0" err="1" smtClean="0"/>
              <a:t>advice</a:t>
            </a:r>
            <a:r>
              <a:rPr lang="pt-PT" altLang="pt-PT" sz="2400" dirty="0" smtClean="0"/>
              <a:t> </a:t>
            </a:r>
            <a:r>
              <a:rPr lang="pt-PT" altLang="pt-PT" sz="2400" dirty="0" err="1" smtClean="0"/>
              <a:t>about</a:t>
            </a:r>
            <a:r>
              <a:rPr lang="pt-PT" altLang="pt-PT" sz="2400" dirty="0" smtClean="0"/>
              <a:t> </a:t>
            </a:r>
            <a:r>
              <a:rPr lang="pt-PT" altLang="pt-PT" sz="2400" dirty="0" err="1" smtClean="0"/>
              <a:t>this</a:t>
            </a:r>
            <a:r>
              <a:rPr lang="pt-PT" altLang="pt-PT" sz="2400" dirty="0" smtClean="0"/>
              <a:t>, some </a:t>
            </a:r>
            <a:r>
              <a:rPr lang="pt-PT" altLang="pt-PT" sz="2400" dirty="0" err="1" smtClean="0"/>
              <a:t>factors</a:t>
            </a:r>
            <a:r>
              <a:rPr lang="pt-PT" altLang="pt-PT" sz="2400" dirty="0" smtClean="0"/>
              <a:t> </a:t>
            </a:r>
            <a:r>
              <a:rPr lang="pt-PT" altLang="pt-PT" sz="2400" dirty="0" err="1" smtClean="0"/>
              <a:t>that</a:t>
            </a:r>
            <a:r>
              <a:rPr lang="pt-PT" altLang="pt-PT" sz="2400" dirty="0" smtClean="0"/>
              <a:t> can </a:t>
            </a:r>
            <a:r>
              <a:rPr lang="pt-PT" altLang="pt-PT" sz="2400" dirty="0" err="1" smtClean="0"/>
              <a:t>be</a:t>
            </a:r>
            <a:r>
              <a:rPr lang="pt-PT" altLang="pt-PT" sz="2400" dirty="0" smtClean="0"/>
              <a:t> </a:t>
            </a:r>
            <a:r>
              <a:rPr lang="pt-PT" altLang="pt-PT" sz="2400" dirty="0" err="1" smtClean="0"/>
              <a:t>considered</a:t>
            </a:r>
            <a:r>
              <a:rPr lang="pt-PT" altLang="pt-PT" sz="2400" dirty="0" smtClean="0"/>
              <a:t> are:</a:t>
            </a:r>
          </a:p>
          <a:p>
            <a:pPr algn="just" eaLnBrk="1" hangingPunct="1">
              <a:lnSpc>
                <a:spcPct val="80000"/>
              </a:lnSpc>
            </a:pPr>
            <a:r>
              <a:rPr lang="pt-PT" altLang="pt-PT" sz="2400" dirty="0" smtClean="0"/>
              <a:t>Does </a:t>
            </a:r>
            <a:r>
              <a:rPr lang="pt-PT" altLang="pt-PT" sz="2400" dirty="0" err="1" smtClean="0"/>
              <a:t>the</a:t>
            </a:r>
            <a:r>
              <a:rPr lang="pt-PT" altLang="pt-PT" sz="2400" dirty="0" smtClean="0"/>
              <a:t> </a:t>
            </a:r>
            <a:r>
              <a:rPr lang="pt-PT" altLang="pt-PT" sz="2400" dirty="0" err="1" smtClean="0"/>
              <a:t>competition</a:t>
            </a:r>
            <a:r>
              <a:rPr lang="pt-PT" altLang="pt-PT" sz="2400" dirty="0" smtClean="0"/>
              <a:t> </a:t>
            </a:r>
            <a:r>
              <a:rPr lang="pt-PT" altLang="pt-PT" sz="2400" dirty="0" err="1" smtClean="0"/>
              <a:t>clearly</a:t>
            </a:r>
            <a:r>
              <a:rPr lang="pt-PT" altLang="pt-PT" sz="2400" dirty="0" smtClean="0"/>
              <a:t> </a:t>
            </a:r>
            <a:r>
              <a:rPr lang="pt-PT" altLang="pt-PT" sz="2400" dirty="0" err="1" smtClean="0"/>
              <a:t>outperform</a:t>
            </a:r>
            <a:r>
              <a:rPr lang="pt-PT" altLang="pt-PT" sz="2400" dirty="0" smtClean="0"/>
              <a:t> </a:t>
            </a:r>
            <a:r>
              <a:rPr lang="pt-PT" altLang="pt-PT" sz="2400" dirty="0" err="1" smtClean="0"/>
              <a:t>the</a:t>
            </a:r>
            <a:r>
              <a:rPr lang="pt-PT" altLang="pt-PT" sz="2400" dirty="0" smtClean="0"/>
              <a:t> </a:t>
            </a:r>
            <a:r>
              <a:rPr lang="pt-PT" altLang="pt-PT" sz="2400" dirty="0" err="1" smtClean="0"/>
              <a:t>company</a:t>
            </a:r>
            <a:r>
              <a:rPr lang="pt-PT" altLang="pt-PT" sz="2400" dirty="0" smtClean="0"/>
              <a:t>? </a:t>
            </a:r>
          </a:p>
          <a:p>
            <a:pPr algn="just" eaLnBrk="1" hangingPunct="1">
              <a:lnSpc>
                <a:spcPct val="80000"/>
              </a:lnSpc>
            </a:pPr>
            <a:r>
              <a:rPr lang="pt-PT" altLang="pt-PT" sz="2400" dirty="0" smtClean="0"/>
              <a:t>Are </a:t>
            </a:r>
            <a:r>
              <a:rPr lang="pt-PT" altLang="pt-PT" sz="2400" dirty="0" err="1" smtClean="0"/>
              <a:t>there</a:t>
            </a:r>
            <a:r>
              <a:rPr lang="pt-PT" altLang="pt-PT" sz="2400" dirty="0" smtClean="0"/>
              <a:t> </a:t>
            </a:r>
            <a:r>
              <a:rPr lang="pt-PT" altLang="pt-PT" sz="2400" dirty="0" err="1" smtClean="0"/>
              <a:t>many</a:t>
            </a:r>
            <a:r>
              <a:rPr lang="pt-PT" altLang="pt-PT" sz="2400" dirty="0" smtClean="0"/>
              <a:t> </a:t>
            </a:r>
            <a:r>
              <a:rPr lang="pt-PT" altLang="pt-PT" sz="2400" dirty="0" err="1" smtClean="0"/>
              <a:t>conflicts</a:t>
            </a:r>
            <a:r>
              <a:rPr lang="pt-PT" altLang="pt-PT" sz="2400" dirty="0" smtClean="0"/>
              <a:t> in </a:t>
            </a:r>
            <a:r>
              <a:rPr lang="pt-PT" altLang="pt-PT" sz="2400" dirty="0" err="1" smtClean="0"/>
              <a:t>the</a:t>
            </a:r>
            <a:r>
              <a:rPr lang="pt-PT" altLang="pt-PT" sz="2400" dirty="0" smtClean="0"/>
              <a:t> </a:t>
            </a:r>
            <a:r>
              <a:rPr lang="pt-PT" altLang="pt-PT" sz="2400" dirty="0" err="1" smtClean="0"/>
              <a:t>organization</a:t>
            </a:r>
            <a:r>
              <a:rPr lang="pt-PT" altLang="pt-PT" sz="2400" dirty="0" smtClean="0"/>
              <a:t>?</a:t>
            </a:r>
          </a:p>
          <a:p>
            <a:pPr algn="just" eaLnBrk="1" hangingPunct="1">
              <a:lnSpc>
                <a:spcPct val="80000"/>
              </a:lnSpc>
            </a:pPr>
            <a:r>
              <a:rPr lang="pt-PT" altLang="pt-PT" sz="2400" dirty="0" smtClean="0"/>
              <a:t>Is </a:t>
            </a:r>
            <a:r>
              <a:rPr lang="pt-PT" altLang="pt-PT" sz="2400" dirty="0" err="1" smtClean="0"/>
              <a:t>there</a:t>
            </a:r>
            <a:r>
              <a:rPr lang="pt-PT" altLang="pt-PT" sz="2400" dirty="0" smtClean="0"/>
              <a:t> </a:t>
            </a:r>
            <a:r>
              <a:rPr lang="pt-PT" altLang="pt-PT" sz="2400" dirty="0" err="1" smtClean="0"/>
              <a:t>an</a:t>
            </a:r>
            <a:r>
              <a:rPr lang="pt-PT" altLang="pt-PT" sz="2400" dirty="0" smtClean="0"/>
              <a:t> </a:t>
            </a:r>
            <a:r>
              <a:rPr lang="pt-PT" altLang="pt-PT" sz="2400" dirty="0" err="1" smtClean="0"/>
              <a:t>extremely</a:t>
            </a:r>
            <a:r>
              <a:rPr lang="pt-PT" altLang="pt-PT" sz="2400" dirty="0" smtClean="0"/>
              <a:t> </a:t>
            </a:r>
            <a:r>
              <a:rPr lang="pt-PT" altLang="pt-PT" sz="2400" dirty="0" err="1" smtClean="0"/>
              <a:t>high</a:t>
            </a:r>
            <a:r>
              <a:rPr lang="pt-PT" altLang="pt-PT" sz="2400" dirty="0" smtClean="0"/>
              <a:t> </a:t>
            </a:r>
            <a:r>
              <a:rPr lang="pt-PT" altLang="pt-PT" sz="2400" dirty="0" err="1" smtClean="0"/>
              <a:t>frequency</a:t>
            </a:r>
            <a:r>
              <a:rPr lang="pt-PT" altLang="pt-PT" sz="2400" dirty="0" smtClean="0"/>
              <a:t> </a:t>
            </a:r>
            <a:r>
              <a:rPr lang="pt-PT" altLang="pt-PT" sz="2400" dirty="0" err="1" smtClean="0"/>
              <a:t>of</a:t>
            </a:r>
            <a:r>
              <a:rPr lang="pt-PT" altLang="pt-PT" sz="2400" dirty="0" smtClean="0"/>
              <a:t> meetings?</a:t>
            </a:r>
          </a:p>
          <a:p>
            <a:pPr algn="just" eaLnBrk="1" hangingPunct="1">
              <a:lnSpc>
                <a:spcPct val="80000"/>
              </a:lnSpc>
            </a:pPr>
            <a:r>
              <a:rPr lang="pt-PT" altLang="pt-PT" sz="2400" dirty="0" err="1" smtClean="0"/>
              <a:t>Excessive</a:t>
            </a:r>
            <a:r>
              <a:rPr lang="pt-PT" altLang="pt-PT" sz="2400" dirty="0" smtClean="0"/>
              <a:t> use </a:t>
            </a:r>
            <a:r>
              <a:rPr lang="pt-PT" altLang="pt-PT" sz="2400" dirty="0" err="1" smtClean="0"/>
              <a:t>of</a:t>
            </a:r>
            <a:r>
              <a:rPr lang="pt-PT" altLang="pt-PT" sz="2400" dirty="0" smtClean="0"/>
              <a:t> non-</a:t>
            </a:r>
            <a:r>
              <a:rPr lang="pt-PT" altLang="pt-PT" sz="2400" dirty="0" err="1" smtClean="0"/>
              <a:t>structured</a:t>
            </a:r>
            <a:r>
              <a:rPr lang="pt-PT" altLang="pt-PT" sz="2400" dirty="0" smtClean="0"/>
              <a:t> </a:t>
            </a:r>
            <a:r>
              <a:rPr lang="pt-PT" altLang="pt-PT" sz="2400" dirty="0" err="1" smtClean="0"/>
              <a:t>communication</a:t>
            </a:r>
            <a:r>
              <a:rPr lang="pt-PT" altLang="pt-PT" sz="2400" dirty="0" smtClean="0"/>
              <a:t>? (</a:t>
            </a:r>
            <a:r>
              <a:rPr lang="pt-PT" altLang="pt-PT" sz="2400" dirty="0" err="1" smtClean="0"/>
              <a:t>memos</a:t>
            </a:r>
            <a:r>
              <a:rPr lang="pt-PT" altLang="pt-PT" sz="2400" dirty="0" smtClean="0"/>
              <a:t>, emails, </a:t>
            </a:r>
            <a:r>
              <a:rPr lang="pt-PT" altLang="pt-PT" sz="2400" dirty="0" err="1" smtClean="0"/>
              <a:t>etc</a:t>
            </a:r>
            <a:r>
              <a:rPr lang="pt-PT" altLang="pt-PT" sz="2400" dirty="0" smtClean="0"/>
              <a:t>)</a:t>
            </a:r>
          </a:p>
          <a:p>
            <a:pPr algn="just" eaLnBrk="1" hangingPunct="1">
              <a:lnSpc>
                <a:spcPct val="80000"/>
              </a:lnSpc>
            </a:pPr>
            <a:r>
              <a:rPr lang="pt-PT" altLang="pt-PT" sz="2400" dirty="0" smtClean="0"/>
              <a:t>Is </a:t>
            </a:r>
            <a:r>
              <a:rPr lang="pt-PT" altLang="pt-PT" sz="2400" dirty="0" err="1" smtClean="0"/>
              <a:t>it</a:t>
            </a:r>
            <a:r>
              <a:rPr lang="pt-PT" altLang="pt-PT" sz="2400" dirty="0" smtClean="0"/>
              <a:t> </a:t>
            </a:r>
            <a:r>
              <a:rPr lang="pt-PT" altLang="pt-PT" sz="2400" dirty="0" err="1" smtClean="0"/>
              <a:t>possible</a:t>
            </a:r>
            <a:r>
              <a:rPr lang="pt-PT" altLang="pt-PT" sz="2400" dirty="0" smtClean="0"/>
              <a:t> to </a:t>
            </a:r>
            <a:r>
              <a:rPr lang="pt-PT" altLang="pt-PT" sz="2400" dirty="0" err="1" smtClean="0"/>
              <a:t>consider</a:t>
            </a:r>
            <a:r>
              <a:rPr lang="pt-PT" altLang="pt-PT" sz="2400" dirty="0" smtClean="0"/>
              <a:t> a more </a:t>
            </a:r>
            <a:r>
              <a:rPr lang="pt-PT" altLang="pt-PT" sz="2400" dirty="0" err="1" smtClean="0"/>
              <a:t>continuous</a:t>
            </a:r>
            <a:r>
              <a:rPr lang="pt-PT" altLang="pt-PT" sz="2400" dirty="0" smtClean="0"/>
              <a:t> </a:t>
            </a:r>
            <a:r>
              <a:rPr lang="pt-PT" altLang="pt-PT" sz="2400" dirty="0" err="1" smtClean="0"/>
              <a:t>approach</a:t>
            </a:r>
            <a:r>
              <a:rPr lang="pt-PT" altLang="pt-PT" sz="2400" dirty="0" smtClean="0"/>
              <a:t> </a:t>
            </a:r>
            <a:r>
              <a:rPr lang="pt-PT" altLang="pt-PT" sz="2400" dirty="0" err="1" smtClean="0"/>
              <a:t>of</a:t>
            </a:r>
            <a:r>
              <a:rPr lang="pt-PT" altLang="pt-PT" sz="2400" dirty="0" smtClean="0"/>
              <a:t> gradual, incremental </a:t>
            </a:r>
            <a:r>
              <a:rPr lang="pt-PT" altLang="pt-PT" sz="2400" dirty="0" err="1" smtClean="0"/>
              <a:t>improvements</a:t>
            </a:r>
            <a:r>
              <a:rPr lang="pt-PT" altLang="pt-PT" sz="2400" dirty="0" smtClean="0"/>
              <a:t>? </a:t>
            </a:r>
            <a:endParaRPr lang="pt-PT" altLang="pt-PT" sz="2400" b="1" dirty="0" smtClean="0"/>
          </a:p>
        </p:txBody>
      </p:sp>
    </p:spTree>
    <p:extLst>
      <p:ext uri="{BB962C8B-B14F-4D97-AF65-F5344CB8AC3E}">
        <p14:creationId xmlns:p14="http://schemas.microsoft.com/office/powerpoint/2010/main" val="109961195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pt-PT" altLang="ja-JP" sz="4400" b="1" dirty="0" err="1">
                <a:ea typeface="ＭＳ Ｐゴシック" charset="-128"/>
              </a:rPr>
              <a:t>Hammer</a:t>
            </a:r>
            <a:r>
              <a:rPr lang="pt-PT" altLang="ja-JP" sz="4400" b="1" dirty="0">
                <a:ea typeface="ＭＳ Ｐゴシック" charset="-128"/>
              </a:rPr>
              <a:t> </a:t>
            </a:r>
            <a:r>
              <a:rPr lang="pt-PT" altLang="ja-JP" sz="4400" b="1" dirty="0" err="1">
                <a:ea typeface="ＭＳ Ｐゴシック" charset="-128"/>
              </a:rPr>
              <a:t>and</a:t>
            </a:r>
            <a:r>
              <a:rPr lang="pt-PT" altLang="ja-JP" sz="4400" b="1" dirty="0">
                <a:ea typeface="ＭＳ Ｐゴシック" charset="-128"/>
              </a:rPr>
              <a:t> </a:t>
            </a:r>
            <a:r>
              <a:rPr lang="pt-PT" altLang="ja-JP" sz="4400" b="1" dirty="0" err="1">
                <a:ea typeface="ＭＳ Ｐゴシック" charset="-128"/>
              </a:rPr>
              <a:t>Champy’s</a:t>
            </a:r>
            <a:r>
              <a:rPr lang="pt-PT" altLang="ja-JP" sz="4400" b="1" dirty="0">
                <a:ea typeface="ＭＳ Ｐゴシック" charset="-128"/>
              </a:rPr>
              <a:t> Business </a:t>
            </a:r>
            <a:r>
              <a:rPr lang="pt-PT" altLang="ja-JP" sz="4400" b="1" dirty="0" err="1">
                <a:ea typeface="ＭＳ Ｐゴシック" charset="-128"/>
              </a:rPr>
              <a:t>Process</a:t>
            </a:r>
            <a:r>
              <a:rPr lang="pt-PT" altLang="ja-JP" sz="4400" b="1" dirty="0">
                <a:ea typeface="ＭＳ Ｐゴシック" charset="-128"/>
              </a:rPr>
              <a:t> Reengineering</a:t>
            </a:r>
            <a:endParaRPr lang="pt-PT" sz="4400" dirty="0"/>
          </a:p>
        </p:txBody>
      </p:sp>
      <p:sp>
        <p:nvSpPr>
          <p:cNvPr id="3" name="Content Placeholder 2"/>
          <p:cNvSpPr>
            <a:spLocks noGrp="1"/>
          </p:cNvSpPr>
          <p:nvPr>
            <p:ph idx="1"/>
          </p:nvPr>
        </p:nvSpPr>
        <p:spPr/>
        <p:txBody>
          <a:bodyPr/>
          <a:lstStyle/>
          <a:p>
            <a:pPr>
              <a:lnSpc>
                <a:spcPct val="80000"/>
              </a:lnSpc>
            </a:pPr>
            <a:r>
              <a:rPr lang="pt-PT" altLang="pt-PT" b="1" dirty="0" err="1"/>
              <a:t>Critics</a:t>
            </a:r>
            <a:r>
              <a:rPr lang="pt-PT" altLang="pt-PT" b="1" dirty="0"/>
              <a:t> </a:t>
            </a:r>
            <a:r>
              <a:rPr lang="pt-PT" altLang="pt-PT" b="1" dirty="0" err="1"/>
              <a:t>of</a:t>
            </a:r>
            <a:r>
              <a:rPr lang="pt-PT" altLang="pt-PT" b="1" dirty="0"/>
              <a:t> </a:t>
            </a:r>
            <a:r>
              <a:rPr lang="pt-PT" altLang="pt-PT" b="1" dirty="0" err="1"/>
              <a:t>the</a:t>
            </a:r>
            <a:r>
              <a:rPr lang="pt-PT" altLang="pt-PT" b="1" dirty="0"/>
              <a:t> BPR </a:t>
            </a:r>
            <a:r>
              <a:rPr lang="pt-PT" altLang="pt-PT" b="1" dirty="0" err="1"/>
              <a:t>approach</a:t>
            </a:r>
            <a:endParaRPr lang="pt-PT" altLang="pt-PT" b="1" dirty="0"/>
          </a:p>
          <a:p>
            <a:pPr>
              <a:lnSpc>
                <a:spcPct val="80000"/>
              </a:lnSpc>
            </a:pPr>
            <a:endParaRPr lang="pt-PT" altLang="pt-PT" dirty="0" smtClean="0"/>
          </a:p>
          <a:p>
            <a:pPr algn="just">
              <a:lnSpc>
                <a:spcPct val="80000"/>
              </a:lnSpc>
            </a:pPr>
            <a:r>
              <a:rPr lang="pt-PT" altLang="pt-PT" sz="2400" dirty="0" smtClean="0"/>
              <a:t>Reengineering </a:t>
            </a:r>
            <a:r>
              <a:rPr lang="pt-PT" altLang="pt-PT" sz="2400" dirty="0" err="1"/>
              <a:t>has</a:t>
            </a:r>
            <a:r>
              <a:rPr lang="pt-PT" altLang="pt-PT" sz="2400" dirty="0"/>
              <a:t> </a:t>
            </a:r>
            <a:r>
              <a:rPr lang="pt-PT" altLang="pt-PT" sz="2400" dirty="0" err="1"/>
              <a:t>earned</a:t>
            </a:r>
            <a:r>
              <a:rPr lang="pt-PT" altLang="pt-PT" sz="2400" dirty="0"/>
              <a:t> a </a:t>
            </a:r>
            <a:r>
              <a:rPr lang="pt-PT" altLang="pt-PT" sz="2400" dirty="0" err="1"/>
              <a:t>bad</a:t>
            </a:r>
            <a:r>
              <a:rPr lang="pt-PT" altLang="pt-PT" sz="2400" dirty="0"/>
              <a:t> </a:t>
            </a:r>
            <a:r>
              <a:rPr lang="pt-PT" altLang="pt-PT" sz="2400" dirty="0" err="1"/>
              <a:t>reputation</a:t>
            </a:r>
            <a:r>
              <a:rPr lang="pt-PT" altLang="pt-PT" sz="2400" dirty="0"/>
              <a:t> </a:t>
            </a:r>
            <a:r>
              <a:rPr lang="pt-PT" altLang="pt-PT" sz="2400" dirty="0" err="1"/>
              <a:t>because</a:t>
            </a:r>
            <a:r>
              <a:rPr lang="pt-PT" altLang="pt-PT" sz="2400" dirty="0"/>
              <a:t> </a:t>
            </a:r>
            <a:r>
              <a:rPr lang="pt-PT" altLang="pt-PT" sz="2400" dirty="0" err="1"/>
              <a:t>such</a:t>
            </a:r>
            <a:r>
              <a:rPr lang="pt-PT" altLang="pt-PT" sz="2400" dirty="0"/>
              <a:t> </a:t>
            </a:r>
            <a:r>
              <a:rPr lang="pt-PT" altLang="pt-PT" sz="2400" dirty="0" err="1"/>
              <a:t>projects</a:t>
            </a:r>
            <a:r>
              <a:rPr lang="pt-PT" altLang="pt-PT" sz="2400" dirty="0"/>
              <a:t> </a:t>
            </a:r>
            <a:r>
              <a:rPr lang="pt-PT" altLang="pt-PT" sz="2400" dirty="0" err="1"/>
              <a:t>have</a:t>
            </a:r>
            <a:r>
              <a:rPr lang="pt-PT" altLang="pt-PT" sz="2400" dirty="0"/>
              <a:t> </a:t>
            </a:r>
            <a:r>
              <a:rPr lang="pt-PT" altLang="pt-PT" sz="2400" dirty="0" err="1"/>
              <a:t>often</a:t>
            </a:r>
            <a:r>
              <a:rPr lang="pt-PT" altLang="pt-PT" sz="2400" dirty="0"/>
              <a:t> </a:t>
            </a:r>
            <a:r>
              <a:rPr lang="pt-PT" altLang="pt-PT" sz="2400" dirty="0" err="1"/>
              <a:t>resulted</a:t>
            </a:r>
            <a:r>
              <a:rPr lang="pt-PT" altLang="pt-PT" sz="2400" dirty="0"/>
              <a:t> in </a:t>
            </a:r>
            <a:r>
              <a:rPr lang="pt-PT" altLang="pt-PT" sz="2400" dirty="0" err="1"/>
              <a:t>massive</a:t>
            </a:r>
            <a:r>
              <a:rPr lang="pt-PT" altLang="pt-PT" sz="2400" dirty="0"/>
              <a:t> </a:t>
            </a:r>
            <a:r>
              <a:rPr lang="pt-PT" altLang="pt-PT" sz="2400" dirty="0" err="1"/>
              <a:t>layoffs</a:t>
            </a:r>
            <a:r>
              <a:rPr lang="pt-PT" altLang="pt-PT" sz="2400" dirty="0"/>
              <a:t>. In </a:t>
            </a:r>
            <a:r>
              <a:rPr lang="pt-PT" altLang="pt-PT" sz="2400" dirty="0" err="1"/>
              <a:t>spite</a:t>
            </a:r>
            <a:r>
              <a:rPr lang="pt-PT" altLang="pt-PT" sz="2400" dirty="0"/>
              <a:t> </a:t>
            </a:r>
            <a:r>
              <a:rPr lang="pt-PT" altLang="pt-PT" sz="2400" dirty="0" err="1"/>
              <a:t>of</a:t>
            </a:r>
            <a:r>
              <a:rPr lang="pt-PT" altLang="pt-PT" sz="2400" dirty="0"/>
              <a:t> </a:t>
            </a:r>
            <a:r>
              <a:rPr lang="pt-PT" altLang="pt-PT" sz="2400" dirty="0" err="1"/>
              <a:t>the</a:t>
            </a:r>
            <a:r>
              <a:rPr lang="pt-PT" altLang="pt-PT" sz="2400" dirty="0"/>
              <a:t> hype </a:t>
            </a:r>
            <a:r>
              <a:rPr lang="pt-PT" altLang="pt-PT" sz="2400" dirty="0" err="1"/>
              <a:t>that</a:t>
            </a:r>
            <a:r>
              <a:rPr lang="pt-PT" altLang="pt-PT" sz="2400" dirty="0"/>
              <a:t> </a:t>
            </a:r>
            <a:r>
              <a:rPr lang="pt-PT" altLang="pt-PT" sz="2400" dirty="0" err="1"/>
              <a:t>surrounded</a:t>
            </a:r>
            <a:r>
              <a:rPr lang="pt-PT" altLang="pt-PT" sz="2400" dirty="0"/>
              <a:t> </a:t>
            </a:r>
            <a:r>
              <a:rPr lang="pt-PT" altLang="pt-PT" sz="2400" dirty="0" err="1"/>
              <a:t>the</a:t>
            </a:r>
            <a:r>
              <a:rPr lang="pt-PT" altLang="pt-PT" sz="2400" dirty="0"/>
              <a:t> </a:t>
            </a:r>
            <a:r>
              <a:rPr lang="pt-PT" altLang="pt-PT" sz="2400" dirty="0" err="1"/>
              <a:t>introduction</a:t>
            </a:r>
            <a:r>
              <a:rPr lang="pt-PT" altLang="pt-PT" sz="2400" dirty="0"/>
              <a:t> </a:t>
            </a:r>
            <a:r>
              <a:rPr lang="pt-PT" altLang="pt-PT" sz="2400" dirty="0" err="1"/>
              <a:t>of</a:t>
            </a:r>
            <a:r>
              <a:rPr lang="pt-PT" altLang="pt-PT" sz="2400" dirty="0"/>
              <a:t> Business </a:t>
            </a:r>
            <a:r>
              <a:rPr lang="pt-PT" altLang="pt-PT" sz="2400" dirty="0" err="1"/>
              <a:t>Process</a:t>
            </a:r>
            <a:r>
              <a:rPr lang="pt-PT" altLang="pt-PT" sz="2400" dirty="0"/>
              <a:t> Reengineering, </a:t>
            </a:r>
            <a:r>
              <a:rPr lang="pt-PT" altLang="pt-PT" sz="2400" dirty="0" err="1"/>
              <a:t>partially</a:t>
            </a:r>
            <a:r>
              <a:rPr lang="pt-PT" altLang="pt-PT" sz="2400" dirty="0"/>
              <a:t> </a:t>
            </a:r>
            <a:r>
              <a:rPr lang="pt-PT" altLang="pt-PT" sz="2400" dirty="0" err="1"/>
              <a:t>due</a:t>
            </a:r>
            <a:r>
              <a:rPr lang="pt-PT" altLang="pt-PT" sz="2400" dirty="0"/>
              <a:t> to </a:t>
            </a:r>
            <a:r>
              <a:rPr lang="pt-PT" altLang="pt-PT" sz="2400" dirty="0" err="1"/>
              <a:t>the</a:t>
            </a:r>
            <a:r>
              <a:rPr lang="pt-PT" altLang="pt-PT" sz="2400" dirty="0"/>
              <a:t> </a:t>
            </a:r>
            <a:r>
              <a:rPr lang="pt-PT" altLang="pt-PT" sz="2400" dirty="0" err="1"/>
              <a:t>fact</a:t>
            </a:r>
            <a:r>
              <a:rPr lang="pt-PT" altLang="pt-PT" sz="2400" dirty="0"/>
              <a:t> </a:t>
            </a:r>
            <a:r>
              <a:rPr lang="pt-PT" altLang="pt-PT" sz="2400" dirty="0" err="1"/>
              <a:t>that</a:t>
            </a:r>
            <a:r>
              <a:rPr lang="pt-PT" altLang="pt-PT" sz="2400" dirty="0"/>
              <a:t> </a:t>
            </a:r>
            <a:r>
              <a:rPr lang="pt-PT" altLang="pt-PT" sz="2400" dirty="0" err="1"/>
              <a:t>the</a:t>
            </a:r>
            <a:r>
              <a:rPr lang="pt-PT" altLang="pt-PT" sz="2400" dirty="0"/>
              <a:t> </a:t>
            </a:r>
            <a:r>
              <a:rPr lang="pt-PT" altLang="pt-PT" sz="2400" dirty="0" err="1"/>
              <a:t>authors</a:t>
            </a:r>
            <a:r>
              <a:rPr lang="pt-PT" altLang="pt-PT" sz="2400" dirty="0"/>
              <a:t> </a:t>
            </a:r>
            <a:r>
              <a:rPr lang="pt-PT" altLang="pt-PT" sz="2400" dirty="0" err="1"/>
              <a:t>of</a:t>
            </a:r>
            <a:r>
              <a:rPr lang="pt-PT" altLang="pt-PT" sz="2400" dirty="0"/>
              <a:t> Reengineering </a:t>
            </a:r>
            <a:r>
              <a:rPr lang="pt-PT" altLang="pt-PT" sz="2400" dirty="0" err="1"/>
              <a:t>the</a:t>
            </a:r>
            <a:r>
              <a:rPr lang="pt-PT" altLang="pt-PT" sz="2400" dirty="0"/>
              <a:t> </a:t>
            </a:r>
            <a:r>
              <a:rPr lang="pt-PT" altLang="pt-PT" sz="2400" dirty="0" err="1"/>
              <a:t>Corporation</a:t>
            </a:r>
            <a:r>
              <a:rPr lang="pt-PT" altLang="pt-PT" sz="2400" dirty="0"/>
              <a:t> </a:t>
            </a:r>
            <a:r>
              <a:rPr lang="pt-PT" altLang="pt-PT" sz="2400" dirty="0" err="1"/>
              <a:t>reportedly</a:t>
            </a:r>
            <a:r>
              <a:rPr lang="pt-PT" altLang="pt-PT" sz="2400" dirty="0"/>
              <a:t> </a:t>
            </a:r>
            <a:r>
              <a:rPr lang="pt-PT" altLang="pt-PT" sz="2400" dirty="0" err="1"/>
              <a:t>bought</a:t>
            </a:r>
            <a:r>
              <a:rPr lang="pt-PT" altLang="pt-PT" sz="2400" dirty="0"/>
              <a:t> </a:t>
            </a:r>
            <a:r>
              <a:rPr lang="pt-PT" altLang="pt-PT" sz="2400" dirty="0" err="1"/>
              <a:t>huge</a:t>
            </a:r>
            <a:r>
              <a:rPr lang="pt-PT" altLang="pt-PT" sz="2400" dirty="0"/>
              <a:t> </a:t>
            </a:r>
            <a:r>
              <a:rPr lang="pt-PT" altLang="pt-PT" sz="2400" dirty="0" err="1"/>
              <a:t>numbers</a:t>
            </a:r>
            <a:r>
              <a:rPr lang="pt-PT" altLang="pt-PT" sz="2400" dirty="0"/>
              <a:t> </a:t>
            </a:r>
            <a:r>
              <a:rPr lang="pt-PT" altLang="pt-PT" sz="2400" dirty="0" err="1"/>
              <a:t>of</a:t>
            </a:r>
            <a:r>
              <a:rPr lang="pt-PT" altLang="pt-PT" sz="2400" dirty="0"/>
              <a:t> copies to </a:t>
            </a:r>
            <a:r>
              <a:rPr lang="pt-PT" altLang="pt-PT" sz="2400" dirty="0" err="1"/>
              <a:t>reach</a:t>
            </a:r>
            <a:r>
              <a:rPr lang="pt-PT" altLang="pt-PT" sz="2400" dirty="0"/>
              <a:t> </a:t>
            </a:r>
            <a:r>
              <a:rPr lang="pt-PT" altLang="pt-PT" sz="2400" dirty="0" err="1"/>
              <a:t>the</a:t>
            </a:r>
            <a:r>
              <a:rPr lang="pt-PT" altLang="pt-PT" sz="2400" dirty="0"/>
              <a:t> top </a:t>
            </a:r>
            <a:r>
              <a:rPr lang="pt-PT" altLang="pt-PT" sz="2400" dirty="0" err="1"/>
              <a:t>of</a:t>
            </a:r>
            <a:r>
              <a:rPr lang="pt-PT" altLang="pt-PT" sz="2400" dirty="0"/>
              <a:t> </a:t>
            </a:r>
            <a:r>
              <a:rPr lang="pt-PT" altLang="pt-PT" sz="2400" dirty="0" err="1"/>
              <a:t>the</a:t>
            </a:r>
            <a:r>
              <a:rPr lang="pt-PT" altLang="pt-PT" sz="2400" dirty="0"/>
              <a:t> bestseller </a:t>
            </a:r>
            <a:r>
              <a:rPr lang="pt-PT" altLang="pt-PT" sz="2400" dirty="0" err="1"/>
              <a:t>lists</a:t>
            </a:r>
            <a:r>
              <a:rPr lang="pt-PT" altLang="pt-PT" sz="2400" dirty="0"/>
              <a:t>, </a:t>
            </a:r>
            <a:r>
              <a:rPr lang="pt-PT" altLang="pt-PT" sz="2400" dirty="0" err="1"/>
              <a:t>the</a:t>
            </a:r>
            <a:r>
              <a:rPr lang="pt-PT" altLang="pt-PT" sz="2400" dirty="0"/>
              <a:t> </a:t>
            </a:r>
            <a:r>
              <a:rPr lang="pt-PT" altLang="pt-PT" sz="2400" dirty="0" err="1"/>
              <a:t>method</a:t>
            </a:r>
            <a:r>
              <a:rPr lang="pt-PT" altLang="pt-PT" sz="2400" dirty="0"/>
              <a:t> </a:t>
            </a:r>
            <a:r>
              <a:rPr lang="pt-PT" altLang="pt-PT" sz="2400" dirty="0" err="1"/>
              <a:t>has</a:t>
            </a:r>
            <a:r>
              <a:rPr lang="pt-PT" altLang="pt-PT" sz="2400" dirty="0"/>
              <a:t> </a:t>
            </a:r>
            <a:r>
              <a:rPr lang="pt-PT" altLang="pt-PT" sz="2400" dirty="0" err="1"/>
              <a:t>not</a:t>
            </a:r>
            <a:r>
              <a:rPr lang="pt-PT" altLang="pt-PT" sz="2400" dirty="0"/>
              <a:t> </a:t>
            </a:r>
            <a:r>
              <a:rPr lang="pt-PT" altLang="pt-PT" sz="2400" dirty="0" err="1"/>
              <a:t>entirely</a:t>
            </a:r>
            <a:r>
              <a:rPr lang="pt-PT" altLang="pt-PT" sz="2400" dirty="0"/>
              <a:t> </a:t>
            </a:r>
            <a:r>
              <a:rPr lang="pt-PT" altLang="pt-PT" sz="2400" dirty="0" err="1"/>
              <a:t>lived</a:t>
            </a:r>
            <a:r>
              <a:rPr lang="pt-PT" altLang="pt-PT" sz="2400" dirty="0"/>
              <a:t> </a:t>
            </a:r>
            <a:r>
              <a:rPr lang="pt-PT" altLang="pt-PT" sz="2400" dirty="0" err="1"/>
              <a:t>up</a:t>
            </a:r>
            <a:r>
              <a:rPr lang="pt-PT" altLang="pt-PT" sz="2400" dirty="0"/>
              <a:t> to </a:t>
            </a:r>
            <a:r>
              <a:rPr lang="pt-PT" altLang="pt-PT" sz="2400" dirty="0" err="1"/>
              <a:t>its</a:t>
            </a:r>
            <a:r>
              <a:rPr lang="pt-PT" altLang="pt-PT" sz="2400" dirty="0"/>
              <a:t> </a:t>
            </a:r>
            <a:r>
              <a:rPr lang="pt-PT" altLang="pt-PT" sz="2400" dirty="0" err="1"/>
              <a:t>expectations</a:t>
            </a:r>
            <a:r>
              <a:rPr lang="pt-PT" altLang="pt-PT" sz="2400" dirty="0"/>
              <a:t>. </a:t>
            </a:r>
            <a:r>
              <a:rPr lang="pt-PT" altLang="pt-PT" sz="2400" dirty="0" err="1"/>
              <a:t>The</a:t>
            </a:r>
            <a:r>
              <a:rPr lang="pt-PT" altLang="pt-PT" sz="2400" dirty="0"/>
              <a:t> </a:t>
            </a:r>
            <a:r>
              <a:rPr lang="pt-PT" altLang="pt-PT" sz="2400" dirty="0" err="1"/>
              <a:t>main</a:t>
            </a:r>
            <a:r>
              <a:rPr lang="pt-PT" altLang="pt-PT" sz="2400" dirty="0"/>
              <a:t> </a:t>
            </a:r>
            <a:r>
              <a:rPr lang="pt-PT" altLang="pt-PT" sz="2400" dirty="0" err="1"/>
              <a:t>reasons</a:t>
            </a:r>
            <a:r>
              <a:rPr lang="pt-PT" altLang="pt-PT" sz="2400" dirty="0"/>
              <a:t> </a:t>
            </a:r>
            <a:r>
              <a:rPr lang="pt-PT" altLang="pt-PT" sz="2400" dirty="0" err="1"/>
              <a:t>seem</a:t>
            </a:r>
            <a:r>
              <a:rPr lang="pt-PT" altLang="pt-PT" sz="2400" dirty="0"/>
              <a:t> to </a:t>
            </a:r>
            <a:r>
              <a:rPr lang="pt-PT" altLang="pt-PT" sz="2400" dirty="0" err="1"/>
              <a:t>be</a:t>
            </a:r>
            <a:r>
              <a:rPr lang="pt-PT" altLang="pt-PT" sz="2400" dirty="0"/>
              <a:t> </a:t>
            </a:r>
            <a:r>
              <a:rPr lang="pt-PT" altLang="pt-PT" sz="2400" dirty="0" err="1"/>
              <a:t>that</a:t>
            </a:r>
            <a:r>
              <a:rPr lang="pt-PT" altLang="pt-PT" sz="2400" dirty="0"/>
              <a:t>:</a:t>
            </a:r>
          </a:p>
          <a:p>
            <a:endParaRPr lang="pt-PT" dirty="0"/>
          </a:p>
        </p:txBody>
      </p:sp>
    </p:spTree>
    <p:extLst>
      <p:ext uri="{BB962C8B-B14F-4D97-AF65-F5344CB8AC3E}">
        <p14:creationId xmlns:p14="http://schemas.microsoft.com/office/powerpoint/2010/main" val="292584181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2"/>
          <p:cNvSpPr>
            <a:spLocks noGrp="1" noChangeArrowheads="1"/>
          </p:cNvSpPr>
          <p:nvPr>
            <p:ph type="title"/>
          </p:nvPr>
        </p:nvSpPr>
        <p:spPr/>
        <p:txBody>
          <a:bodyPr>
            <a:normAutofit/>
          </a:bodyPr>
          <a:lstStyle/>
          <a:p>
            <a:pPr algn="ctr" eaLnBrk="1" hangingPunct="1">
              <a:defRPr/>
            </a:pPr>
            <a:r>
              <a:rPr lang="pt-PT" altLang="ja-JP" sz="4400" b="1" dirty="0" err="1" smtClean="0">
                <a:ea typeface="ＭＳ Ｐゴシック" charset="-128"/>
              </a:rPr>
              <a:t>Hammer</a:t>
            </a:r>
            <a:r>
              <a:rPr lang="pt-PT" altLang="ja-JP" sz="4400" b="1" dirty="0" smtClean="0">
                <a:ea typeface="ＭＳ Ｐゴシック" charset="-128"/>
              </a:rPr>
              <a:t> </a:t>
            </a:r>
            <a:r>
              <a:rPr lang="pt-PT" altLang="ja-JP" sz="4400" b="1" dirty="0" err="1" smtClean="0">
                <a:ea typeface="ＭＳ Ｐゴシック" charset="-128"/>
              </a:rPr>
              <a:t>and</a:t>
            </a:r>
            <a:r>
              <a:rPr lang="pt-PT" altLang="ja-JP" sz="4400" b="1" dirty="0" smtClean="0">
                <a:ea typeface="ＭＳ Ｐゴシック" charset="-128"/>
              </a:rPr>
              <a:t> </a:t>
            </a:r>
            <a:r>
              <a:rPr lang="pt-PT" altLang="ja-JP" sz="4400" b="1" dirty="0" err="1" smtClean="0">
                <a:ea typeface="ＭＳ Ｐゴシック" charset="-128"/>
              </a:rPr>
              <a:t>Champy’s</a:t>
            </a:r>
            <a:r>
              <a:rPr lang="pt-PT" altLang="ja-JP" sz="4400" b="1" dirty="0" smtClean="0">
                <a:ea typeface="ＭＳ Ｐゴシック" charset="-128"/>
              </a:rPr>
              <a:t> Business </a:t>
            </a:r>
            <a:r>
              <a:rPr lang="pt-PT" altLang="ja-JP" sz="4400" b="1" dirty="0" err="1" smtClean="0">
                <a:ea typeface="ＭＳ Ｐゴシック" charset="-128"/>
              </a:rPr>
              <a:t>Process</a:t>
            </a:r>
            <a:r>
              <a:rPr lang="pt-PT" altLang="ja-JP" sz="4400" b="1" dirty="0" smtClean="0">
                <a:ea typeface="ＭＳ Ｐゴシック" charset="-128"/>
              </a:rPr>
              <a:t> Reengineering</a:t>
            </a:r>
            <a:endParaRPr lang="pt-PT" sz="4400" b="1" dirty="0" smtClean="0">
              <a:ea typeface="ＭＳ Ｐゴシック" charset="-128"/>
            </a:endParaRPr>
          </a:p>
        </p:txBody>
      </p:sp>
      <p:sp>
        <p:nvSpPr>
          <p:cNvPr id="82947" name="Rectangle 3"/>
          <p:cNvSpPr>
            <a:spLocks noGrp="1" noChangeArrowheads="1"/>
          </p:cNvSpPr>
          <p:nvPr>
            <p:ph idx="1"/>
          </p:nvPr>
        </p:nvSpPr>
        <p:spPr>
          <a:xfrm>
            <a:off x="323528" y="1845734"/>
            <a:ext cx="8568951" cy="4607602"/>
          </a:xfrm>
        </p:spPr>
        <p:txBody>
          <a:bodyPr>
            <a:noAutofit/>
          </a:bodyPr>
          <a:lstStyle/>
          <a:p>
            <a:pPr algn="just" eaLnBrk="1" hangingPunct="1">
              <a:lnSpc>
                <a:spcPct val="80000"/>
              </a:lnSpc>
            </a:pPr>
            <a:r>
              <a:rPr lang="pt-PT" altLang="pt-PT" sz="2400" dirty="0" smtClean="0"/>
              <a:t>BPR assumes </a:t>
            </a:r>
            <a:r>
              <a:rPr lang="pt-PT" altLang="pt-PT" sz="2400" dirty="0" err="1" smtClean="0"/>
              <a:t>that</a:t>
            </a:r>
            <a:r>
              <a:rPr lang="pt-PT" altLang="pt-PT" sz="2400" dirty="0" smtClean="0"/>
              <a:t> </a:t>
            </a:r>
            <a:r>
              <a:rPr lang="pt-PT" altLang="pt-PT" sz="2400" dirty="0" err="1" smtClean="0"/>
              <a:t>the</a:t>
            </a:r>
            <a:r>
              <a:rPr lang="pt-PT" altLang="pt-PT" sz="2400" dirty="0" smtClean="0"/>
              <a:t> </a:t>
            </a:r>
            <a:r>
              <a:rPr lang="pt-PT" altLang="pt-PT" sz="2400" dirty="0" err="1" smtClean="0"/>
              <a:t>factor</a:t>
            </a:r>
            <a:r>
              <a:rPr lang="pt-PT" altLang="pt-PT" sz="2400" dirty="0" smtClean="0"/>
              <a:t> </a:t>
            </a:r>
            <a:r>
              <a:rPr lang="pt-PT" altLang="pt-PT" sz="2400" dirty="0" err="1" smtClean="0"/>
              <a:t>that</a:t>
            </a:r>
            <a:r>
              <a:rPr lang="pt-PT" altLang="pt-PT" sz="2400" dirty="0" smtClean="0"/>
              <a:t> </a:t>
            </a:r>
            <a:r>
              <a:rPr lang="pt-PT" altLang="pt-PT" sz="2400" dirty="0" err="1" smtClean="0"/>
              <a:t>limits</a:t>
            </a:r>
            <a:r>
              <a:rPr lang="pt-PT" altLang="pt-PT" sz="2400" dirty="0" smtClean="0"/>
              <a:t> </a:t>
            </a:r>
            <a:r>
              <a:rPr lang="pt-PT" altLang="pt-PT" sz="2400" dirty="0" err="1" smtClean="0"/>
              <a:t>organization's</a:t>
            </a:r>
            <a:r>
              <a:rPr lang="pt-PT" altLang="pt-PT" sz="2400" dirty="0" smtClean="0"/>
              <a:t> performance </a:t>
            </a:r>
            <a:r>
              <a:rPr lang="pt-PT" altLang="pt-PT" sz="2400" dirty="0" err="1" smtClean="0"/>
              <a:t>is</a:t>
            </a:r>
            <a:r>
              <a:rPr lang="pt-PT" altLang="pt-PT" sz="2400" dirty="0" smtClean="0"/>
              <a:t> </a:t>
            </a:r>
            <a:r>
              <a:rPr lang="pt-PT" altLang="pt-PT" sz="2400" dirty="0" err="1" smtClean="0"/>
              <a:t>the</a:t>
            </a:r>
            <a:r>
              <a:rPr lang="pt-PT" altLang="pt-PT" sz="2400" dirty="0" smtClean="0"/>
              <a:t> </a:t>
            </a:r>
            <a:r>
              <a:rPr lang="pt-PT" altLang="pt-PT" sz="2400" dirty="0" err="1" smtClean="0"/>
              <a:t>ineffectiveness</a:t>
            </a:r>
            <a:r>
              <a:rPr lang="pt-PT" altLang="pt-PT" sz="2400" dirty="0" smtClean="0"/>
              <a:t> </a:t>
            </a:r>
            <a:r>
              <a:rPr lang="pt-PT" altLang="pt-PT" sz="2400" dirty="0" err="1" smtClean="0"/>
              <a:t>of</a:t>
            </a:r>
            <a:r>
              <a:rPr lang="pt-PT" altLang="pt-PT" sz="2400" dirty="0" smtClean="0"/>
              <a:t> </a:t>
            </a:r>
            <a:r>
              <a:rPr lang="pt-PT" altLang="pt-PT" sz="2400" dirty="0" err="1" smtClean="0"/>
              <a:t>its</a:t>
            </a:r>
            <a:r>
              <a:rPr lang="pt-PT" altLang="pt-PT" sz="2400" dirty="0" smtClean="0"/>
              <a:t> processes. </a:t>
            </a:r>
            <a:r>
              <a:rPr lang="pt-PT" altLang="pt-PT" sz="2400" dirty="0" err="1" smtClean="0"/>
              <a:t>This</a:t>
            </a:r>
            <a:r>
              <a:rPr lang="pt-PT" altLang="pt-PT" sz="2400" dirty="0" smtClean="0"/>
              <a:t> </a:t>
            </a:r>
            <a:r>
              <a:rPr lang="pt-PT" altLang="pt-PT" sz="2400" dirty="0" err="1" smtClean="0"/>
              <a:t>may</a:t>
            </a:r>
            <a:r>
              <a:rPr lang="pt-PT" altLang="pt-PT" sz="2400" dirty="0" smtClean="0"/>
              <a:t> </a:t>
            </a:r>
            <a:r>
              <a:rPr lang="pt-PT" altLang="pt-PT" sz="2400" dirty="0" err="1" smtClean="0"/>
              <a:t>or</a:t>
            </a:r>
            <a:r>
              <a:rPr lang="pt-PT" altLang="pt-PT" sz="2400" dirty="0" smtClean="0"/>
              <a:t> </a:t>
            </a:r>
            <a:r>
              <a:rPr lang="pt-PT" altLang="pt-PT" sz="2400" dirty="0" err="1" smtClean="0"/>
              <a:t>may</a:t>
            </a:r>
            <a:r>
              <a:rPr lang="pt-PT" altLang="pt-PT" sz="2400" dirty="0" smtClean="0"/>
              <a:t> </a:t>
            </a:r>
            <a:r>
              <a:rPr lang="pt-PT" altLang="pt-PT" sz="2400" dirty="0" err="1" smtClean="0"/>
              <a:t>not</a:t>
            </a:r>
            <a:r>
              <a:rPr lang="pt-PT" altLang="pt-PT" sz="2400" dirty="0" smtClean="0"/>
              <a:t> </a:t>
            </a:r>
            <a:r>
              <a:rPr lang="pt-PT" altLang="pt-PT" sz="2400" dirty="0" err="1" smtClean="0"/>
              <a:t>always</a:t>
            </a:r>
            <a:r>
              <a:rPr lang="pt-PT" altLang="pt-PT" sz="2400" dirty="0" smtClean="0"/>
              <a:t> </a:t>
            </a:r>
            <a:r>
              <a:rPr lang="pt-PT" altLang="pt-PT" sz="2400" dirty="0" err="1" smtClean="0"/>
              <a:t>be</a:t>
            </a:r>
            <a:r>
              <a:rPr lang="pt-PT" altLang="pt-PT" sz="2400" dirty="0" smtClean="0"/>
              <a:t> </a:t>
            </a:r>
            <a:r>
              <a:rPr lang="pt-PT" altLang="pt-PT" sz="2400" dirty="0" err="1" smtClean="0"/>
              <a:t>true</a:t>
            </a:r>
            <a:r>
              <a:rPr lang="pt-PT" altLang="pt-PT" sz="2400" dirty="0" smtClean="0"/>
              <a:t>. Also BPR </a:t>
            </a:r>
            <a:r>
              <a:rPr lang="pt-PT" altLang="pt-PT" sz="2400" dirty="0" err="1" smtClean="0"/>
              <a:t>offers</a:t>
            </a:r>
            <a:r>
              <a:rPr lang="pt-PT" altLang="pt-PT" sz="2400" dirty="0" smtClean="0"/>
              <a:t> no </a:t>
            </a:r>
            <a:r>
              <a:rPr lang="pt-PT" altLang="pt-PT" sz="2400" dirty="0" err="1" smtClean="0"/>
              <a:t>means</a:t>
            </a:r>
            <a:r>
              <a:rPr lang="pt-PT" altLang="pt-PT" sz="2400" dirty="0" smtClean="0"/>
              <a:t> to </a:t>
            </a:r>
            <a:r>
              <a:rPr lang="pt-PT" altLang="pt-PT" sz="2400" dirty="0" err="1" smtClean="0"/>
              <a:t>validate</a:t>
            </a:r>
            <a:r>
              <a:rPr lang="pt-PT" altLang="pt-PT" sz="2400" dirty="0" smtClean="0"/>
              <a:t> </a:t>
            </a:r>
            <a:r>
              <a:rPr lang="pt-PT" altLang="pt-PT" sz="2400" dirty="0" err="1" smtClean="0"/>
              <a:t>this</a:t>
            </a:r>
            <a:r>
              <a:rPr lang="pt-PT" altLang="pt-PT" sz="2400" dirty="0" smtClean="0"/>
              <a:t> </a:t>
            </a:r>
            <a:r>
              <a:rPr lang="pt-PT" altLang="pt-PT" sz="2400" dirty="0" err="1" smtClean="0"/>
              <a:t>assumption</a:t>
            </a:r>
            <a:r>
              <a:rPr lang="pt-PT" altLang="pt-PT" sz="2400" dirty="0" smtClean="0"/>
              <a:t>.</a:t>
            </a:r>
          </a:p>
          <a:p>
            <a:pPr algn="just" eaLnBrk="1" hangingPunct="1">
              <a:lnSpc>
                <a:spcPct val="80000"/>
              </a:lnSpc>
            </a:pPr>
            <a:r>
              <a:rPr lang="pt-PT" altLang="pt-PT" sz="2400" dirty="0" smtClean="0"/>
              <a:t>BPR assumes </a:t>
            </a:r>
            <a:r>
              <a:rPr lang="pt-PT" altLang="pt-PT" sz="2400" dirty="0" err="1" smtClean="0"/>
              <a:t>the</a:t>
            </a:r>
            <a:r>
              <a:rPr lang="pt-PT" altLang="pt-PT" sz="2400" dirty="0" smtClean="0"/>
              <a:t> </a:t>
            </a:r>
            <a:r>
              <a:rPr lang="pt-PT" altLang="pt-PT" sz="2400" dirty="0" err="1" smtClean="0"/>
              <a:t>need</a:t>
            </a:r>
            <a:r>
              <a:rPr lang="pt-PT" altLang="pt-PT" sz="2400" dirty="0" smtClean="0"/>
              <a:t> to </a:t>
            </a:r>
            <a:r>
              <a:rPr lang="pt-PT" altLang="pt-PT" sz="2400" dirty="0" err="1" smtClean="0"/>
              <a:t>start</a:t>
            </a:r>
            <a:r>
              <a:rPr lang="pt-PT" altLang="pt-PT" sz="2400" dirty="0" smtClean="0"/>
              <a:t> </a:t>
            </a:r>
            <a:r>
              <a:rPr lang="pt-PT" altLang="pt-PT" sz="2400" dirty="0" err="1" smtClean="0"/>
              <a:t>the</a:t>
            </a:r>
            <a:r>
              <a:rPr lang="pt-PT" altLang="pt-PT" sz="2400" dirty="0" smtClean="0"/>
              <a:t> </a:t>
            </a:r>
            <a:r>
              <a:rPr lang="pt-PT" altLang="pt-PT" sz="2400" dirty="0" err="1" smtClean="0"/>
              <a:t>process</a:t>
            </a:r>
            <a:r>
              <a:rPr lang="pt-PT" altLang="pt-PT" sz="2400" dirty="0" smtClean="0"/>
              <a:t> </a:t>
            </a:r>
            <a:r>
              <a:rPr lang="pt-PT" altLang="pt-PT" sz="2400" dirty="0" err="1" smtClean="0"/>
              <a:t>of</a:t>
            </a:r>
            <a:r>
              <a:rPr lang="pt-PT" altLang="pt-PT" sz="2400" dirty="0" smtClean="0"/>
              <a:t> performance </a:t>
            </a:r>
            <a:r>
              <a:rPr lang="pt-PT" altLang="pt-PT" sz="2400" dirty="0" err="1" smtClean="0"/>
              <a:t>improvement</a:t>
            </a:r>
            <a:r>
              <a:rPr lang="pt-PT" altLang="pt-PT" sz="2400" dirty="0" smtClean="0"/>
              <a:t> </a:t>
            </a:r>
            <a:r>
              <a:rPr lang="pt-PT" altLang="pt-PT" sz="2400" dirty="0" err="1" smtClean="0"/>
              <a:t>with</a:t>
            </a:r>
            <a:r>
              <a:rPr lang="pt-PT" altLang="pt-PT" sz="2400" dirty="0" smtClean="0"/>
              <a:t> a "</a:t>
            </a:r>
            <a:r>
              <a:rPr lang="pt-PT" altLang="pt-PT" sz="2400" dirty="0" err="1" smtClean="0"/>
              <a:t>clean</a:t>
            </a:r>
            <a:r>
              <a:rPr lang="pt-PT" altLang="pt-PT" sz="2400" dirty="0" smtClean="0"/>
              <a:t> </a:t>
            </a:r>
            <a:r>
              <a:rPr lang="pt-PT" altLang="pt-PT" sz="2400" dirty="0" err="1" smtClean="0"/>
              <a:t>slate</a:t>
            </a:r>
            <a:r>
              <a:rPr lang="pt-PT" altLang="pt-PT" sz="2400" dirty="0" smtClean="0"/>
              <a:t>", i.e. </a:t>
            </a:r>
            <a:r>
              <a:rPr lang="pt-PT" altLang="pt-PT" sz="2400" dirty="0" err="1" smtClean="0"/>
              <a:t>totally</a:t>
            </a:r>
            <a:r>
              <a:rPr lang="pt-PT" altLang="pt-PT" sz="2400" dirty="0" smtClean="0"/>
              <a:t> </a:t>
            </a:r>
            <a:r>
              <a:rPr lang="pt-PT" altLang="pt-PT" sz="2400" dirty="0" err="1" smtClean="0"/>
              <a:t>disregard</a:t>
            </a:r>
            <a:r>
              <a:rPr lang="pt-PT" altLang="pt-PT" sz="2400" dirty="0" smtClean="0"/>
              <a:t> </a:t>
            </a:r>
            <a:r>
              <a:rPr lang="pt-PT" altLang="pt-PT" sz="2400" dirty="0" err="1" smtClean="0"/>
              <a:t>the</a:t>
            </a:r>
            <a:r>
              <a:rPr lang="pt-PT" altLang="pt-PT" sz="2400" dirty="0" smtClean="0"/>
              <a:t> status quo.</a:t>
            </a:r>
          </a:p>
          <a:p>
            <a:pPr algn="just" eaLnBrk="1" hangingPunct="1">
              <a:lnSpc>
                <a:spcPct val="80000"/>
              </a:lnSpc>
            </a:pPr>
            <a:r>
              <a:rPr lang="pt-PT" altLang="pt-PT" sz="2400" dirty="0" smtClean="0"/>
              <a:t>BPR does </a:t>
            </a:r>
            <a:r>
              <a:rPr lang="pt-PT" altLang="pt-PT" sz="2400" dirty="0" err="1" smtClean="0"/>
              <a:t>not</a:t>
            </a:r>
            <a:r>
              <a:rPr lang="pt-PT" altLang="pt-PT" sz="2400" dirty="0" smtClean="0"/>
              <a:t> </a:t>
            </a:r>
            <a:r>
              <a:rPr lang="pt-PT" altLang="pt-PT" sz="2400" dirty="0" err="1" smtClean="0"/>
              <a:t>provide</a:t>
            </a:r>
            <a:r>
              <a:rPr lang="pt-PT" altLang="pt-PT" sz="2400" dirty="0" smtClean="0"/>
              <a:t> </a:t>
            </a:r>
            <a:r>
              <a:rPr lang="pt-PT" altLang="pt-PT" sz="2400" dirty="0" err="1" smtClean="0"/>
              <a:t>an</a:t>
            </a:r>
            <a:r>
              <a:rPr lang="pt-PT" altLang="pt-PT" sz="2400" dirty="0" smtClean="0"/>
              <a:t> </a:t>
            </a:r>
            <a:r>
              <a:rPr lang="pt-PT" altLang="pt-PT" sz="2400" dirty="0" err="1" smtClean="0"/>
              <a:t>effective</a:t>
            </a:r>
            <a:r>
              <a:rPr lang="pt-PT" altLang="pt-PT" sz="2400" dirty="0" smtClean="0"/>
              <a:t> </a:t>
            </a:r>
            <a:r>
              <a:rPr lang="pt-PT" altLang="pt-PT" sz="2400" dirty="0" err="1" smtClean="0"/>
              <a:t>way</a:t>
            </a:r>
            <a:r>
              <a:rPr lang="pt-PT" altLang="pt-PT" sz="2400" dirty="0" smtClean="0"/>
              <a:t> to </a:t>
            </a:r>
            <a:r>
              <a:rPr lang="pt-PT" altLang="pt-PT" sz="2400" dirty="0" err="1" smtClean="0"/>
              <a:t>focus</a:t>
            </a:r>
            <a:r>
              <a:rPr lang="pt-PT" altLang="pt-PT" sz="2400" dirty="0" smtClean="0"/>
              <a:t> </a:t>
            </a:r>
            <a:r>
              <a:rPr lang="pt-PT" altLang="pt-PT" sz="2400" dirty="0" err="1" smtClean="0"/>
              <a:t>the</a:t>
            </a:r>
            <a:r>
              <a:rPr lang="pt-PT" altLang="pt-PT" sz="2400" dirty="0" smtClean="0"/>
              <a:t> </a:t>
            </a:r>
            <a:r>
              <a:rPr lang="pt-PT" altLang="pt-PT" sz="2400" dirty="0" err="1" smtClean="0"/>
              <a:t>improvement</a:t>
            </a:r>
            <a:r>
              <a:rPr lang="pt-PT" altLang="pt-PT" sz="2400" dirty="0" smtClean="0"/>
              <a:t> </a:t>
            </a:r>
            <a:r>
              <a:rPr lang="pt-PT" altLang="pt-PT" sz="2400" dirty="0" err="1" smtClean="0"/>
              <a:t>efforts</a:t>
            </a:r>
            <a:r>
              <a:rPr lang="pt-PT" altLang="pt-PT" sz="2400" dirty="0" smtClean="0"/>
              <a:t> </a:t>
            </a:r>
            <a:r>
              <a:rPr lang="pt-PT" altLang="pt-PT" sz="2400" dirty="0" err="1" smtClean="0"/>
              <a:t>on</a:t>
            </a:r>
            <a:r>
              <a:rPr lang="pt-PT" altLang="pt-PT" sz="2400" dirty="0" smtClean="0"/>
              <a:t> </a:t>
            </a:r>
            <a:r>
              <a:rPr lang="pt-PT" altLang="pt-PT" sz="2400" dirty="0" err="1" smtClean="0"/>
              <a:t>the</a:t>
            </a:r>
            <a:r>
              <a:rPr lang="pt-PT" altLang="pt-PT" sz="2400" dirty="0" smtClean="0"/>
              <a:t> </a:t>
            </a:r>
            <a:r>
              <a:rPr lang="pt-PT" altLang="pt-PT" sz="2400" dirty="0" err="1" smtClean="0"/>
              <a:t>organization's</a:t>
            </a:r>
            <a:r>
              <a:rPr lang="pt-PT" altLang="pt-PT" sz="2400" dirty="0" smtClean="0"/>
              <a:t> </a:t>
            </a:r>
            <a:r>
              <a:rPr lang="pt-PT" altLang="pt-PT" sz="2400" dirty="0" err="1" smtClean="0"/>
              <a:t>constraints</a:t>
            </a:r>
            <a:r>
              <a:rPr lang="pt-PT" altLang="pt-PT" sz="2400" dirty="0" smtClean="0"/>
              <a:t>. (As </a:t>
            </a:r>
            <a:r>
              <a:rPr lang="pt-PT" altLang="pt-PT" sz="2400" dirty="0" err="1" smtClean="0"/>
              <a:t>done</a:t>
            </a:r>
            <a:r>
              <a:rPr lang="pt-PT" altLang="pt-PT" sz="2400" dirty="0" smtClean="0"/>
              <a:t> </a:t>
            </a:r>
            <a:r>
              <a:rPr lang="pt-PT" altLang="pt-PT" sz="2400" dirty="0" err="1" smtClean="0"/>
              <a:t>by</a:t>
            </a:r>
            <a:r>
              <a:rPr lang="pt-PT" altLang="pt-PT" sz="2400" dirty="0" smtClean="0"/>
              <a:t> </a:t>
            </a:r>
            <a:r>
              <a:rPr lang="pt-PT" altLang="pt-PT" sz="2400" dirty="0" err="1" smtClean="0"/>
              <a:t>Goldratt</a:t>
            </a:r>
            <a:r>
              <a:rPr lang="pt-PT" altLang="pt-PT" sz="2400" dirty="0" smtClean="0"/>
              <a:t> in </a:t>
            </a:r>
            <a:r>
              <a:rPr lang="pt-PT" altLang="pt-PT" sz="2400" dirty="0" err="1" smtClean="0"/>
              <a:t>the</a:t>
            </a:r>
            <a:r>
              <a:rPr lang="pt-PT" altLang="pt-PT" sz="2400" dirty="0" smtClean="0"/>
              <a:t> </a:t>
            </a:r>
            <a:r>
              <a:rPr lang="pt-PT" altLang="pt-PT" sz="2400" dirty="0" err="1" smtClean="0"/>
              <a:t>Theory</a:t>
            </a:r>
            <a:r>
              <a:rPr lang="pt-PT" altLang="pt-PT" sz="2400" dirty="0" smtClean="0"/>
              <a:t> </a:t>
            </a:r>
            <a:r>
              <a:rPr lang="pt-PT" altLang="pt-PT" sz="2400" dirty="0" err="1" smtClean="0"/>
              <a:t>of</a:t>
            </a:r>
            <a:r>
              <a:rPr lang="pt-PT" altLang="pt-PT" sz="2400" dirty="0" smtClean="0"/>
              <a:t> </a:t>
            </a:r>
            <a:r>
              <a:rPr lang="pt-PT" altLang="pt-PT" sz="2400" dirty="0" err="1" smtClean="0"/>
              <a:t>Constraints</a:t>
            </a:r>
            <a:r>
              <a:rPr lang="pt-PT" altLang="pt-PT" sz="2400" dirty="0" smtClean="0"/>
              <a:t>).</a:t>
            </a:r>
          </a:p>
          <a:p>
            <a:pPr algn="just" eaLnBrk="1" hangingPunct="1">
              <a:lnSpc>
                <a:spcPct val="80000"/>
              </a:lnSpc>
            </a:pPr>
            <a:r>
              <a:rPr lang="pt-PT" altLang="pt-PT" sz="2400" dirty="0" err="1" smtClean="0"/>
              <a:t>Sometimes</a:t>
            </a:r>
            <a:r>
              <a:rPr lang="pt-PT" altLang="pt-PT" sz="2400" dirty="0" smtClean="0"/>
              <a:t>, </a:t>
            </a:r>
            <a:r>
              <a:rPr lang="pt-PT" altLang="pt-PT" sz="2400" dirty="0" err="1" smtClean="0"/>
              <a:t>or</a:t>
            </a:r>
            <a:r>
              <a:rPr lang="pt-PT" altLang="pt-PT" sz="2400" dirty="0" smtClean="0"/>
              <a:t> </a:t>
            </a:r>
            <a:r>
              <a:rPr lang="pt-PT" altLang="pt-PT" sz="2400" dirty="0" err="1" smtClean="0"/>
              <a:t>maybe</a:t>
            </a:r>
            <a:r>
              <a:rPr lang="pt-PT" altLang="pt-PT" sz="2400" dirty="0" smtClean="0"/>
              <a:t> quite </a:t>
            </a:r>
            <a:r>
              <a:rPr lang="pt-PT" altLang="pt-PT" sz="2400" dirty="0" err="1" smtClean="0"/>
              <a:t>often</a:t>
            </a:r>
            <a:r>
              <a:rPr lang="pt-PT" altLang="pt-PT" sz="2400" dirty="0" smtClean="0"/>
              <a:t>, a gradual </a:t>
            </a:r>
            <a:r>
              <a:rPr lang="pt-PT" altLang="pt-PT" sz="2400" dirty="0" err="1" smtClean="0"/>
              <a:t>and</a:t>
            </a:r>
            <a:r>
              <a:rPr lang="pt-PT" altLang="pt-PT" sz="2400" dirty="0" smtClean="0"/>
              <a:t> incremental </a:t>
            </a:r>
            <a:r>
              <a:rPr lang="pt-PT" altLang="pt-PT" sz="2400" dirty="0" err="1" smtClean="0"/>
              <a:t>change</a:t>
            </a:r>
            <a:r>
              <a:rPr lang="pt-PT" altLang="pt-PT" sz="2400" dirty="0" smtClean="0"/>
              <a:t> (</a:t>
            </a:r>
            <a:r>
              <a:rPr lang="pt-PT" altLang="pt-PT" sz="2400" dirty="0" err="1" smtClean="0"/>
              <a:t>such</a:t>
            </a:r>
            <a:r>
              <a:rPr lang="pt-PT" altLang="pt-PT" sz="2400" dirty="0" smtClean="0"/>
              <a:t> as </a:t>
            </a:r>
            <a:r>
              <a:rPr lang="pt-PT" altLang="pt-PT" sz="2400" dirty="0" err="1" smtClean="0"/>
              <a:t>Kaizen</a:t>
            </a:r>
            <a:r>
              <a:rPr lang="pt-PT" altLang="pt-PT" sz="2400" dirty="0" smtClean="0"/>
              <a:t>) </a:t>
            </a:r>
            <a:r>
              <a:rPr lang="pt-PT" altLang="pt-PT" sz="2400" dirty="0" err="1" smtClean="0"/>
              <a:t>may</a:t>
            </a:r>
            <a:r>
              <a:rPr lang="pt-PT" altLang="pt-PT" sz="2400" dirty="0" smtClean="0"/>
              <a:t> </a:t>
            </a:r>
            <a:r>
              <a:rPr lang="pt-PT" altLang="pt-PT" sz="2400" dirty="0" err="1" smtClean="0"/>
              <a:t>be</a:t>
            </a:r>
            <a:r>
              <a:rPr lang="pt-PT" altLang="pt-PT" sz="2400" dirty="0" smtClean="0"/>
              <a:t> a </a:t>
            </a:r>
            <a:r>
              <a:rPr lang="pt-PT" altLang="pt-PT" sz="2400" dirty="0" err="1" smtClean="0"/>
              <a:t>better</a:t>
            </a:r>
            <a:r>
              <a:rPr lang="pt-PT" altLang="pt-PT" sz="2400" dirty="0" smtClean="0"/>
              <a:t> </a:t>
            </a:r>
            <a:r>
              <a:rPr lang="pt-PT" altLang="pt-PT" sz="2400" dirty="0" err="1" smtClean="0"/>
              <a:t>approach</a:t>
            </a:r>
            <a:r>
              <a:rPr lang="pt-PT" altLang="pt-PT" sz="2400" dirty="0" smtClean="0"/>
              <a:t>.</a:t>
            </a:r>
          </a:p>
          <a:p>
            <a:pPr algn="just" eaLnBrk="1" hangingPunct="1">
              <a:lnSpc>
                <a:spcPct val="80000"/>
              </a:lnSpc>
            </a:pPr>
            <a:r>
              <a:rPr lang="pt-PT" altLang="pt-PT" sz="2400" dirty="0" smtClean="0"/>
              <a:t>BPR </a:t>
            </a:r>
            <a:r>
              <a:rPr lang="pt-PT" altLang="pt-PT" sz="2400" dirty="0" err="1" smtClean="0"/>
              <a:t>is</a:t>
            </a:r>
            <a:r>
              <a:rPr lang="pt-PT" altLang="pt-PT" sz="2400" dirty="0" smtClean="0"/>
              <a:t> </a:t>
            </a:r>
            <a:r>
              <a:rPr lang="pt-PT" altLang="pt-PT" sz="2400" dirty="0" err="1" smtClean="0"/>
              <a:t>culturally</a:t>
            </a:r>
            <a:r>
              <a:rPr lang="pt-PT" altLang="pt-PT" sz="2400" dirty="0" smtClean="0"/>
              <a:t> </a:t>
            </a:r>
            <a:r>
              <a:rPr lang="pt-PT" altLang="pt-PT" sz="2400" dirty="0" err="1" smtClean="0"/>
              <a:t>biased</a:t>
            </a:r>
            <a:r>
              <a:rPr lang="pt-PT" altLang="pt-PT" sz="2400" dirty="0" smtClean="0"/>
              <a:t> </a:t>
            </a:r>
            <a:r>
              <a:rPr lang="pt-PT" altLang="pt-PT" sz="2400" dirty="0" err="1" smtClean="0"/>
              <a:t>towards</a:t>
            </a:r>
            <a:r>
              <a:rPr lang="pt-PT" altLang="pt-PT" sz="2400" dirty="0" smtClean="0"/>
              <a:t> </a:t>
            </a:r>
            <a:r>
              <a:rPr lang="pt-PT" altLang="pt-PT" sz="2400" dirty="0" err="1" smtClean="0"/>
              <a:t>the</a:t>
            </a:r>
            <a:r>
              <a:rPr lang="pt-PT" altLang="pt-PT" sz="2400" dirty="0" smtClean="0"/>
              <a:t> US </a:t>
            </a:r>
            <a:r>
              <a:rPr lang="pt-PT" altLang="pt-PT" sz="2400" dirty="0" err="1" smtClean="0"/>
              <a:t>way</a:t>
            </a:r>
            <a:r>
              <a:rPr lang="pt-PT" altLang="pt-PT" sz="2400" dirty="0" smtClean="0"/>
              <a:t> </a:t>
            </a:r>
            <a:r>
              <a:rPr lang="pt-PT" altLang="pt-PT" sz="2400" dirty="0" err="1" smtClean="0"/>
              <a:t>of</a:t>
            </a:r>
            <a:r>
              <a:rPr lang="pt-PT" altLang="pt-PT" sz="2400" dirty="0" smtClean="0"/>
              <a:t> </a:t>
            </a:r>
            <a:r>
              <a:rPr lang="pt-PT" altLang="pt-PT" sz="2400" dirty="0" err="1" smtClean="0"/>
              <a:t>thinking</a:t>
            </a:r>
            <a:r>
              <a:rPr lang="pt-PT" altLang="pt-PT" sz="2400" dirty="0" smtClean="0"/>
              <a:t>.</a:t>
            </a:r>
            <a:endParaRPr lang="pt-PT" altLang="pt-PT" sz="2400" b="1" dirty="0" smtClean="0"/>
          </a:p>
        </p:txBody>
      </p:sp>
    </p:spTree>
    <p:extLst>
      <p:ext uri="{BB962C8B-B14F-4D97-AF65-F5344CB8AC3E}">
        <p14:creationId xmlns:p14="http://schemas.microsoft.com/office/powerpoint/2010/main" val="136437972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pt-PT" altLang="ja-JP" sz="4400" b="1" dirty="0" err="1">
                <a:ea typeface="ＭＳ Ｐゴシック" charset="-128"/>
              </a:rPr>
              <a:t>Hammer</a:t>
            </a:r>
            <a:r>
              <a:rPr lang="pt-PT" altLang="ja-JP" sz="4400" b="1" dirty="0">
                <a:ea typeface="ＭＳ Ｐゴシック" charset="-128"/>
              </a:rPr>
              <a:t> </a:t>
            </a:r>
            <a:r>
              <a:rPr lang="pt-PT" altLang="ja-JP" sz="4400" b="1" dirty="0" err="1">
                <a:ea typeface="ＭＳ Ｐゴシック" charset="-128"/>
              </a:rPr>
              <a:t>and</a:t>
            </a:r>
            <a:r>
              <a:rPr lang="pt-PT" altLang="ja-JP" sz="4400" b="1" dirty="0">
                <a:ea typeface="ＭＳ Ｐゴシック" charset="-128"/>
              </a:rPr>
              <a:t> </a:t>
            </a:r>
            <a:r>
              <a:rPr lang="pt-PT" altLang="ja-JP" sz="4400" b="1" dirty="0" err="1">
                <a:ea typeface="ＭＳ Ｐゴシック" charset="-128"/>
              </a:rPr>
              <a:t>Champy’s</a:t>
            </a:r>
            <a:r>
              <a:rPr lang="pt-PT" altLang="ja-JP" sz="4400" b="1" dirty="0">
                <a:ea typeface="ＭＳ Ｐゴシック" charset="-128"/>
              </a:rPr>
              <a:t> Business </a:t>
            </a:r>
            <a:r>
              <a:rPr lang="pt-PT" altLang="ja-JP" sz="4400" b="1" dirty="0" err="1">
                <a:ea typeface="ＭＳ Ｐゴシック" charset="-128"/>
              </a:rPr>
              <a:t>Process</a:t>
            </a:r>
            <a:r>
              <a:rPr lang="pt-PT" altLang="ja-JP" sz="4400" b="1" dirty="0">
                <a:ea typeface="ＭＳ Ｐゴシック" charset="-128"/>
              </a:rPr>
              <a:t> Reengineering</a:t>
            </a:r>
            <a:endParaRPr lang="pt-PT" sz="4400" dirty="0"/>
          </a:p>
        </p:txBody>
      </p:sp>
      <p:sp>
        <p:nvSpPr>
          <p:cNvPr id="3" name="Content Placeholder 2"/>
          <p:cNvSpPr>
            <a:spLocks noGrp="1"/>
          </p:cNvSpPr>
          <p:nvPr>
            <p:ph idx="1"/>
          </p:nvPr>
        </p:nvSpPr>
        <p:spPr/>
        <p:txBody>
          <a:bodyPr/>
          <a:lstStyle/>
          <a:p>
            <a:pPr algn="just">
              <a:lnSpc>
                <a:spcPct val="80000"/>
              </a:lnSpc>
            </a:pPr>
            <a:r>
              <a:rPr lang="pt-PT" altLang="pt-PT" sz="2400" b="1" dirty="0"/>
              <a:t>BPR </a:t>
            </a:r>
            <a:r>
              <a:rPr lang="pt-PT" altLang="pt-PT" sz="2400" b="1" dirty="0" err="1"/>
              <a:t>compared</a:t>
            </a:r>
            <a:r>
              <a:rPr lang="pt-PT" altLang="pt-PT" sz="2400" b="1" dirty="0"/>
              <a:t> to </a:t>
            </a:r>
            <a:r>
              <a:rPr lang="pt-PT" altLang="pt-PT" sz="2400" b="1" dirty="0" err="1"/>
              <a:t>Kaizen</a:t>
            </a:r>
            <a:endParaRPr lang="pt-PT" altLang="pt-PT" sz="2400" b="1" dirty="0"/>
          </a:p>
          <a:p>
            <a:pPr algn="just">
              <a:lnSpc>
                <a:spcPct val="80000"/>
              </a:lnSpc>
            </a:pPr>
            <a:endParaRPr lang="pt-PT" altLang="pt-PT" sz="2400" dirty="0" smtClean="0"/>
          </a:p>
          <a:p>
            <a:pPr algn="just">
              <a:lnSpc>
                <a:spcPct val="80000"/>
              </a:lnSpc>
            </a:pPr>
            <a:r>
              <a:rPr lang="pt-PT" altLang="pt-PT" sz="2400" dirty="0" err="1" smtClean="0"/>
              <a:t>When</a:t>
            </a:r>
            <a:r>
              <a:rPr lang="pt-PT" altLang="pt-PT" sz="2400" dirty="0" smtClean="0"/>
              <a:t> </a:t>
            </a:r>
            <a:r>
              <a:rPr lang="pt-PT" altLang="pt-PT" sz="2400" dirty="0" err="1"/>
              <a:t>Kaizen</a:t>
            </a:r>
            <a:r>
              <a:rPr lang="pt-PT" altLang="pt-PT" sz="2400" dirty="0"/>
              <a:t> </a:t>
            </a:r>
            <a:r>
              <a:rPr lang="pt-PT" altLang="pt-PT" sz="2400" dirty="0" err="1"/>
              <a:t>is</a:t>
            </a:r>
            <a:r>
              <a:rPr lang="pt-PT" altLang="pt-PT" sz="2400" dirty="0"/>
              <a:t> </a:t>
            </a:r>
            <a:r>
              <a:rPr lang="pt-PT" altLang="pt-PT" sz="2400" dirty="0" err="1"/>
              <a:t>compared</a:t>
            </a:r>
            <a:r>
              <a:rPr lang="pt-PT" altLang="pt-PT" sz="2400" dirty="0"/>
              <a:t> </a:t>
            </a:r>
            <a:r>
              <a:rPr lang="pt-PT" altLang="pt-PT" sz="2400" dirty="0" err="1"/>
              <a:t>with</a:t>
            </a:r>
            <a:r>
              <a:rPr lang="pt-PT" altLang="pt-PT" sz="2400" dirty="0"/>
              <a:t> </a:t>
            </a:r>
            <a:r>
              <a:rPr lang="pt-PT" altLang="pt-PT" sz="2400" dirty="0" err="1"/>
              <a:t>the</a:t>
            </a:r>
            <a:r>
              <a:rPr lang="pt-PT" altLang="pt-PT" sz="2400" dirty="0"/>
              <a:t> BPR </a:t>
            </a:r>
            <a:r>
              <a:rPr lang="pt-PT" altLang="pt-PT" sz="2400" dirty="0" err="1"/>
              <a:t>method</a:t>
            </a:r>
            <a:r>
              <a:rPr lang="pt-PT" altLang="pt-PT" sz="2400" dirty="0"/>
              <a:t> </a:t>
            </a:r>
            <a:r>
              <a:rPr lang="pt-PT" altLang="pt-PT" sz="2400" dirty="0" err="1"/>
              <a:t>is</a:t>
            </a:r>
            <a:r>
              <a:rPr lang="pt-PT" altLang="pt-PT" sz="2400" dirty="0"/>
              <a:t> </a:t>
            </a:r>
            <a:r>
              <a:rPr lang="pt-PT" altLang="pt-PT" sz="2400" dirty="0" err="1"/>
              <a:t>it</a:t>
            </a:r>
            <a:r>
              <a:rPr lang="pt-PT" altLang="pt-PT" sz="2400" dirty="0"/>
              <a:t> clear </a:t>
            </a:r>
            <a:r>
              <a:rPr lang="pt-PT" altLang="pt-PT" sz="2400" dirty="0" err="1"/>
              <a:t>the</a:t>
            </a:r>
            <a:r>
              <a:rPr lang="pt-PT" altLang="pt-PT" sz="2400" dirty="0"/>
              <a:t> </a:t>
            </a:r>
            <a:r>
              <a:rPr lang="pt-PT" altLang="pt-PT" sz="2400" dirty="0" err="1"/>
              <a:t>Kaizen</a:t>
            </a:r>
            <a:r>
              <a:rPr lang="pt-PT" altLang="pt-PT" sz="2400" dirty="0"/>
              <a:t> </a:t>
            </a:r>
            <a:r>
              <a:rPr lang="pt-PT" altLang="pt-PT" sz="2400" dirty="0" err="1"/>
              <a:t>philosophy</a:t>
            </a:r>
            <a:r>
              <a:rPr lang="pt-PT" altLang="pt-PT" sz="2400" dirty="0"/>
              <a:t> </a:t>
            </a:r>
            <a:r>
              <a:rPr lang="pt-PT" altLang="pt-PT" sz="2400" dirty="0" err="1"/>
              <a:t>is</a:t>
            </a:r>
            <a:r>
              <a:rPr lang="pt-PT" altLang="pt-PT" sz="2400" dirty="0"/>
              <a:t> more </a:t>
            </a:r>
            <a:r>
              <a:rPr lang="pt-PT" altLang="pt-PT" sz="2400" dirty="0" err="1"/>
              <a:t>people-oriented</a:t>
            </a:r>
            <a:r>
              <a:rPr lang="pt-PT" altLang="pt-PT" sz="2400" dirty="0"/>
              <a:t>, more </a:t>
            </a:r>
            <a:r>
              <a:rPr lang="pt-PT" altLang="pt-PT" sz="2400" dirty="0" err="1"/>
              <a:t>easy</a:t>
            </a:r>
            <a:r>
              <a:rPr lang="pt-PT" altLang="pt-PT" sz="2400" dirty="0"/>
              <a:t> to </a:t>
            </a:r>
            <a:r>
              <a:rPr lang="pt-PT" altLang="pt-PT" sz="2400" dirty="0" err="1"/>
              <a:t>implement</a:t>
            </a:r>
            <a:r>
              <a:rPr lang="pt-PT" altLang="pt-PT" sz="2400" dirty="0"/>
              <a:t>, </a:t>
            </a:r>
            <a:r>
              <a:rPr lang="pt-PT" altLang="pt-PT" sz="2400" dirty="0" err="1"/>
              <a:t>but</a:t>
            </a:r>
            <a:r>
              <a:rPr lang="pt-PT" altLang="pt-PT" sz="2400" dirty="0"/>
              <a:t> </a:t>
            </a:r>
            <a:r>
              <a:rPr lang="pt-PT" altLang="pt-PT" sz="2400" dirty="0" err="1"/>
              <a:t>requires</a:t>
            </a:r>
            <a:r>
              <a:rPr lang="pt-PT" altLang="pt-PT" sz="2400" dirty="0"/>
              <a:t> </a:t>
            </a:r>
            <a:r>
              <a:rPr lang="pt-PT" altLang="pt-PT" sz="2400" dirty="0" err="1"/>
              <a:t>long-term</a:t>
            </a:r>
            <a:r>
              <a:rPr lang="pt-PT" altLang="pt-PT" sz="2400" dirty="0"/>
              <a:t> discipline </a:t>
            </a:r>
            <a:r>
              <a:rPr lang="pt-PT" altLang="pt-PT" sz="2400" dirty="0" err="1"/>
              <a:t>and</a:t>
            </a:r>
            <a:r>
              <a:rPr lang="pt-PT" altLang="pt-PT" sz="2400" dirty="0"/>
              <a:t> </a:t>
            </a:r>
            <a:r>
              <a:rPr lang="pt-PT" altLang="pt-PT" sz="2400" dirty="0" err="1"/>
              <a:t>provides</a:t>
            </a:r>
            <a:r>
              <a:rPr lang="pt-PT" altLang="pt-PT" sz="2400" dirty="0"/>
              <a:t> </a:t>
            </a:r>
            <a:r>
              <a:rPr lang="pt-PT" altLang="pt-PT" sz="2400" dirty="0" err="1"/>
              <a:t>only</a:t>
            </a:r>
            <a:r>
              <a:rPr lang="pt-PT" altLang="pt-PT" sz="2400" dirty="0"/>
              <a:t> a </a:t>
            </a:r>
            <a:r>
              <a:rPr lang="pt-PT" altLang="pt-PT" sz="2400" dirty="0" err="1"/>
              <a:t>small</a:t>
            </a:r>
            <a:r>
              <a:rPr lang="pt-PT" altLang="pt-PT" sz="2400" dirty="0"/>
              <a:t> </a:t>
            </a:r>
            <a:r>
              <a:rPr lang="pt-PT" altLang="pt-PT" sz="2400" dirty="0" err="1"/>
              <a:t>pace</a:t>
            </a:r>
            <a:r>
              <a:rPr lang="pt-PT" altLang="pt-PT" sz="2400" dirty="0"/>
              <a:t> </a:t>
            </a:r>
            <a:r>
              <a:rPr lang="pt-PT" altLang="pt-PT" sz="2400" dirty="0" err="1"/>
              <a:t>of</a:t>
            </a:r>
            <a:r>
              <a:rPr lang="pt-PT" altLang="pt-PT" sz="2400" dirty="0"/>
              <a:t> </a:t>
            </a:r>
            <a:r>
              <a:rPr lang="pt-PT" altLang="pt-PT" sz="2400" dirty="0" err="1"/>
              <a:t>change</a:t>
            </a:r>
            <a:r>
              <a:rPr lang="pt-PT" altLang="pt-PT" sz="2400" dirty="0"/>
              <a:t>. </a:t>
            </a:r>
            <a:r>
              <a:rPr lang="pt-PT" altLang="pt-PT" sz="2400" dirty="0" err="1"/>
              <a:t>The</a:t>
            </a:r>
            <a:r>
              <a:rPr lang="pt-PT" altLang="pt-PT" sz="2400" dirty="0"/>
              <a:t> Business </a:t>
            </a:r>
            <a:r>
              <a:rPr lang="pt-PT" altLang="pt-PT" sz="2400" dirty="0" err="1"/>
              <a:t>Process</a:t>
            </a:r>
            <a:r>
              <a:rPr lang="pt-PT" altLang="pt-PT" sz="2400" dirty="0"/>
              <a:t> Reengineering </a:t>
            </a:r>
            <a:r>
              <a:rPr lang="pt-PT" altLang="pt-PT" sz="2400" dirty="0" err="1"/>
              <a:t>approach</a:t>
            </a:r>
            <a:r>
              <a:rPr lang="pt-PT" altLang="pt-PT" sz="2400" dirty="0"/>
              <a:t> </a:t>
            </a:r>
            <a:r>
              <a:rPr lang="pt-PT" altLang="pt-PT" sz="2400" dirty="0" err="1"/>
              <a:t>on</a:t>
            </a:r>
            <a:r>
              <a:rPr lang="pt-PT" altLang="pt-PT" sz="2400" dirty="0"/>
              <a:t> </a:t>
            </a:r>
            <a:r>
              <a:rPr lang="pt-PT" altLang="pt-PT" sz="2400" dirty="0" err="1"/>
              <a:t>the</a:t>
            </a:r>
            <a:r>
              <a:rPr lang="pt-PT" altLang="pt-PT" sz="2400" dirty="0"/>
              <a:t> </a:t>
            </a:r>
            <a:r>
              <a:rPr lang="pt-PT" altLang="pt-PT" sz="2400" dirty="0" err="1"/>
              <a:t>other</a:t>
            </a:r>
            <a:r>
              <a:rPr lang="pt-PT" altLang="pt-PT" sz="2400" dirty="0"/>
              <a:t> </a:t>
            </a:r>
            <a:r>
              <a:rPr lang="pt-PT" altLang="pt-PT" sz="2400" dirty="0" err="1"/>
              <a:t>hand</a:t>
            </a:r>
            <a:r>
              <a:rPr lang="pt-PT" altLang="pt-PT" sz="2400" dirty="0"/>
              <a:t> </a:t>
            </a:r>
            <a:r>
              <a:rPr lang="pt-PT" altLang="pt-PT" sz="2400" dirty="0" err="1"/>
              <a:t>is</a:t>
            </a:r>
            <a:r>
              <a:rPr lang="pt-PT" altLang="pt-PT" sz="2400" dirty="0"/>
              <a:t> </a:t>
            </a:r>
            <a:r>
              <a:rPr lang="pt-PT" altLang="pt-PT" sz="2400" dirty="0" err="1"/>
              <a:t>harder</a:t>
            </a:r>
            <a:r>
              <a:rPr lang="pt-PT" altLang="pt-PT" sz="2400" dirty="0"/>
              <a:t>, </a:t>
            </a:r>
            <a:r>
              <a:rPr lang="pt-PT" altLang="pt-PT" sz="2400" dirty="0" err="1"/>
              <a:t>technology-oriented</a:t>
            </a:r>
            <a:r>
              <a:rPr lang="pt-PT" altLang="pt-PT" sz="2400" dirty="0"/>
              <a:t>, </a:t>
            </a:r>
            <a:r>
              <a:rPr lang="pt-PT" altLang="pt-PT" sz="2400" dirty="0" err="1"/>
              <a:t>it</a:t>
            </a:r>
            <a:r>
              <a:rPr lang="pt-PT" altLang="pt-PT" sz="2400" dirty="0"/>
              <a:t> </a:t>
            </a:r>
            <a:r>
              <a:rPr lang="pt-PT" altLang="pt-PT" sz="2400" dirty="0" err="1"/>
              <a:t>enables</a:t>
            </a:r>
            <a:r>
              <a:rPr lang="pt-PT" altLang="pt-PT" sz="2400" dirty="0"/>
              <a:t> radical </a:t>
            </a:r>
            <a:r>
              <a:rPr lang="pt-PT" altLang="pt-PT" sz="2400" dirty="0" err="1"/>
              <a:t>change</a:t>
            </a:r>
            <a:r>
              <a:rPr lang="pt-PT" altLang="pt-PT" sz="2400" dirty="0"/>
              <a:t> </a:t>
            </a:r>
            <a:r>
              <a:rPr lang="pt-PT" altLang="pt-PT" sz="2400" dirty="0" err="1"/>
              <a:t>but</a:t>
            </a:r>
            <a:r>
              <a:rPr lang="pt-PT" altLang="pt-PT" sz="2400" dirty="0"/>
              <a:t> </a:t>
            </a:r>
            <a:r>
              <a:rPr lang="pt-PT" altLang="pt-PT" sz="2400" dirty="0" err="1"/>
              <a:t>it</a:t>
            </a:r>
            <a:r>
              <a:rPr lang="pt-PT" altLang="pt-PT" sz="2400" dirty="0"/>
              <a:t> </a:t>
            </a:r>
            <a:r>
              <a:rPr lang="pt-PT" altLang="pt-PT" sz="2400" dirty="0" err="1"/>
              <a:t>requires</a:t>
            </a:r>
            <a:r>
              <a:rPr lang="pt-PT" altLang="pt-PT" sz="2400" dirty="0"/>
              <a:t> </a:t>
            </a:r>
            <a:r>
              <a:rPr lang="pt-PT" altLang="pt-PT" sz="2400" dirty="0" err="1"/>
              <a:t>considerable</a:t>
            </a:r>
            <a:r>
              <a:rPr lang="pt-PT" altLang="pt-PT" sz="2400" dirty="0"/>
              <a:t> </a:t>
            </a:r>
            <a:r>
              <a:rPr lang="pt-PT" altLang="pt-PT" sz="2400" dirty="0" err="1"/>
              <a:t>change</a:t>
            </a:r>
            <a:r>
              <a:rPr lang="pt-PT" altLang="pt-PT" sz="2400" dirty="0"/>
              <a:t> management </a:t>
            </a:r>
            <a:r>
              <a:rPr lang="pt-PT" altLang="pt-PT" sz="2400" dirty="0" err="1"/>
              <a:t>skills</a:t>
            </a:r>
            <a:r>
              <a:rPr lang="pt-PT" altLang="pt-PT" sz="2400" dirty="0"/>
              <a:t>.</a:t>
            </a:r>
          </a:p>
          <a:p>
            <a:pPr>
              <a:lnSpc>
                <a:spcPct val="80000"/>
              </a:lnSpc>
            </a:pPr>
            <a:endParaRPr lang="pt-PT" altLang="pt-PT" sz="1800" dirty="0"/>
          </a:p>
          <a:p>
            <a:endParaRPr lang="pt-PT" dirty="0"/>
          </a:p>
        </p:txBody>
      </p:sp>
    </p:spTree>
    <p:extLst>
      <p:ext uri="{BB962C8B-B14F-4D97-AF65-F5344CB8AC3E}">
        <p14:creationId xmlns:p14="http://schemas.microsoft.com/office/powerpoint/2010/main" val="411704270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ChangeArrowheads="1"/>
          </p:cNvSpPr>
          <p:nvPr>
            <p:ph type="title"/>
          </p:nvPr>
        </p:nvSpPr>
        <p:spPr/>
        <p:txBody>
          <a:bodyPr>
            <a:normAutofit/>
          </a:bodyPr>
          <a:lstStyle/>
          <a:p>
            <a:pPr algn="ctr" eaLnBrk="1" hangingPunct="1">
              <a:defRPr/>
            </a:pPr>
            <a:r>
              <a:rPr lang="pt-PT" altLang="ja-JP" sz="5400" b="1" dirty="0" err="1" smtClean="0">
                <a:ea typeface="ＭＳ Ｐゴシック" charset="-128"/>
              </a:rPr>
              <a:t>Six</a:t>
            </a:r>
            <a:r>
              <a:rPr lang="pt-PT" altLang="ja-JP" sz="5400" b="1" dirty="0" smtClean="0">
                <a:ea typeface="ＭＳ Ｐゴシック" charset="-128"/>
              </a:rPr>
              <a:t> Sigma </a:t>
            </a:r>
            <a:endParaRPr lang="pt-PT" sz="5400" b="1" dirty="0" smtClean="0"/>
          </a:p>
        </p:txBody>
      </p:sp>
      <p:sp>
        <p:nvSpPr>
          <p:cNvPr id="129027" name="Rectangle 3"/>
          <p:cNvSpPr>
            <a:spLocks noGrp="1" noChangeArrowheads="1"/>
          </p:cNvSpPr>
          <p:nvPr>
            <p:ph idx="1"/>
          </p:nvPr>
        </p:nvSpPr>
        <p:spPr>
          <a:xfrm>
            <a:off x="467544" y="1845734"/>
            <a:ext cx="8280919" cy="4023360"/>
          </a:xfrm>
        </p:spPr>
        <p:txBody>
          <a:bodyPr>
            <a:normAutofit/>
          </a:bodyPr>
          <a:lstStyle/>
          <a:p>
            <a:pPr eaLnBrk="1" hangingPunct="1">
              <a:lnSpc>
                <a:spcPct val="80000"/>
              </a:lnSpc>
            </a:pPr>
            <a:r>
              <a:rPr lang="pt-PT" altLang="pt-PT" sz="2000" b="1" dirty="0" err="1" smtClean="0"/>
              <a:t>What</a:t>
            </a:r>
            <a:r>
              <a:rPr lang="pt-PT" altLang="pt-PT" sz="2000" b="1" dirty="0" smtClean="0"/>
              <a:t> </a:t>
            </a:r>
            <a:r>
              <a:rPr lang="pt-PT" altLang="pt-PT" sz="2000" b="1" dirty="0" err="1" smtClean="0"/>
              <a:t>is</a:t>
            </a:r>
            <a:r>
              <a:rPr lang="pt-PT" altLang="pt-PT" sz="2000" b="1" dirty="0" smtClean="0"/>
              <a:t> </a:t>
            </a:r>
            <a:r>
              <a:rPr lang="pt-PT" altLang="pt-PT" sz="2000" b="1" dirty="0" err="1" smtClean="0"/>
              <a:t>Six</a:t>
            </a:r>
            <a:r>
              <a:rPr lang="pt-PT" altLang="pt-PT" sz="2000" b="1" dirty="0" smtClean="0"/>
              <a:t> Sigma? </a:t>
            </a:r>
            <a:r>
              <a:rPr lang="pt-PT" altLang="pt-PT" sz="2000" b="1" dirty="0" err="1" smtClean="0"/>
              <a:t>Description</a:t>
            </a:r>
            <a:endParaRPr lang="pt-PT" altLang="pt-PT" sz="2000" b="1" dirty="0" smtClean="0"/>
          </a:p>
          <a:p>
            <a:pPr algn="just" eaLnBrk="1" hangingPunct="1">
              <a:lnSpc>
                <a:spcPct val="80000"/>
              </a:lnSpc>
            </a:pPr>
            <a:r>
              <a:rPr lang="pt-PT" altLang="ja-JP" sz="2200" dirty="0" err="1" smtClean="0">
                <a:ea typeface="ＭＳ Ｐゴシック" panose="020B0600070205080204" pitchFamily="34" charset="-128"/>
              </a:rPr>
              <a:t>Six</a:t>
            </a:r>
            <a:r>
              <a:rPr lang="pt-PT" altLang="ja-JP" sz="2200" dirty="0" smtClean="0">
                <a:ea typeface="ＭＳ Ｐゴシック" panose="020B0600070205080204" pitchFamily="34" charset="-128"/>
              </a:rPr>
              <a:t> Sigma </a:t>
            </a:r>
            <a:r>
              <a:rPr lang="pt-PT" altLang="ja-JP" sz="2200" dirty="0" err="1" smtClean="0">
                <a:ea typeface="ＭＳ Ｐゴシック" panose="020B0600070205080204" pitchFamily="34" charset="-128"/>
              </a:rPr>
              <a:t>is</a:t>
            </a:r>
            <a:r>
              <a:rPr lang="pt-PT" altLang="ja-JP" sz="2200" dirty="0" smtClean="0">
                <a:ea typeface="ＭＳ Ｐゴシック" panose="020B0600070205080204" pitchFamily="34" charset="-128"/>
              </a:rPr>
              <a:t> a </a:t>
            </a:r>
            <a:r>
              <a:rPr lang="pt-PT" altLang="ja-JP" sz="2200" dirty="0" err="1" smtClean="0">
                <a:ea typeface="ＭＳ Ｐゴシック" panose="020B0600070205080204" pitchFamily="34" charset="-128"/>
              </a:rPr>
              <a:t>quality</a:t>
            </a:r>
            <a:r>
              <a:rPr lang="pt-PT" altLang="ja-JP" sz="2200" dirty="0" smtClean="0">
                <a:ea typeface="ＭＳ Ｐゴシック" panose="020B0600070205080204" pitchFamily="34" charset="-128"/>
              </a:rPr>
              <a:t> management </a:t>
            </a:r>
            <a:r>
              <a:rPr lang="pt-PT" altLang="ja-JP" sz="2200" dirty="0" err="1" smtClean="0">
                <a:ea typeface="ＭＳ Ｐゴシック" panose="020B0600070205080204" pitchFamily="34" charset="-128"/>
              </a:rPr>
              <a:t>methodology</a:t>
            </a:r>
            <a:r>
              <a:rPr lang="pt-PT" altLang="ja-JP" sz="2200" dirty="0" smtClean="0">
                <a:ea typeface="ＭＳ Ｐゴシック" panose="020B0600070205080204" pitchFamily="34" charset="-128"/>
              </a:rPr>
              <a:t> </a:t>
            </a:r>
            <a:r>
              <a:rPr lang="pt-PT" altLang="ja-JP" sz="2200" dirty="0" err="1" smtClean="0">
                <a:ea typeface="ＭＳ Ｐゴシック" panose="020B0600070205080204" pitchFamily="34" charset="-128"/>
              </a:rPr>
              <a:t>that</a:t>
            </a:r>
            <a:r>
              <a:rPr lang="pt-PT" altLang="ja-JP" sz="2200" dirty="0" smtClean="0">
                <a:ea typeface="ＭＳ Ｐゴシック" panose="020B0600070205080204" pitchFamily="34" charset="-128"/>
              </a:rPr>
              <a:t> </a:t>
            </a:r>
            <a:r>
              <a:rPr lang="pt-PT" altLang="ja-JP" sz="2200" dirty="0" err="1" smtClean="0">
                <a:ea typeface="ＭＳ Ｐゴシック" panose="020B0600070205080204" pitchFamily="34" charset="-128"/>
              </a:rPr>
              <a:t>provides</a:t>
            </a:r>
            <a:r>
              <a:rPr lang="pt-PT" altLang="ja-JP" sz="2200" dirty="0" smtClean="0">
                <a:ea typeface="ＭＳ Ｐゴシック" panose="020B0600070205080204" pitchFamily="34" charset="-128"/>
              </a:rPr>
              <a:t> businesses </a:t>
            </a:r>
            <a:r>
              <a:rPr lang="pt-PT" altLang="ja-JP" sz="2200" dirty="0" err="1" smtClean="0">
                <a:ea typeface="ＭＳ Ｐゴシック" panose="020B0600070205080204" pitchFamily="34" charset="-128"/>
              </a:rPr>
              <a:t>with</a:t>
            </a:r>
            <a:r>
              <a:rPr lang="pt-PT" altLang="ja-JP" sz="2200" dirty="0" smtClean="0">
                <a:ea typeface="ＭＳ Ｐゴシック" panose="020B0600070205080204" pitchFamily="34" charset="-128"/>
              </a:rPr>
              <a:t> </a:t>
            </a:r>
            <a:r>
              <a:rPr lang="pt-PT" altLang="ja-JP" sz="2200" dirty="0" err="1" smtClean="0">
                <a:ea typeface="ＭＳ Ｐゴシック" panose="020B0600070205080204" pitchFamily="34" charset="-128"/>
              </a:rPr>
              <a:t>the</a:t>
            </a:r>
            <a:r>
              <a:rPr lang="pt-PT" altLang="ja-JP" sz="2200" dirty="0" smtClean="0">
                <a:ea typeface="ＭＳ Ｐゴシック" panose="020B0600070205080204" pitchFamily="34" charset="-128"/>
              </a:rPr>
              <a:t> </a:t>
            </a:r>
            <a:r>
              <a:rPr lang="pt-PT" altLang="ja-JP" sz="2200" dirty="0" err="1" smtClean="0">
                <a:ea typeface="ＭＳ Ｐゴシック" panose="020B0600070205080204" pitchFamily="34" charset="-128"/>
              </a:rPr>
              <a:t>tools</a:t>
            </a:r>
            <a:r>
              <a:rPr lang="pt-PT" altLang="ja-JP" sz="2200" dirty="0" smtClean="0">
                <a:ea typeface="ＭＳ Ｐゴシック" panose="020B0600070205080204" pitchFamily="34" charset="-128"/>
              </a:rPr>
              <a:t> to improve </a:t>
            </a:r>
            <a:r>
              <a:rPr lang="pt-PT" altLang="ja-JP" sz="2200" dirty="0" err="1" smtClean="0">
                <a:ea typeface="ＭＳ Ｐゴシック" panose="020B0600070205080204" pitchFamily="34" charset="-128"/>
              </a:rPr>
              <a:t>the</a:t>
            </a:r>
            <a:r>
              <a:rPr lang="pt-PT" altLang="ja-JP" sz="2200" dirty="0" smtClean="0">
                <a:ea typeface="ＭＳ Ｐゴシック" panose="020B0600070205080204" pitchFamily="34" charset="-128"/>
              </a:rPr>
              <a:t> </a:t>
            </a:r>
            <a:r>
              <a:rPr lang="pt-PT" altLang="ja-JP" sz="2200" dirty="0" err="1" smtClean="0">
                <a:ea typeface="ＭＳ Ｐゴシック" panose="020B0600070205080204" pitchFamily="34" charset="-128"/>
              </a:rPr>
              <a:t>capability</a:t>
            </a:r>
            <a:r>
              <a:rPr lang="pt-PT" altLang="ja-JP" sz="2200" dirty="0" smtClean="0">
                <a:ea typeface="ＭＳ Ｐゴシック" panose="020B0600070205080204" pitchFamily="34" charset="-128"/>
              </a:rPr>
              <a:t> </a:t>
            </a:r>
            <a:r>
              <a:rPr lang="pt-PT" altLang="ja-JP" sz="2200" dirty="0" err="1" smtClean="0">
                <a:ea typeface="ＭＳ Ｐゴシック" panose="020B0600070205080204" pitchFamily="34" charset="-128"/>
              </a:rPr>
              <a:t>of</a:t>
            </a:r>
            <a:r>
              <a:rPr lang="pt-PT" altLang="ja-JP" sz="2200" dirty="0" smtClean="0">
                <a:ea typeface="ＭＳ Ｐゴシック" panose="020B0600070205080204" pitchFamily="34" charset="-128"/>
              </a:rPr>
              <a:t> </a:t>
            </a:r>
            <a:r>
              <a:rPr lang="pt-PT" altLang="ja-JP" sz="2200" dirty="0" err="1" smtClean="0">
                <a:ea typeface="ＭＳ Ｐゴシック" panose="020B0600070205080204" pitchFamily="34" charset="-128"/>
              </a:rPr>
              <a:t>their</a:t>
            </a:r>
            <a:r>
              <a:rPr lang="pt-PT" altLang="ja-JP" sz="2200" dirty="0" smtClean="0">
                <a:ea typeface="ＭＳ Ｐゴシック" panose="020B0600070205080204" pitchFamily="34" charset="-128"/>
              </a:rPr>
              <a:t> business processes. </a:t>
            </a:r>
            <a:r>
              <a:rPr lang="pt-PT" altLang="ja-JP" sz="2200" dirty="0" err="1" smtClean="0">
                <a:ea typeface="ＭＳ Ｐゴシック" panose="020B0600070205080204" pitchFamily="34" charset="-128"/>
              </a:rPr>
              <a:t>This</a:t>
            </a:r>
            <a:r>
              <a:rPr lang="pt-PT" altLang="ja-JP" sz="2200" dirty="0" smtClean="0">
                <a:ea typeface="ＭＳ Ｐゴシック" panose="020B0600070205080204" pitchFamily="34" charset="-128"/>
              </a:rPr>
              <a:t> </a:t>
            </a:r>
            <a:r>
              <a:rPr lang="pt-PT" altLang="ja-JP" sz="2200" dirty="0" err="1" smtClean="0">
                <a:ea typeface="ＭＳ Ｐゴシック" panose="020B0600070205080204" pitchFamily="34" charset="-128"/>
              </a:rPr>
              <a:t>increase</a:t>
            </a:r>
            <a:r>
              <a:rPr lang="pt-PT" altLang="ja-JP" sz="2200" dirty="0" smtClean="0">
                <a:ea typeface="ＭＳ Ｐゴシック" panose="020B0600070205080204" pitchFamily="34" charset="-128"/>
              </a:rPr>
              <a:t> in performance </a:t>
            </a:r>
            <a:r>
              <a:rPr lang="pt-PT" altLang="ja-JP" sz="2200" dirty="0" err="1" smtClean="0">
                <a:ea typeface="ＭＳ Ｐゴシック" panose="020B0600070205080204" pitchFamily="34" charset="-128"/>
              </a:rPr>
              <a:t>and</a:t>
            </a:r>
            <a:r>
              <a:rPr lang="pt-PT" altLang="ja-JP" sz="2200" dirty="0" smtClean="0">
                <a:ea typeface="ＭＳ Ｐゴシック" panose="020B0600070205080204" pitchFamily="34" charset="-128"/>
              </a:rPr>
              <a:t> </a:t>
            </a:r>
            <a:r>
              <a:rPr lang="pt-PT" altLang="ja-JP" sz="2200" dirty="0" err="1" smtClean="0">
                <a:ea typeface="ＭＳ Ｐゴシック" panose="020B0600070205080204" pitchFamily="34" charset="-128"/>
              </a:rPr>
              <a:t>decrease</a:t>
            </a:r>
            <a:r>
              <a:rPr lang="pt-PT" altLang="ja-JP" sz="2200" dirty="0" smtClean="0">
                <a:ea typeface="ＭＳ Ｐゴシック" panose="020B0600070205080204" pitchFamily="34" charset="-128"/>
              </a:rPr>
              <a:t> in </a:t>
            </a:r>
            <a:r>
              <a:rPr lang="pt-PT" altLang="ja-JP" sz="2200" dirty="0" err="1" smtClean="0">
                <a:ea typeface="ＭＳ Ｐゴシック" panose="020B0600070205080204" pitchFamily="34" charset="-128"/>
              </a:rPr>
              <a:t>process</a:t>
            </a:r>
            <a:r>
              <a:rPr lang="pt-PT" altLang="ja-JP" sz="2200" dirty="0" smtClean="0">
                <a:ea typeface="ＭＳ Ｐゴシック" panose="020B0600070205080204" pitchFamily="34" charset="-128"/>
              </a:rPr>
              <a:t> </a:t>
            </a:r>
            <a:r>
              <a:rPr lang="pt-PT" altLang="ja-JP" sz="2200" dirty="0" err="1" smtClean="0">
                <a:ea typeface="ＭＳ Ｐゴシック" panose="020B0600070205080204" pitchFamily="34" charset="-128"/>
              </a:rPr>
              <a:t>variation</a:t>
            </a:r>
            <a:r>
              <a:rPr lang="pt-PT" altLang="ja-JP" sz="2200" dirty="0" smtClean="0">
                <a:ea typeface="ＭＳ Ｐゴシック" panose="020B0600070205080204" pitchFamily="34" charset="-128"/>
              </a:rPr>
              <a:t> lead to </a:t>
            </a:r>
            <a:r>
              <a:rPr lang="pt-PT" altLang="ja-JP" sz="2200" dirty="0" err="1" smtClean="0">
                <a:ea typeface="ＭＳ Ｐゴシック" panose="020B0600070205080204" pitchFamily="34" charset="-128"/>
              </a:rPr>
              <a:t>defect</a:t>
            </a:r>
            <a:r>
              <a:rPr lang="pt-PT" altLang="ja-JP" sz="2200" dirty="0" smtClean="0">
                <a:ea typeface="ＭＳ Ｐゴシック" panose="020B0600070205080204" pitchFamily="34" charset="-128"/>
              </a:rPr>
              <a:t> </a:t>
            </a:r>
            <a:r>
              <a:rPr lang="pt-PT" altLang="ja-JP" sz="2200" dirty="0" err="1" smtClean="0">
                <a:ea typeface="ＭＳ Ｐゴシック" panose="020B0600070205080204" pitchFamily="34" charset="-128"/>
              </a:rPr>
              <a:t>reduction</a:t>
            </a:r>
            <a:r>
              <a:rPr lang="pt-PT" altLang="ja-JP" sz="2200" dirty="0" smtClean="0">
                <a:ea typeface="ＭＳ Ｐゴシック" panose="020B0600070205080204" pitchFamily="34" charset="-128"/>
              </a:rPr>
              <a:t> </a:t>
            </a:r>
            <a:r>
              <a:rPr lang="pt-PT" altLang="ja-JP" sz="2200" dirty="0" err="1" smtClean="0">
                <a:ea typeface="ＭＳ Ｐゴシック" panose="020B0600070205080204" pitchFamily="34" charset="-128"/>
              </a:rPr>
              <a:t>and</a:t>
            </a:r>
            <a:r>
              <a:rPr lang="pt-PT" altLang="ja-JP" sz="2200" dirty="0" smtClean="0">
                <a:ea typeface="ＭＳ Ｐゴシック" panose="020B0600070205080204" pitchFamily="34" charset="-128"/>
              </a:rPr>
              <a:t> </a:t>
            </a:r>
            <a:r>
              <a:rPr lang="pt-PT" altLang="ja-JP" sz="2200" dirty="0" err="1" smtClean="0">
                <a:ea typeface="ＭＳ Ｐゴシック" panose="020B0600070205080204" pitchFamily="34" charset="-128"/>
              </a:rPr>
              <a:t>improvement</a:t>
            </a:r>
            <a:r>
              <a:rPr lang="pt-PT" altLang="ja-JP" sz="2200" dirty="0" smtClean="0">
                <a:ea typeface="ＭＳ Ｐゴシック" panose="020B0600070205080204" pitchFamily="34" charset="-128"/>
              </a:rPr>
              <a:t> in </a:t>
            </a:r>
            <a:r>
              <a:rPr lang="pt-PT" altLang="ja-JP" sz="2200" dirty="0" err="1" smtClean="0">
                <a:ea typeface="ＭＳ Ｐゴシック" panose="020B0600070205080204" pitchFamily="34" charset="-128"/>
              </a:rPr>
              <a:t>profits</a:t>
            </a:r>
            <a:r>
              <a:rPr lang="pt-PT" altLang="ja-JP" sz="2200" dirty="0" smtClean="0">
                <a:ea typeface="ＭＳ Ｐゴシック" panose="020B0600070205080204" pitchFamily="34" charset="-128"/>
              </a:rPr>
              <a:t>, </a:t>
            </a:r>
            <a:r>
              <a:rPr lang="pt-PT" altLang="ja-JP" sz="2200" dirty="0" err="1" smtClean="0">
                <a:ea typeface="ＭＳ Ｐゴシック" panose="020B0600070205080204" pitchFamily="34" charset="-128"/>
              </a:rPr>
              <a:t>employee</a:t>
            </a:r>
            <a:r>
              <a:rPr lang="pt-PT" altLang="ja-JP" sz="2200" dirty="0" smtClean="0">
                <a:ea typeface="ＭＳ Ｐゴシック" panose="020B0600070205080204" pitchFamily="34" charset="-128"/>
              </a:rPr>
              <a:t> </a:t>
            </a:r>
            <a:r>
              <a:rPr lang="pt-PT" altLang="ja-JP" sz="2200" dirty="0" err="1" smtClean="0">
                <a:ea typeface="ＭＳ Ｐゴシック" panose="020B0600070205080204" pitchFamily="34" charset="-128"/>
              </a:rPr>
              <a:t>morale</a:t>
            </a:r>
            <a:r>
              <a:rPr lang="pt-PT" altLang="ja-JP" sz="2200" dirty="0" smtClean="0">
                <a:ea typeface="ＭＳ Ｐゴシック" panose="020B0600070205080204" pitchFamily="34" charset="-128"/>
              </a:rPr>
              <a:t> </a:t>
            </a:r>
            <a:r>
              <a:rPr lang="pt-PT" altLang="ja-JP" sz="2200" dirty="0" err="1" smtClean="0">
                <a:ea typeface="ＭＳ Ｐゴシック" panose="020B0600070205080204" pitchFamily="34" charset="-128"/>
              </a:rPr>
              <a:t>and</a:t>
            </a:r>
            <a:r>
              <a:rPr lang="pt-PT" altLang="ja-JP" sz="2200" dirty="0" smtClean="0">
                <a:ea typeface="ＭＳ Ｐゴシック" panose="020B0600070205080204" pitchFamily="34" charset="-128"/>
              </a:rPr>
              <a:t> </a:t>
            </a:r>
            <a:r>
              <a:rPr lang="pt-PT" altLang="ja-JP" sz="2200" dirty="0" err="1" smtClean="0">
                <a:ea typeface="ＭＳ Ｐゴシック" panose="020B0600070205080204" pitchFamily="34" charset="-128"/>
              </a:rPr>
              <a:t>quality</a:t>
            </a:r>
            <a:r>
              <a:rPr lang="pt-PT" altLang="ja-JP" sz="2200" dirty="0" smtClean="0">
                <a:ea typeface="ＭＳ Ｐゴシック" panose="020B0600070205080204" pitchFamily="34" charset="-128"/>
              </a:rPr>
              <a:t> </a:t>
            </a:r>
            <a:r>
              <a:rPr lang="pt-PT" altLang="ja-JP" sz="2200" dirty="0" err="1" smtClean="0">
                <a:ea typeface="ＭＳ Ｐゴシック" panose="020B0600070205080204" pitchFamily="34" charset="-128"/>
              </a:rPr>
              <a:t>of</a:t>
            </a:r>
            <a:r>
              <a:rPr lang="pt-PT" altLang="ja-JP" sz="2200" dirty="0" smtClean="0">
                <a:ea typeface="ＭＳ Ｐゴシック" panose="020B0600070205080204" pitchFamily="34" charset="-128"/>
              </a:rPr>
              <a:t> </a:t>
            </a:r>
            <a:r>
              <a:rPr lang="pt-PT" altLang="ja-JP" sz="2200" dirty="0" err="1" smtClean="0">
                <a:ea typeface="ＭＳ Ｐゴシック" panose="020B0600070205080204" pitchFamily="34" charset="-128"/>
              </a:rPr>
              <a:t>product</a:t>
            </a:r>
            <a:r>
              <a:rPr lang="pt-PT" altLang="ja-JP" sz="2200" dirty="0" smtClean="0">
                <a:ea typeface="ＭＳ Ｐゴシック" panose="020B0600070205080204" pitchFamily="34" charset="-128"/>
              </a:rPr>
              <a:t>. </a:t>
            </a:r>
            <a:r>
              <a:rPr lang="pt-PT" altLang="ja-JP" sz="2200" dirty="0" err="1" smtClean="0">
                <a:ea typeface="ＭＳ Ｐゴシック" panose="020B0600070205080204" pitchFamily="34" charset="-128"/>
              </a:rPr>
              <a:t>It</a:t>
            </a:r>
            <a:r>
              <a:rPr lang="pt-PT" altLang="ja-JP" sz="2200" dirty="0" smtClean="0">
                <a:ea typeface="ＭＳ Ｐゴシック" panose="020B0600070205080204" pitchFamily="34" charset="-128"/>
              </a:rPr>
              <a:t> </a:t>
            </a:r>
            <a:r>
              <a:rPr lang="pt-PT" altLang="ja-JP" sz="2200" dirty="0" err="1" smtClean="0">
                <a:ea typeface="ＭＳ Ｐゴシック" panose="020B0600070205080204" pitchFamily="34" charset="-128"/>
              </a:rPr>
              <a:t>is</a:t>
            </a:r>
            <a:r>
              <a:rPr lang="pt-PT" altLang="ja-JP" sz="2200" dirty="0" smtClean="0">
                <a:ea typeface="ＭＳ Ｐゴシック" panose="020B0600070205080204" pitchFamily="34" charset="-128"/>
              </a:rPr>
              <a:t> a </a:t>
            </a:r>
            <a:r>
              <a:rPr lang="pt-PT" altLang="ja-JP" sz="2200" dirty="0" err="1" smtClean="0">
                <a:ea typeface="ＭＳ Ｐゴシック" panose="020B0600070205080204" pitchFamily="34" charset="-128"/>
              </a:rPr>
              <a:t>quality</a:t>
            </a:r>
            <a:r>
              <a:rPr lang="pt-PT" altLang="ja-JP" sz="2200" dirty="0" smtClean="0">
                <a:ea typeface="ＭＳ Ｐゴシック" panose="020B0600070205080204" pitchFamily="34" charset="-128"/>
              </a:rPr>
              <a:t> </a:t>
            </a:r>
            <a:r>
              <a:rPr lang="pt-PT" altLang="ja-JP" sz="2200" dirty="0" err="1" smtClean="0">
                <a:ea typeface="ＭＳ Ｐゴシック" panose="020B0600070205080204" pitchFamily="34" charset="-128"/>
              </a:rPr>
              <a:t>measure</a:t>
            </a:r>
            <a:r>
              <a:rPr lang="pt-PT" altLang="ja-JP" sz="2200" dirty="0" smtClean="0">
                <a:ea typeface="ＭＳ Ｐゴシック" panose="020B0600070205080204" pitchFamily="34" charset="-128"/>
              </a:rPr>
              <a:t> </a:t>
            </a:r>
            <a:r>
              <a:rPr lang="pt-PT" altLang="ja-JP" sz="2200" dirty="0" err="1" smtClean="0">
                <a:ea typeface="ＭＳ Ｐゴシック" panose="020B0600070205080204" pitchFamily="34" charset="-128"/>
              </a:rPr>
              <a:t>and</a:t>
            </a:r>
            <a:r>
              <a:rPr lang="pt-PT" altLang="ja-JP" sz="2200" dirty="0" smtClean="0">
                <a:ea typeface="ＭＳ Ｐゴシック" panose="020B0600070205080204" pitchFamily="34" charset="-128"/>
              </a:rPr>
              <a:t> </a:t>
            </a:r>
            <a:r>
              <a:rPr lang="pt-PT" altLang="ja-JP" sz="2200" dirty="0" err="1" smtClean="0">
                <a:ea typeface="ＭＳ Ｐゴシック" panose="020B0600070205080204" pitchFamily="34" charset="-128"/>
              </a:rPr>
              <a:t>improvement</a:t>
            </a:r>
            <a:r>
              <a:rPr lang="pt-PT" altLang="ja-JP" sz="2200" dirty="0" smtClean="0">
                <a:ea typeface="ＭＳ Ｐゴシック" panose="020B0600070205080204" pitchFamily="34" charset="-128"/>
              </a:rPr>
              <a:t> </a:t>
            </a:r>
            <a:r>
              <a:rPr lang="pt-PT" altLang="ja-JP" sz="2200" dirty="0" err="1" smtClean="0">
                <a:ea typeface="ＭＳ Ｐゴシック" panose="020B0600070205080204" pitchFamily="34" charset="-128"/>
              </a:rPr>
              <a:t>program</a:t>
            </a:r>
            <a:r>
              <a:rPr lang="pt-PT" altLang="ja-JP" sz="2200" dirty="0" smtClean="0">
                <a:ea typeface="ＭＳ Ｐゴシック" panose="020B0600070205080204" pitchFamily="34" charset="-128"/>
              </a:rPr>
              <a:t> </a:t>
            </a:r>
            <a:r>
              <a:rPr lang="pt-PT" altLang="ja-JP" sz="2200" dirty="0" err="1" smtClean="0">
                <a:ea typeface="ＭＳ Ｐゴシック" panose="020B0600070205080204" pitchFamily="34" charset="-128"/>
              </a:rPr>
              <a:t>that</a:t>
            </a:r>
            <a:r>
              <a:rPr lang="pt-PT" altLang="ja-JP" sz="2200" dirty="0" smtClean="0">
                <a:ea typeface="ＭＳ Ｐゴシック" panose="020B0600070205080204" pitchFamily="34" charset="-128"/>
              </a:rPr>
              <a:t> </a:t>
            </a:r>
            <a:r>
              <a:rPr lang="pt-PT" altLang="ja-JP" sz="2200" dirty="0" err="1" smtClean="0">
                <a:ea typeface="ＭＳ Ｐゴシック" panose="020B0600070205080204" pitchFamily="34" charset="-128"/>
              </a:rPr>
              <a:t>was</a:t>
            </a:r>
            <a:r>
              <a:rPr lang="pt-PT" altLang="ja-JP" sz="2200" dirty="0" smtClean="0">
                <a:ea typeface="ＭＳ Ｐゴシック" panose="020B0600070205080204" pitchFamily="34" charset="-128"/>
              </a:rPr>
              <a:t> </a:t>
            </a:r>
            <a:r>
              <a:rPr lang="pt-PT" altLang="ja-JP" sz="2200" dirty="0" err="1" smtClean="0">
                <a:ea typeface="ＭＳ Ｐゴシック" panose="020B0600070205080204" pitchFamily="34" charset="-128"/>
              </a:rPr>
              <a:t>pioneered</a:t>
            </a:r>
            <a:r>
              <a:rPr lang="pt-PT" altLang="ja-JP" sz="2200" dirty="0" smtClean="0">
                <a:ea typeface="ＭＳ Ｐゴシック" panose="020B0600070205080204" pitchFamily="34" charset="-128"/>
              </a:rPr>
              <a:t> </a:t>
            </a:r>
            <a:r>
              <a:rPr lang="pt-PT" altLang="ja-JP" sz="2200" dirty="0" err="1" smtClean="0">
                <a:ea typeface="ＭＳ Ｐゴシック" panose="020B0600070205080204" pitchFamily="34" charset="-128"/>
              </a:rPr>
              <a:t>by</a:t>
            </a:r>
            <a:r>
              <a:rPr lang="pt-PT" altLang="ja-JP" sz="2200" dirty="0" smtClean="0">
                <a:ea typeface="ＭＳ Ｐゴシック" panose="020B0600070205080204" pitchFamily="34" charset="-128"/>
              </a:rPr>
              <a:t> </a:t>
            </a:r>
            <a:r>
              <a:rPr lang="pt-PT" altLang="ja-JP" sz="2200" dirty="0" err="1" smtClean="0">
                <a:ea typeface="ＭＳ Ｐゴシック" panose="020B0600070205080204" pitchFamily="34" charset="-128"/>
              </a:rPr>
              <a:t>Mikel</a:t>
            </a:r>
            <a:r>
              <a:rPr lang="pt-PT" altLang="ja-JP" sz="2200" dirty="0" smtClean="0">
                <a:ea typeface="ＭＳ Ｐゴシック" panose="020B0600070205080204" pitchFamily="34" charset="-128"/>
              </a:rPr>
              <a:t> Harry </a:t>
            </a:r>
            <a:r>
              <a:rPr lang="pt-PT" altLang="ja-JP" sz="2200" dirty="0" err="1" smtClean="0">
                <a:ea typeface="ＭＳ Ｐゴシック" panose="020B0600070205080204" pitchFamily="34" charset="-128"/>
              </a:rPr>
              <a:t>and</a:t>
            </a:r>
            <a:r>
              <a:rPr lang="pt-PT" altLang="ja-JP" sz="2200" dirty="0" smtClean="0">
                <a:ea typeface="ＭＳ Ｐゴシック" panose="020B0600070205080204" pitchFamily="34" charset="-128"/>
              </a:rPr>
              <a:t> Motorola. </a:t>
            </a:r>
            <a:r>
              <a:rPr lang="pt-PT" altLang="ja-JP" sz="2200" dirty="0" err="1" smtClean="0">
                <a:ea typeface="ＭＳ Ｐゴシック" panose="020B0600070205080204" pitchFamily="34" charset="-128"/>
              </a:rPr>
              <a:t>It</a:t>
            </a:r>
            <a:r>
              <a:rPr lang="pt-PT" altLang="ja-JP" sz="2200" dirty="0" smtClean="0">
                <a:ea typeface="ＭＳ Ｐゴシック" panose="020B0600070205080204" pitchFamily="34" charset="-128"/>
              </a:rPr>
              <a:t> </a:t>
            </a:r>
            <a:r>
              <a:rPr lang="pt-PT" altLang="ja-JP" sz="2200" dirty="0" err="1" smtClean="0">
                <a:ea typeface="ＭＳ Ｐゴシック" panose="020B0600070205080204" pitchFamily="34" charset="-128"/>
              </a:rPr>
              <a:t>focuses</a:t>
            </a:r>
            <a:r>
              <a:rPr lang="pt-PT" altLang="ja-JP" sz="2200" dirty="0" smtClean="0">
                <a:ea typeface="ＭＳ Ｐゴシック" panose="020B0600070205080204" pitchFamily="34" charset="-128"/>
              </a:rPr>
              <a:t> </a:t>
            </a:r>
            <a:r>
              <a:rPr lang="pt-PT" altLang="ja-JP" sz="2200" dirty="0" err="1" smtClean="0">
                <a:ea typeface="ＭＳ Ｐゴシック" panose="020B0600070205080204" pitchFamily="34" charset="-128"/>
              </a:rPr>
              <a:t>on</a:t>
            </a:r>
            <a:r>
              <a:rPr lang="pt-PT" altLang="ja-JP" sz="2200" dirty="0" smtClean="0">
                <a:ea typeface="ＭＳ Ｐゴシック" panose="020B0600070205080204" pitchFamily="34" charset="-128"/>
              </a:rPr>
              <a:t> </a:t>
            </a:r>
            <a:r>
              <a:rPr lang="pt-PT" altLang="ja-JP" sz="2200" dirty="0" err="1" smtClean="0">
                <a:ea typeface="ＭＳ Ｐゴシック" panose="020B0600070205080204" pitchFamily="34" charset="-128"/>
              </a:rPr>
              <a:t>the</a:t>
            </a:r>
            <a:r>
              <a:rPr lang="pt-PT" altLang="ja-JP" sz="2200" dirty="0" smtClean="0">
                <a:ea typeface="ＭＳ Ｐゴシック" panose="020B0600070205080204" pitchFamily="34" charset="-128"/>
              </a:rPr>
              <a:t> </a:t>
            </a:r>
            <a:r>
              <a:rPr lang="pt-PT" altLang="ja-JP" sz="2200" dirty="0" err="1" smtClean="0">
                <a:ea typeface="ＭＳ Ｐゴシック" panose="020B0600070205080204" pitchFamily="34" charset="-128"/>
              </a:rPr>
              <a:t>control</a:t>
            </a:r>
            <a:r>
              <a:rPr lang="pt-PT" altLang="ja-JP" sz="2200" dirty="0" smtClean="0">
                <a:ea typeface="ＭＳ Ｐゴシック" panose="020B0600070205080204" pitchFamily="34" charset="-128"/>
              </a:rPr>
              <a:t> </a:t>
            </a:r>
            <a:r>
              <a:rPr lang="pt-PT" altLang="ja-JP" sz="2200" dirty="0" err="1" smtClean="0">
                <a:ea typeface="ＭＳ Ｐゴシック" panose="020B0600070205080204" pitchFamily="34" charset="-128"/>
              </a:rPr>
              <a:t>of</a:t>
            </a:r>
            <a:r>
              <a:rPr lang="pt-PT" altLang="ja-JP" sz="2200" dirty="0" smtClean="0">
                <a:ea typeface="ＭＳ Ｐゴシック" panose="020B0600070205080204" pitchFamily="34" charset="-128"/>
              </a:rPr>
              <a:t> a </a:t>
            </a:r>
            <a:r>
              <a:rPr lang="pt-PT" altLang="ja-JP" sz="2200" dirty="0" err="1" smtClean="0">
                <a:ea typeface="ＭＳ Ｐゴシック" panose="020B0600070205080204" pitchFamily="34" charset="-128"/>
              </a:rPr>
              <a:t>process</a:t>
            </a:r>
            <a:r>
              <a:rPr lang="pt-PT" altLang="ja-JP" sz="2200" dirty="0" smtClean="0">
                <a:ea typeface="ＭＳ Ｐゴシック" panose="020B0600070205080204" pitchFamily="34" charset="-128"/>
              </a:rPr>
              <a:t> </a:t>
            </a:r>
            <a:r>
              <a:rPr lang="pt-PT" altLang="ja-JP" sz="2200" dirty="0" err="1" smtClean="0">
                <a:ea typeface="ＭＳ Ｐゴシック" panose="020B0600070205080204" pitchFamily="34" charset="-128"/>
              </a:rPr>
              <a:t>until</a:t>
            </a:r>
            <a:r>
              <a:rPr lang="pt-PT" altLang="ja-JP" sz="2200" dirty="0" smtClean="0">
                <a:ea typeface="ＭＳ Ｐゴシック" panose="020B0600070205080204" pitchFamily="34" charset="-128"/>
              </a:rPr>
              <a:t> </a:t>
            </a:r>
            <a:r>
              <a:rPr lang="pt-PT" altLang="ja-JP" sz="2200" dirty="0" err="1" smtClean="0">
                <a:ea typeface="ＭＳ Ｐゴシック" panose="020B0600070205080204" pitchFamily="34" charset="-128"/>
              </a:rPr>
              <a:t>the</a:t>
            </a:r>
            <a:r>
              <a:rPr lang="pt-PT" altLang="ja-JP" sz="2200" dirty="0" smtClean="0">
                <a:ea typeface="ＭＳ Ｐゴシック" panose="020B0600070205080204" pitchFamily="34" charset="-128"/>
              </a:rPr>
              <a:t> </a:t>
            </a:r>
            <a:r>
              <a:rPr lang="pt-PT" altLang="ja-JP" sz="2200" dirty="0" err="1" smtClean="0">
                <a:ea typeface="ＭＳ Ｐゴシック" panose="020B0600070205080204" pitchFamily="34" charset="-128"/>
              </a:rPr>
              <a:t>point</a:t>
            </a:r>
            <a:r>
              <a:rPr lang="pt-PT" altLang="ja-JP" sz="2200" dirty="0" smtClean="0">
                <a:ea typeface="ＭＳ Ｐゴシック" panose="020B0600070205080204" pitchFamily="34" charset="-128"/>
              </a:rPr>
              <a:t> </a:t>
            </a:r>
            <a:r>
              <a:rPr lang="pt-PT" altLang="ja-JP" sz="2200" dirty="0" err="1" smtClean="0">
                <a:ea typeface="ＭＳ Ｐゴシック" panose="020B0600070205080204" pitchFamily="34" charset="-128"/>
              </a:rPr>
              <a:t>of</a:t>
            </a:r>
            <a:r>
              <a:rPr lang="pt-PT" altLang="ja-JP" sz="2200" dirty="0" smtClean="0">
                <a:ea typeface="ＭＳ Ｐゴシック" panose="020B0600070205080204" pitchFamily="34" charset="-128"/>
              </a:rPr>
              <a:t> </a:t>
            </a:r>
            <a:r>
              <a:rPr lang="pt-PT" altLang="ja-JP" sz="2200" dirty="0" err="1" smtClean="0">
                <a:ea typeface="ＭＳ Ｐゴシック" panose="020B0600070205080204" pitchFamily="34" charset="-128"/>
              </a:rPr>
              <a:t>six</a:t>
            </a:r>
            <a:r>
              <a:rPr lang="pt-PT" altLang="ja-JP" sz="2200" dirty="0" smtClean="0">
                <a:ea typeface="ＭＳ Ｐゴシック" panose="020B0600070205080204" pitchFamily="34" charset="-128"/>
              </a:rPr>
              <a:t> sigma (standard </a:t>
            </a:r>
            <a:r>
              <a:rPr lang="pt-PT" altLang="ja-JP" sz="2200" dirty="0" err="1" smtClean="0">
                <a:ea typeface="ＭＳ Ｐゴシック" panose="020B0600070205080204" pitchFamily="34" charset="-128"/>
              </a:rPr>
              <a:t>deviations</a:t>
            </a:r>
            <a:r>
              <a:rPr lang="pt-PT" altLang="ja-JP" sz="2200" dirty="0" smtClean="0">
                <a:ea typeface="ＭＳ Ｐゴシック" panose="020B0600070205080204" pitchFamily="34" charset="-128"/>
              </a:rPr>
              <a:t>) </a:t>
            </a:r>
            <a:r>
              <a:rPr lang="pt-PT" altLang="ja-JP" sz="2200" dirty="0" err="1" smtClean="0">
                <a:ea typeface="ＭＳ Ｐゴシック" panose="020B0600070205080204" pitchFamily="34" charset="-128"/>
              </a:rPr>
              <a:t>from</a:t>
            </a:r>
            <a:r>
              <a:rPr lang="pt-PT" altLang="ja-JP" sz="2200" dirty="0" smtClean="0">
                <a:ea typeface="ＭＳ Ｐゴシック" panose="020B0600070205080204" pitchFamily="34" charset="-128"/>
              </a:rPr>
              <a:t> a </a:t>
            </a:r>
            <a:r>
              <a:rPr lang="pt-PT" altLang="ja-JP" sz="2200" dirty="0" err="1" smtClean="0">
                <a:ea typeface="ＭＳ Ｐゴシック" panose="020B0600070205080204" pitchFamily="34" charset="-128"/>
              </a:rPr>
              <a:t>centerline</a:t>
            </a:r>
            <a:r>
              <a:rPr lang="pt-PT" altLang="ja-JP" sz="2200" dirty="0" smtClean="0">
                <a:ea typeface="ＭＳ Ｐゴシック" panose="020B0600070205080204" pitchFamily="34" charset="-128"/>
              </a:rPr>
              <a:t>, </a:t>
            </a:r>
            <a:r>
              <a:rPr lang="pt-PT" altLang="ja-JP" sz="2200" dirty="0" err="1" smtClean="0">
                <a:ea typeface="ＭＳ Ｐゴシック" panose="020B0600070205080204" pitchFamily="34" charset="-128"/>
              </a:rPr>
              <a:t>or</a:t>
            </a:r>
            <a:r>
              <a:rPr lang="pt-PT" altLang="ja-JP" sz="2200" dirty="0" smtClean="0">
                <a:ea typeface="ＭＳ Ｐゴシック" panose="020B0600070205080204" pitchFamily="34" charset="-128"/>
              </a:rPr>
              <a:t> 3.4 </a:t>
            </a:r>
            <a:r>
              <a:rPr lang="pt-PT" altLang="ja-JP" sz="2200" dirty="0" err="1" smtClean="0">
                <a:ea typeface="ＭＳ Ｐゴシック" panose="020B0600070205080204" pitchFamily="34" charset="-128"/>
              </a:rPr>
              <a:t>defects</a:t>
            </a:r>
            <a:r>
              <a:rPr lang="pt-PT" altLang="ja-JP" sz="2200" dirty="0" smtClean="0">
                <a:ea typeface="ＭＳ Ｐゴシック" panose="020B0600070205080204" pitchFamily="34" charset="-128"/>
              </a:rPr>
              <a:t> per </a:t>
            </a:r>
            <a:r>
              <a:rPr lang="pt-PT" altLang="ja-JP" sz="2200" dirty="0" err="1" smtClean="0">
                <a:ea typeface="ＭＳ Ｐゴシック" panose="020B0600070205080204" pitchFamily="34" charset="-128"/>
              </a:rPr>
              <a:t>million</a:t>
            </a:r>
            <a:r>
              <a:rPr lang="pt-PT" altLang="ja-JP" sz="2200" dirty="0" smtClean="0">
                <a:ea typeface="ＭＳ Ｐゴシック" panose="020B0600070205080204" pitchFamily="34" charset="-128"/>
              </a:rPr>
              <a:t> </a:t>
            </a:r>
            <a:r>
              <a:rPr lang="pt-PT" altLang="ja-JP" sz="2200" dirty="0" err="1" smtClean="0">
                <a:ea typeface="ＭＳ Ｐゴシック" panose="020B0600070205080204" pitchFamily="34" charset="-128"/>
              </a:rPr>
              <a:t>items</a:t>
            </a:r>
            <a:r>
              <a:rPr lang="pt-PT" altLang="ja-JP" sz="2200" dirty="0" smtClean="0">
                <a:ea typeface="ＭＳ Ｐゴシック" panose="020B0600070205080204" pitchFamily="34" charset="-128"/>
              </a:rPr>
              <a:t>. </a:t>
            </a:r>
            <a:r>
              <a:rPr lang="pt-PT" altLang="ja-JP" sz="2200" dirty="0" err="1" smtClean="0">
                <a:ea typeface="ＭＳ Ｐゴシック" panose="020B0600070205080204" pitchFamily="34" charset="-128"/>
              </a:rPr>
              <a:t>It</a:t>
            </a:r>
            <a:r>
              <a:rPr lang="pt-PT" altLang="ja-JP" sz="2200" dirty="0" smtClean="0">
                <a:ea typeface="ＭＳ Ｐゴシック" panose="020B0600070205080204" pitchFamily="34" charset="-128"/>
              </a:rPr>
              <a:t> </a:t>
            </a:r>
            <a:r>
              <a:rPr lang="pt-PT" altLang="ja-JP" sz="2200" dirty="0" err="1" smtClean="0">
                <a:ea typeface="ＭＳ Ｐゴシック" panose="020B0600070205080204" pitchFamily="34" charset="-128"/>
              </a:rPr>
              <a:t>includes</a:t>
            </a:r>
            <a:r>
              <a:rPr lang="pt-PT" altLang="ja-JP" sz="2200" dirty="0" smtClean="0">
                <a:ea typeface="ＭＳ Ｐゴシック" panose="020B0600070205080204" pitchFamily="34" charset="-128"/>
              </a:rPr>
              <a:t> </a:t>
            </a:r>
            <a:r>
              <a:rPr lang="pt-PT" altLang="ja-JP" sz="2200" dirty="0" err="1" smtClean="0">
                <a:ea typeface="ＭＳ Ｐゴシック" panose="020B0600070205080204" pitchFamily="34" charset="-128"/>
              </a:rPr>
              <a:t>identifying</a:t>
            </a:r>
            <a:r>
              <a:rPr lang="pt-PT" altLang="ja-JP" sz="2200" dirty="0" smtClean="0">
                <a:ea typeface="ＭＳ Ｐゴシック" panose="020B0600070205080204" pitchFamily="34" charset="-128"/>
              </a:rPr>
              <a:t> </a:t>
            </a:r>
            <a:r>
              <a:rPr lang="pt-PT" altLang="ja-JP" sz="2200" dirty="0" err="1" smtClean="0">
                <a:ea typeface="ＭＳ Ｐゴシック" panose="020B0600070205080204" pitchFamily="34" charset="-128"/>
              </a:rPr>
              <a:t>factors</a:t>
            </a:r>
            <a:r>
              <a:rPr lang="pt-PT" altLang="ja-JP" sz="2200" dirty="0" smtClean="0">
                <a:ea typeface="ＭＳ Ｐゴシック" panose="020B0600070205080204" pitchFamily="34" charset="-128"/>
              </a:rPr>
              <a:t> </a:t>
            </a:r>
            <a:r>
              <a:rPr lang="pt-PT" altLang="ja-JP" sz="2200" dirty="0" err="1" smtClean="0">
                <a:ea typeface="ＭＳ Ｐゴシック" panose="020B0600070205080204" pitchFamily="34" charset="-128"/>
              </a:rPr>
              <a:t>which</a:t>
            </a:r>
            <a:r>
              <a:rPr lang="pt-PT" altLang="ja-JP" sz="2200" dirty="0" smtClean="0">
                <a:ea typeface="ＭＳ Ｐゴシック" panose="020B0600070205080204" pitchFamily="34" charset="-128"/>
              </a:rPr>
              <a:t> are </a:t>
            </a:r>
            <a:r>
              <a:rPr lang="pt-PT" altLang="ja-JP" sz="2200" dirty="0" err="1" smtClean="0">
                <a:ea typeface="ＭＳ Ｐゴシック" panose="020B0600070205080204" pitchFamily="34" charset="-128"/>
              </a:rPr>
              <a:t>critical</a:t>
            </a:r>
            <a:r>
              <a:rPr lang="pt-PT" altLang="ja-JP" sz="2200" dirty="0" smtClean="0">
                <a:ea typeface="ＭＳ Ｐゴシック" panose="020B0600070205080204" pitchFamily="34" charset="-128"/>
              </a:rPr>
              <a:t> for </a:t>
            </a:r>
            <a:r>
              <a:rPr lang="pt-PT" altLang="ja-JP" sz="2200" dirty="0" err="1" smtClean="0">
                <a:ea typeface="ＭＳ Ｐゴシック" panose="020B0600070205080204" pitchFamily="34" charset="-128"/>
              </a:rPr>
              <a:t>the</a:t>
            </a:r>
            <a:r>
              <a:rPr lang="pt-PT" altLang="ja-JP" sz="2200" dirty="0" smtClean="0">
                <a:ea typeface="ＭＳ Ｐゴシック" panose="020B0600070205080204" pitchFamily="34" charset="-128"/>
              </a:rPr>
              <a:t> </a:t>
            </a:r>
            <a:r>
              <a:rPr lang="pt-PT" altLang="ja-JP" sz="2200" dirty="0" err="1" smtClean="0">
                <a:ea typeface="ＭＳ Ｐゴシック" panose="020B0600070205080204" pitchFamily="34" charset="-128"/>
              </a:rPr>
              <a:t>quality</a:t>
            </a:r>
            <a:r>
              <a:rPr lang="pt-PT" altLang="ja-JP" sz="2200" dirty="0" smtClean="0">
                <a:ea typeface="ＭＳ Ｐゴシック" panose="020B0600070205080204" pitchFamily="34" charset="-128"/>
              </a:rPr>
              <a:t> as </a:t>
            </a:r>
            <a:r>
              <a:rPr lang="pt-PT" altLang="ja-JP" sz="2200" dirty="0" err="1" smtClean="0">
                <a:ea typeface="ＭＳ Ｐゴシック" panose="020B0600070205080204" pitchFamily="34" charset="-128"/>
              </a:rPr>
              <a:t>determined</a:t>
            </a:r>
            <a:r>
              <a:rPr lang="pt-PT" altLang="ja-JP" sz="2200" dirty="0" smtClean="0">
                <a:ea typeface="ＭＳ Ｐゴシック" panose="020B0600070205080204" pitchFamily="34" charset="-128"/>
              </a:rPr>
              <a:t> </a:t>
            </a:r>
            <a:r>
              <a:rPr lang="pt-PT" altLang="ja-JP" sz="2200" dirty="0" err="1" smtClean="0">
                <a:ea typeface="ＭＳ Ｐゴシック" panose="020B0600070205080204" pitchFamily="34" charset="-128"/>
              </a:rPr>
              <a:t>by</a:t>
            </a:r>
            <a:r>
              <a:rPr lang="pt-PT" altLang="ja-JP" sz="2200" dirty="0" smtClean="0">
                <a:ea typeface="ＭＳ Ｐゴシック" panose="020B0600070205080204" pitchFamily="34" charset="-128"/>
              </a:rPr>
              <a:t> </a:t>
            </a:r>
            <a:r>
              <a:rPr lang="pt-PT" altLang="ja-JP" sz="2200" dirty="0" err="1" smtClean="0">
                <a:ea typeface="ＭＳ Ｐゴシック" panose="020B0600070205080204" pitchFamily="34" charset="-128"/>
              </a:rPr>
              <a:t>the</a:t>
            </a:r>
            <a:r>
              <a:rPr lang="pt-PT" altLang="ja-JP" sz="2200" dirty="0" smtClean="0">
                <a:ea typeface="ＭＳ Ｐゴシック" panose="020B0600070205080204" pitchFamily="34" charset="-128"/>
              </a:rPr>
              <a:t> </a:t>
            </a:r>
            <a:r>
              <a:rPr lang="pt-PT" altLang="ja-JP" sz="2200" dirty="0" err="1" smtClean="0">
                <a:ea typeface="ＭＳ Ｐゴシック" panose="020B0600070205080204" pitchFamily="34" charset="-128"/>
              </a:rPr>
              <a:t>customer</a:t>
            </a:r>
            <a:r>
              <a:rPr lang="pt-PT" altLang="ja-JP" sz="2200" dirty="0" smtClean="0">
                <a:ea typeface="ＭＳ Ｐゴシック" panose="020B0600070205080204" pitchFamily="34" charset="-128"/>
              </a:rPr>
              <a:t>. </a:t>
            </a:r>
            <a:r>
              <a:rPr lang="pt-PT" altLang="ja-JP" sz="2200" dirty="0" err="1" smtClean="0">
                <a:ea typeface="ＭＳ Ｐゴシック" panose="020B0600070205080204" pitchFamily="34" charset="-128"/>
              </a:rPr>
              <a:t>It</a:t>
            </a:r>
            <a:r>
              <a:rPr lang="pt-PT" altLang="ja-JP" sz="2200" dirty="0" smtClean="0">
                <a:ea typeface="ＭＳ Ｐゴシック" panose="020B0600070205080204" pitchFamily="34" charset="-128"/>
              </a:rPr>
              <a:t> </a:t>
            </a:r>
            <a:r>
              <a:rPr lang="pt-PT" altLang="ja-JP" sz="2200" dirty="0" err="1" smtClean="0">
                <a:ea typeface="ＭＳ Ｐゴシック" panose="020B0600070205080204" pitchFamily="34" charset="-128"/>
              </a:rPr>
              <a:t>reduces</a:t>
            </a:r>
            <a:r>
              <a:rPr lang="pt-PT" altLang="ja-JP" sz="2200" dirty="0" smtClean="0">
                <a:ea typeface="ＭＳ Ｐゴシック" panose="020B0600070205080204" pitchFamily="34" charset="-128"/>
              </a:rPr>
              <a:t> </a:t>
            </a:r>
            <a:r>
              <a:rPr lang="pt-PT" altLang="ja-JP" sz="2200" dirty="0" err="1" smtClean="0">
                <a:ea typeface="ＭＳ Ｐゴシック" panose="020B0600070205080204" pitchFamily="34" charset="-128"/>
              </a:rPr>
              <a:t>process</a:t>
            </a:r>
            <a:r>
              <a:rPr lang="pt-PT" altLang="ja-JP" sz="2200" dirty="0" smtClean="0">
                <a:ea typeface="ＭＳ Ｐゴシック" panose="020B0600070205080204" pitchFamily="34" charset="-128"/>
              </a:rPr>
              <a:t> </a:t>
            </a:r>
            <a:r>
              <a:rPr lang="pt-PT" altLang="ja-JP" sz="2200" dirty="0" err="1" smtClean="0">
                <a:ea typeface="ＭＳ Ｐゴシック" panose="020B0600070205080204" pitchFamily="34" charset="-128"/>
              </a:rPr>
              <a:t>variation</a:t>
            </a:r>
            <a:r>
              <a:rPr lang="pt-PT" altLang="ja-JP" sz="2200" dirty="0" smtClean="0">
                <a:ea typeface="ＭＳ Ｐゴシック" panose="020B0600070205080204" pitchFamily="34" charset="-128"/>
              </a:rPr>
              <a:t> </a:t>
            </a:r>
            <a:r>
              <a:rPr lang="pt-PT" altLang="ja-JP" sz="2200" dirty="0" err="1" smtClean="0">
                <a:ea typeface="ＭＳ Ｐゴシック" panose="020B0600070205080204" pitchFamily="34" charset="-128"/>
              </a:rPr>
              <a:t>and</a:t>
            </a:r>
            <a:r>
              <a:rPr lang="pt-PT" altLang="ja-JP" sz="2200" dirty="0" smtClean="0">
                <a:ea typeface="ＭＳ Ｐゴシック" panose="020B0600070205080204" pitchFamily="34" charset="-128"/>
              </a:rPr>
              <a:t> </a:t>
            </a:r>
            <a:r>
              <a:rPr lang="pt-PT" altLang="ja-JP" sz="2200" dirty="0" err="1" smtClean="0">
                <a:ea typeface="ＭＳ Ｐゴシック" panose="020B0600070205080204" pitchFamily="34" charset="-128"/>
              </a:rPr>
              <a:t>improvement</a:t>
            </a:r>
            <a:r>
              <a:rPr lang="pt-PT" altLang="ja-JP" sz="2200" dirty="0" smtClean="0">
                <a:ea typeface="ＭＳ Ｐゴシック" panose="020B0600070205080204" pitchFamily="34" charset="-128"/>
              </a:rPr>
              <a:t> </a:t>
            </a:r>
            <a:r>
              <a:rPr lang="pt-PT" altLang="ja-JP" sz="2200" dirty="0" err="1" smtClean="0">
                <a:ea typeface="ＭＳ Ｐゴシック" panose="020B0600070205080204" pitchFamily="34" charset="-128"/>
              </a:rPr>
              <a:t>capabilities</a:t>
            </a:r>
            <a:r>
              <a:rPr lang="pt-PT" altLang="ja-JP" sz="2200" dirty="0" smtClean="0">
                <a:ea typeface="ＭＳ Ｐゴシック" panose="020B0600070205080204" pitchFamily="34" charset="-128"/>
              </a:rPr>
              <a:t>, </a:t>
            </a:r>
            <a:r>
              <a:rPr lang="pt-PT" altLang="ja-JP" sz="2200" dirty="0" err="1" smtClean="0">
                <a:ea typeface="ＭＳ Ｐゴシック" panose="020B0600070205080204" pitchFamily="34" charset="-128"/>
              </a:rPr>
              <a:t>increases</a:t>
            </a:r>
            <a:r>
              <a:rPr lang="pt-PT" altLang="ja-JP" sz="2200" dirty="0" smtClean="0">
                <a:ea typeface="ＭＳ Ｐゴシック" panose="020B0600070205080204" pitchFamily="34" charset="-128"/>
              </a:rPr>
              <a:t> </a:t>
            </a:r>
            <a:r>
              <a:rPr lang="pt-PT" altLang="ja-JP" sz="2200" dirty="0" err="1" smtClean="0">
                <a:ea typeface="ＭＳ Ｐゴシック" panose="020B0600070205080204" pitchFamily="34" charset="-128"/>
              </a:rPr>
              <a:t>stability</a:t>
            </a:r>
            <a:r>
              <a:rPr lang="pt-PT" altLang="ja-JP" sz="2200" dirty="0" smtClean="0">
                <a:ea typeface="ＭＳ Ｐゴシック" panose="020B0600070205080204" pitchFamily="34" charset="-128"/>
              </a:rPr>
              <a:t> </a:t>
            </a:r>
            <a:r>
              <a:rPr lang="pt-PT" altLang="ja-JP" sz="2200" dirty="0" err="1" smtClean="0">
                <a:ea typeface="ＭＳ Ｐゴシック" panose="020B0600070205080204" pitchFamily="34" charset="-128"/>
              </a:rPr>
              <a:t>and</a:t>
            </a:r>
            <a:r>
              <a:rPr lang="pt-PT" altLang="ja-JP" sz="2200" dirty="0" smtClean="0">
                <a:ea typeface="ＭＳ Ｐゴシック" panose="020B0600070205080204" pitchFamily="34" charset="-128"/>
              </a:rPr>
              <a:t> designs </a:t>
            </a:r>
            <a:r>
              <a:rPr lang="pt-PT" altLang="ja-JP" sz="2200" dirty="0" err="1" smtClean="0">
                <a:ea typeface="ＭＳ Ｐゴシック" panose="020B0600070205080204" pitchFamily="34" charset="-128"/>
              </a:rPr>
              <a:t>systems</a:t>
            </a:r>
            <a:r>
              <a:rPr lang="pt-PT" altLang="ja-JP" sz="2200" dirty="0" smtClean="0">
                <a:ea typeface="ＭＳ Ｐゴシック" panose="020B0600070205080204" pitchFamily="34" charset="-128"/>
              </a:rPr>
              <a:t> to </a:t>
            </a:r>
            <a:r>
              <a:rPr lang="pt-PT" altLang="ja-JP" sz="2200" dirty="0" err="1" smtClean="0">
                <a:ea typeface="ＭＳ Ｐゴシック" panose="020B0600070205080204" pitchFamily="34" charset="-128"/>
              </a:rPr>
              <a:t>support</a:t>
            </a:r>
            <a:r>
              <a:rPr lang="pt-PT" altLang="ja-JP" sz="2200" dirty="0" smtClean="0">
                <a:ea typeface="ＭＳ Ｐゴシック" panose="020B0600070205080204" pitchFamily="34" charset="-128"/>
              </a:rPr>
              <a:t> </a:t>
            </a:r>
            <a:r>
              <a:rPr lang="pt-PT" altLang="ja-JP" sz="2200" dirty="0" err="1" smtClean="0">
                <a:ea typeface="ＭＳ Ｐゴシック" panose="020B0600070205080204" pitchFamily="34" charset="-128"/>
              </a:rPr>
              <a:t>the</a:t>
            </a:r>
            <a:r>
              <a:rPr lang="pt-PT" altLang="ja-JP" sz="2200" dirty="0" smtClean="0">
                <a:ea typeface="ＭＳ Ｐゴシック" panose="020B0600070205080204" pitchFamily="34" charset="-128"/>
              </a:rPr>
              <a:t> </a:t>
            </a:r>
            <a:r>
              <a:rPr lang="pt-PT" altLang="ja-JP" sz="2200" dirty="0" err="1" smtClean="0">
                <a:ea typeface="ＭＳ Ｐゴシック" panose="020B0600070205080204" pitchFamily="34" charset="-128"/>
              </a:rPr>
              <a:t>six</a:t>
            </a:r>
            <a:r>
              <a:rPr lang="pt-PT" altLang="ja-JP" sz="2200" dirty="0" smtClean="0">
                <a:ea typeface="ＭＳ Ｐゴシック" panose="020B0600070205080204" pitchFamily="34" charset="-128"/>
              </a:rPr>
              <a:t> sigma </a:t>
            </a:r>
            <a:r>
              <a:rPr lang="pt-PT" altLang="ja-JP" sz="2200" dirty="0" err="1" smtClean="0">
                <a:ea typeface="ＭＳ Ｐゴシック" panose="020B0600070205080204" pitchFamily="34" charset="-128"/>
              </a:rPr>
              <a:t>goal</a:t>
            </a:r>
            <a:r>
              <a:rPr lang="pt-PT" altLang="ja-JP" sz="2000" dirty="0" smtClean="0">
                <a:ea typeface="ＭＳ Ｐゴシック" panose="020B0600070205080204" pitchFamily="34" charset="-128"/>
              </a:rPr>
              <a:t>. </a:t>
            </a:r>
            <a:endParaRPr lang="pt-PT" altLang="pt-PT" sz="2000" dirty="0" smtClean="0"/>
          </a:p>
        </p:txBody>
      </p:sp>
    </p:spTree>
    <p:extLst>
      <p:ext uri="{BB962C8B-B14F-4D97-AF65-F5344CB8AC3E}">
        <p14:creationId xmlns:p14="http://schemas.microsoft.com/office/powerpoint/2010/main" val="347088296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p:txBody>
          <a:bodyPr>
            <a:normAutofit/>
          </a:bodyPr>
          <a:lstStyle/>
          <a:p>
            <a:pPr algn="ctr" eaLnBrk="1" hangingPunct="1">
              <a:defRPr/>
            </a:pPr>
            <a:r>
              <a:rPr lang="pt-PT" altLang="ja-JP" sz="5400" b="1" dirty="0" err="1" smtClean="0">
                <a:ea typeface="ＭＳ Ｐゴシック" charset="-128"/>
              </a:rPr>
              <a:t>Six</a:t>
            </a:r>
            <a:r>
              <a:rPr lang="pt-PT" altLang="ja-JP" sz="5400" b="1" dirty="0" smtClean="0">
                <a:ea typeface="ＭＳ Ｐゴシック" charset="-128"/>
              </a:rPr>
              <a:t> Sigma</a:t>
            </a:r>
            <a:endParaRPr lang="pt-PT" sz="5400" b="1" dirty="0" smtClean="0"/>
          </a:p>
        </p:txBody>
      </p:sp>
      <p:sp>
        <p:nvSpPr>
          <p:cNvPr id="130051" name="Rectangle 3"/>
          <p:cNvSpPr>
            <a:spLocks noGrp="1" noChangeArrowheads="1"/>
          </p:cNvSpPr>
          <p:nvPr>
            <p:ph idx="1"/>
          </p:nvPr>
        </p:nvSpPr>
        <p:spPr>
          <a:xfrm>
            <a:off x="822959" y="1845734"/>
            <a:ext cx="7543801" cy="4175554"/>
          </a:xfrm>
        </p:spPr>
        <p:txBody>
          <a:bodyPr>
            <a:normAutofit lnSpcReduction="10000"/>
          </a:bodyPr>
          <a:lstStyle/>
          <a:p>
            <a:pPr algn="just" eaLnBrk="1" hangingPunct="1">
              <a:lnSpc>
                <a:spcPct val="80000"/>
              </a:lnSpc>
            </a:pPr>
            <a:r>
              <a:rPr lang="pt-PT" altLang="pt-PT" sz="2400" dirty="0" err="1" smtClean="0"/>
              <a:t>The</a:t>
            </a:r>
            <a:r>
              <a:rPr lang="pt-PT" altLang="pt-PT" sz="2400" dirty="0" smtClean="0"/>
              <a:t> </a:t>
            </a:r>
            <a:r>
              <a:rPr lang="pt-PT" altLang="pt-PT" sz="2400" dirty="0" err="1" smtClean="0"/>
              <a:t>Six</a:t>
            </a:r>
            <a:r>
              <a:rPr lang="pt-PT" altLang="pt-PT" sz="2400" dirty="0" smtClean="0"/>
              <a:t> Sigma </a:t>
            </a:r>
            <a:r>
              <a:rPr lang="pt-PT" altLang="pt-PT" sz="2400" dirty="0" err="1" smtClean="0"/>
              <a:t>model</a:t>
            </a:r>
            <a:r>
              <a:rPr lang="pt-PT" altLang="pt-PT" sz="2400" dirty="0" smtClean="0"/>
              <a:t> </a:t>
            </a:r>
            <a:r>
              <a:rPr lang="pt-PT" altLang="pt-PT" sz="2400" dirty="0" err="1" smtClean="0"/>
              <a:t>is</a:t>
            </a:r>
            <a:r>
              <a:rPr lang="pt-PT" altLang="pt-PT" sz="2400" dirty="0" smtClean="0"/>
              <a:t> a </a:t>
            </a:r>
            <a:r>
              <a:rPr lang="pt-PT" altLang="pt-PT" sz="2400" dirty="0" err="1" smtClean="0"/>
              <a:t>highly</a:t>
            </a:r>
            <a:r>
              <a:rPr lang="pt-PT" altLang="pt-PT" sz="2400" dirty="0" smtClean="0"/>
              <a:t> </a:t>
            </a:r>
            <a:r>
              <a:rPr lang="pt-PT" altLang="pt-PT" sz="2400" dirty="0" err="1" smtClean="0"/>
              <a:t>disciplined</a:t>
            </a:r>
            <a:r>
              <a:rPr lang="pt-PT" altLang="pt-PT" sz="2400" dirty="0" smtClean="0"/>
              <a:t> </a:t>
            </a:r>
            <a:r>
              <a:rPr lang="pt-PT" altLang="pt-PT" sz="2400" dirty="0" err="1" smtClean="0"/>
              <a:t>approach</a:t>
            </a:r>
            <a:r>
              <a:rPr lang="pt-PT" altLang="pt-PT" sz="2400" dirty="0" smtClean="0"/>
              <a:t> </a:t>
            </a:r>
            <a:r>
              <a:rPr lang="pt-PT" altLang="pt-PT" sz="2400" dirty="0" err="1" smtClean="0"/>
              <a:t>that</a:t>
            </a:r>
            <a:r>
              <a:rPr lang="pt-PT" altLang="pt-PT" sz="2400" dirty="0" smtClean="0"/>
              <a:t> can </a:t>
            </a:r>
            <a:r>
              <a:rPr lang="pt-PT" altLang="pt-PT" sz="2400" dirty="0" err="1" smtClean="0"/>
              <a:t>help</a:t>
            </a:r>
            <a:r>
              <a:rPr lang="pt-PT" altLang="pt-PT" sz="2400" dirty="0" smtClean="0"/>
              <a:t> </a:t>
            </a:r>
            <a:r>
              <a:rPr lang="pt-PT" altLang="pt-PT" sz="2400" dirty="0" err="1" smtClean="0"/>
              <a:t>companies</a:t>
            </a:r>
            <a:r>
              <a:rPr lang="pt-PT" altLang="pt-PT" sz="2400" dirty="0" smtClean="0"/>
              <a:t> to </a:t>
            </a:r>
            <a:r>
              <a:rPr lang="pt-PT" altLang="pt-PT" sz="2400" dirty="0" err="1" smtClean="0"/>
              <a:t>focus</a:t>
            </a:r>
            <a:r>
              <a:rPr lang="pt-PT" altLang="pt-PT" sz="2400" dirty="0" smtClean="0"/>
              <a:t> </a:t>
            </a:r>
            <a:r>
              <a:rPr lang="pt-PT" altLang="pt-PT" sz="2400" dirty="0" err="1" smtClean="0"/>
              <a:t>on</a:t>
            </a:r>
            <a:r>
              <a:rPr lang="pt-PT" altLang="pt-PT" sz="2400" dirty="0" smtClean="0"/>
              <a:t> </a:t>
            </a:r>
            <a:r>
              <a:rPr lang="pt-PT" altLang="pt-PT" sz="2400" dirty="0" err="1" smtClean="0"/>
              <a:t>developing</a:t>
            </a:r>
            <a:r>
              <a:rPr lang="pt-PT" altLang="pt-PT" sz="2400" dirty="0" smtClean="0"/>
              <a:t> </a:t>
            </a:r>
            <a:r>
              <a:rPr lang="pt-PT" altLang="pt-PT" sz="2400" dirty="0" err="1" smtClean="0"/>
              <a:t>and</a:t>
            </a:r>
            <a:r>
              <a:rPr lang="pt-PT" altLang="pt-PT" sz="2400" dirty="0" smtClean="0"/>
              <a:t> </a:t>
            </a:r>
            <a:r>
              <a:rPr lang="pt-PT" altLang="pt-PT" sz="2400" dirty="0" err="1" smtClean="0"/>
              <a:t>delivering</a:t>
            </a:r>
            <a:r>
              <a:rPr lang="pt-PT" altLang="pt-PT" sz="2400" dirty="0" smtClean="0"/>
              <a:t> </a:t>
            </a:r>
            <a:r>
              <a:rPr lang="pt-PT" altLang="pt-PT" sz="2400" dirty="0" err="1" smtClean="0"/>
              <a:t>near-perfect</a:t>
            </a:r>
            <a:r>
              <a:rPr lang="pt-PT" altLang="pt-PT" sz="2400" dirty="0" smtClean="0"/>
              <a:t> </a:t>
            </a:r>
            <a:r>
              <a:rPr lang="pt-PT" altLang="pt-PT" sz="2400" dirty="0" err="1" smtClean="0"/>
              <a:t>products</a:t>
            </a:r>
            <a:r>
              <a:rPr lang="pt-PT" altLang="pt-PT" sz="2400" dirty="0" smtClean="0"/>
              <a:t> </a:t>
            </a:r>
            <a:r>
              <a:rPr lang="pt-PT" altLang="pt-PT" sz="2400" dirty="0" err="1" smtClean="0"/>
              <a:t>and</a:t>
            </a:r>
            <a:r>
              <a:rPr lang="pt-PT" altLang="pt-PT" sz="2400" dirty="0" smtClean="0"/>
              <a:t> </a:t>
            </a:r>
            <a:r>
              <a:rPr lang="pt-PT" altLang="pt-PT" sz="2400" dirty="0" err="1" smtClean="0"/>
              <a:t>services</a:t>
            </a:r>
            <a:r>
              <a:rPr lang="pt-PT" altLang="pt-PT" sz="2400" dirty="0" smtClean="0"/>
              <a:t>. </a:t>
            </a:r>
            <a:r>
              <a:rPr lang="pt-PT" altLang="pt-PT" sz="2400" dirty="0" err="1" smtClean="0"/>
              <a:t>It</a:t>
            </a:r>
            <a:r>
              <a:rPr lang="pt-PT" altLang="pt-PT" sz="2400" dirty="0" smtClean="0"/>
              <a:t> </a:t>
            </a:r>
            <a:r>
              <a:rPr lang="pt-PT" altLang="pt-PT" sz="2400" dirty="0" err="1" smtClean="0"/>
              <a:t>is</a:t>
            </a:r>
            <a:r>
              <a:rPr lang="pt-PT" altLang="pt-PT" sz="2400" dirty="0" smtClean="0"/>
              <a:t> </a:t>
            </a:r>
            <a:r>
              <a:rPr lang="pt-PT" altLang="pt-PT" sz="2400" dirty="0" err="1" smtClean="0"/>
              <a:t>based</a:t>
            </a:r>
            <a:r>
              <a:rPr lang="pt-PT" altLang="pt-PT" sz="2400" dirty="0" smtClean="0"/>
              <a:t> </a:t>
            </a:r>
            <a:r>
              <a:rPr lang="pt-PT" altLang="pt-PT" sz="2400" dirty="0" err="1" smtClean="0"/>
              <a:t>on</a:t>
            </a:r>
            <a:r>
              <a:rPr lang="pt-PT" altLang="pt-PT" sz="2400" dirty="0" smtClean="0"/>
              <a:t> </a:t>
            </a:r>
            <a:r>
              <a:rPr lang="pt-PT" altLang="pt-PT" sz="2400" dirty="0" err="1" smtClean="0"/>
              <a:t>the</a:t>
            </a:r>
            <a:r>
              <a:rPr lang="pt-PT" altLang="pt-PT" sz="2400" dirty="0" smtClean="0"/>
              <a:t> </a:t>
            </a:r>
            <a:r>
              <a:rPr lang="pt-PT" altLang="pt-PT" sz="2400" dirty="0" err="1" smtClean="0"/>
              <a:t>statistical</a:t>
            </a:r>
            <a:r>
              <a:rPr lang="pt-PT" altLang="pt-PT" sz="2400" dirty="0" smtClean="0"/>
              <a:t> </a:t>
            </a:r>
            <a:r>
              <a:rPr lang="pt-PT" altLang="pt-PT" sz="2400" dirty="0" err="1" smtClean="0"/>
              <a:t>work</a:t>
            </a:r>
            <a:r>
              <a:rPr lang="pt-PT" altLang="pt-PT" sz="2400" dirty="0" smtClean="0"/>
              <a:t> </a:t>
            </a:r>
            <a:r>
              <a:rPr lang="pt-PT" altLang="pt-PT" sz="2400" dirty="0" err="1" smtClean="0"/>
              <a:t>of</a:t>
            </a:r>
            <a:r>
              <a:rPr lang="pt-PT" altLang="pt-PT" sz="2400" dirty="0" smtClean="0"/>
              <a:t> Joseph </a:t>
            </a:r>
            <a:r>
              <a:rPr lang="pt-PT" altLang="pt-PT" sz="2400" dirty="0" err="1" smtClean="0"/>
              <a:t>Juran</a:t>
            </a:r>
            <a:r>
              <a:rPr lang="pt-PT" altLang="pt-PT" sz="2400" dirty="0" smtClean="0"/>
              <a:t>, a </a:t>
            </a:r>
            <a:r>
              <a:rPr lang="pt-PT" altLang="pt-PT" sz="2400" dirty="0" err="1" smtClean="0"/>
              <a:t>Rumanian-born</a:t>
            </a:r>
            <a:r>
              <a:rPr lang="pt-PT" altLang="pt-PT" sz="2400" dirty="0" smtClean="0"/>
              <a:t> US </a:t>
            </a:r>
            <a:r>
              <a:rPr lang="pt-PT" altLang="pt-PT" sz="2400" dirty="0" err="1" smtClean="0"/>
              <a:t>pioneer</a:t>
            </a:r>
            <a:r>
              <a:rPr lang="pt-PT" altLang="pt-PT" sz="2400" dirty="0" smtClean="0"/>
              <a:t> </a:t>
            </a:r>
            <a:r>
              <a:rPr lang="pt-PT" altLang="pt-PT" sz="2400" dirty="0" err="1" smtClean="0"/>
              <a:t>of</a:t>
            </a:r>
            <a:r>
              <a:rPr lang="pt-PT" altLang="pt-PT" sz="2400" dirty="0" smtClean="0"/>
              <a:t> </a:t>
            </a:r>
            <a:r>
              <a:rPr lang="pt-PT" altLang="pt-PT" sz="2400" dirty="0" err="1" smtClean="0"/>
              <a:t>quality</a:t>
            </a:r>
            <a:r>
              <a:rPr lang="pt-PT" altLang="pt-PT" sz="2400" dirty="0" smtClean="0"/>
              <a:t> management. </a:t>
            </a:r>
            <a:r>
              <a:rPr lang="pt-PT" altLang="pt-PT" sz="2400" dirty="0" err="1" smtClean="0"/>
              <a:t>The</a:t>
            </a:r>
            <a:r>
              <a:rPr lang="pt-PT" altLang="pt-PT" sz="2400" dirty="0" smtClean="0"/>
              <a:t> </a:t>
            </a:r>
            <a:r>
              <a:rPr lang="pt-PT" altLang="pt-PT" sz="2400" dirty="0" err="1" smtClean="0"/>
              <a:t>word</a:t>
            </a:r>
            <a:r>
              <a:rPr lang="pt-PT" altLang="pt-PT" sz="2400" dirty="0" smtClean="0"/>
              <a:t> "Sigma" </a:t>
            </a:r>
            <a:r>
              <a:rPr lang="pt-PT" altLang="pt-PT" sz="2400" dirty="0" err="1" smtClean="0"/>
              <a:t>is</a:t>
            </a:r>
            <a:r>
              <a:rPr lang="pt-PT" altLang="pt-PT" sz="2400" dirty="0" smtClean="0"/>
              <a:t> a </a:t>
            </a:r>
            <a:r>
              <a:rPr lang="pt-PT" altLang="pt-PT" sz="2400" dirty="0" err="1" smtClean="0"/>
              <a:t>Greek</a:t>
            </a:r>
            <a:r>
              <a:rPr lang="pt-PT" altLang="pt-PT" sz="2400" dirty="0" smtClean="0"/>
              <a:t> </a:t>
            </a:r>
            <a:r>
              <a:rPr lang="pt-PT" altLang="pt-PT" sz="2400" dirty="0" err="1" smtClean="0"/>
              <a:t>sign</a:t>
            </a:r>
            <a:r>
              <a:rPr lang="pt-PT" altLang="pt-PT" sz="2400" dirty="0" smtClean="0"/>
              <a:t> </a:t>
            </a:r>
            <a:r>
              <a:rPr lang="pt-PT" altLang="pt-PT" sz="2400" dirty="0" err="1" smtClean="0"/>
              <a:t>used</a:t>
            </a:r>
            <a:r>
              <a:rPr lang="pt-PT" altLang="pt-PT" sz="2400" dirty="0" smtClean="0"/>
              <a:t> for a </a:t>
            </a:r>
            <a:r>
              <a:rPr lang="pt-PT" altLang="pt-PT" sz="2400" dirty="0" err="1" smtClean="0"/>
              <a:t>statistical</a:t>
            </a:r>
            <a:r>
              <a:rPr lang="pt-PT" altLang="pt-PT" sz="2400" dirty="0" smtClean="0"/>
              <a:t> </a:t>
            </a:r>
            <a:r>
              <a:rPr lang="pt-PT" altLang="pt-PT" sz="2400" dirty="0" err="1" smtClean="0"/>
              <a:t>term</a:t>
            </a:r>
            <a:r>
              <a:rPr lang="pt-PT" altLang="pt-PT" sz="2400" dirty="0" smtClean="0"/>
              <a:t> </a:t>
            </a:r>
            <a:r>
              <a:rPr lang="pt-PT" altLang="pt-PT" sz="2400" dirty="0" err="1" smtClean="0"/>
              <a:t>that</a:t>
            </a:r>
            <a:r>
              <a:rPr lang="pt-PT" altLang="pt-PT" sz="2400" dirty="0" smtClean="0"/>
              <a:t> </a:t>
            </a:r>
            <a:r>
              <a:rPr lang="pt-PT" altLang="pt-PT" sz="2400" dirty="0" err="1" smtClean="0"/>
              <a:t>measures</a:t>
            </a:r>
            <a:r>
              <a:rPr lang="pt-PT" altLang="pt-PT" sz="2400" dirty="0" smtClean="0"/>
              <a:t> </a:t>
            </a:r>
            <a:r>
              <a:rPr lang="pt-PT" altLang="pt-PT" sz="2400" dirty="0" err="1" smtClean="0"/>
              <a:t>how</a:t>
            </a:r>
            <a:r>
              <a:rPr lang="pt-PT" altLang="pt-PT" sz="2400" dirty="0" smtClean="0"/>
              <a:t> </a:t>
            </a:r>
            <a:r>
              <a:rPr lang="pt-PT" altLang="pt-PT" sz="2400" dirty="0" err="1" smtClean="0"/>
              <a:t>far</a:t>
            </a:r>
            <a:r>
              <a:rPr lang="pt-PT" altLang="pt-PT" sz="2400" dirty="0" smtClean="0"/>
              <a:t> a </a:t>
            </a:r>
            <a:r>
              <a:rPr lang="pt-PT" altLang="pt-PT" sz="2400" dirty="0" err="1" smtClean="0"/>
              <a:t>given</a:t>
            </a:r>
            <a:r>
              <a:rPr lang="pt-PT" altLang="pt-PT" sz="2400" dirty="0" smtClean="0"/>
              <a:t> </a:t>
            </a:r>
            <a:r>
              <a:rPr lang="pt-PT" altLang="pt-PT" sz="2400" dirty="0" err="1" smtClean="0"/>
              <a:t>process</a:t>
            </a:r>
            <a:r>
              <a:rPr lang="pt-PT" altLang="pt-PT" sz="2400" dirty="0" smtClean="0"/>
              <a:t> </a:t>
            </a:r>
            <a:r>
              <a:rPr lang="pt-PT" altLang="pt-PT" sz="2400" dirty="0" err="1" smtClean="0"/>
              <a:t>deviates</a:t>
            </a:r>
            <a:r>
              <a:rPr lang="pt-PT" altLang="pt-PT" sz="2400" dirty="0" smtClean="0"/>
              <a:t> </a:t>
            </a:r>
            <a:r>
              <a:rPr lang="pt-PT" altLang="pt-PT" sz="2400" dirty="0" err="1" smtClean="0"/>
              <a:t>from</a:t>
            </a:r>
            <a:r>
              <a:rPr lang="pt-PT" altLang="pt-PT" sz="2400" dirty="0" smtClean="0"/>
              <a:t> </a:t>
            </a:r>
            <a:r>
              <a:rPr lang="pt-PT" altLang="pt-PT" sz="2400" dirty="0" err="1" smtClean="0"/>
              <a:t>perfection</a:t>
            </a:r>
            <a:r>
              <a:rPr lang="pt-PT" altLang="pt-PT" sz="2400" dirty="0" smtClean="0"/>
              <a:t> (standards </a:t>
            </a:r>
            <a:r>
              <a:rPr lang="pt-PT" altLang="pt-PT" sz="2400" dirty="0" err="1" smtClean="0"/>
              <a:t>deviation</a:t>
            </a:r>
            <a:r>
              <a:rPr lang="pt-PT" altLang="pt-PT" sz="2400" dirty="0" smtClean="0"/>
              <a:t>). </a:t>
            </a:r>
            <a:r>
              <a:rPr lang="pt-PT" altLang="pt-PT" sz="2400" dirty="0" err="1" smtClean="0"/>
              <a:t>If</a:t>
            </a:r>
            <a:r>
              <a:rPr lang="pt-PT" altLang="pt-PT" sz="2400" dirty="0" smtClean="0"/>
              <a:t> </a:t>
            </a:r>
            <a:r>
              <a:rPr lang="pt-PT" altLang="pt-PT" sz="2400" dirty="0" err="1" smtClean="0"/>
              <a:t>the</a:t>
            </a:r>
            <a:r>
              <a:rPr lang="pt-PT" altLang="pt-PT" sz="2400" dirty="0" smtClean="0"/>
              <a:t> sigma </a:t>
            </a:r>
            <a:r>
              <a:rPr lang="pt-PT" altLang="pt-PT" sz="2400" dirty="0" err="1" smtClean="0"/>
              <a:t>number</a:t>
            </a:r>
            <a:r>
              <a:rPr lang="pt-PT" altLang="pt-PT" sz="2400" dirty="0" smtClean="0"/>
              <a:t> </a:t>
            </a:r>
            <a:r>
              <a:rPr lang="pt-PT" altLang="pt-PT" sz="2400" dirty="0" err="1" smtClean="0"/>
              <a:t>is</a:t>
            </a:r>
            <a:r>
              <a:rPr lang="pt-PT" altLang="pt-PT" sz="2400" dirty="0" smtClean="0"/>
              <a:t> </a:t>
            </a:r>
            <a:r>
              <a:rPr lang="pt-PT" altLang="pt-PT" sz="2400" dirty="0" err="1" smtClean="0"/>
              <a:t>higher</a:t>
            </a:r>
            <a:r>
              <a:rPr lang="pt-PT" altLang="pt-PT" sz="2400" dirty="0" smtClean="0"/>
              <a:t>, </a:t>
            </a:r>
            <a:r>
              <a:rPr lang="pt-PT" altLang="pt-PT" sz="2400" dirty="0" err="1" smtClean="0"/>
              <a:t>you</a:t>
            </a:r>
            <a:r>
              <a:rPr lang="pt-PT" altLang="pt-PT" sz="2400" dirty="0" smtClean="0"/>
              <a:t> are </a:t>
            </a:r>
            <a:r>
              <a:rPr lang="pt-PT" altLang="pt-PT" sz="2400" dirty="0" err="1" smtClean="0"/>
              <a:t>closer</a:t>
            </a:r>
            <a:r>
              <a:rPr lang="pt-PT" altLang="pt-PT" sz="2400" dirty="0" smtClean="0"/>
              <a:t> to </a:t>
            </a:r>
            <a:r>
              <a:rPr lang="pt-PT" altLang="pt-PT" sz="2400" dirty="0" err="1" smtClean="0"/>
              <a:t>perfection</a:t>
            </a:r>
            <a:r>
              <a:rPr lang="pt-PT" altLang="pt-PT" sz="2400" dirty="0" smtClean="0"/>
              <a:t>. </a:t>
            </a:r>
            <a:r>
              <a:rPr lang="pt-PT" altLang="pt-PT" sz="2400" dirty="0" err="1" smtClean="0"/>
              <a:t>One</a:t>
            </a:r>
            <a:r>
              <a:rPr lang="pt-PT" altLang="pt-PT" sz="2400" dirty="0" smtClean="0"/>
              <a:t> sigma </a:t>
            </a:r>
            <a:r>
              <a:rPr lang="pt-PT" altLang="pt-PT" sz="2400" dirty="0" err="1" smtClean="0"/>
              <a:t>is</a:t>
            </a:r>
            <a:r>
              <a:rPr lang="pt-PT" altLang="pt-PT" sz="2400" dirty="0" smtClean="0"/>
              <a:t> </a:t>
            </a:r>
            <a:r>
              <a:rPr lang="pt-PT" altLang="pt-PT" sz="2400" dirty="0" err="1" smtClean="0"/>
              <a:t>not</a:t>
            </a:r>
            <a:r>
              <a:rPr lang="pt-PT" altLang="pt-PT" sz="2400" dirty="0" smtClean="0"/>
              <a:t> </a:t>
            </a:r>
            <a:r>
              <a:rPr lang="pt-PT" altLang="pt-PT" sz="2400" dirty="0" err="1" smtClean="0"/>
              <a:t>very</a:t>
            </a:r>
            <a:r>
              <a:rPr lang="pt-PT" altLang="pt-PT" sz="2400" dirty="0" smtClean="0"/>
              <a:t> </a:t>
            </a:r>
            <a:r>
              <a:rPr lang="pt-PT" altLang="pt-PT" sz="2400" dirty="0" err="1" smtClean="0"/>
              <a:t>good</a:t>
            </a:r>
            <a:r>
              <a:rPr lang="pt-PT" altLang="pt-PT" sz="2400" dirty="0" smtClean="0"/>
              <a:t>; </a:t>
            </a:r>
            <a:r>
              <a:rPr lang="pt-PT" altLang="pt-PT" sz="2400" dirty="0" err="1" smtClean="0"/>
              <a:t>six</a:t>
            </a:r>
            <a:r>
              <a:rPr lang="pt-PT" altLang="pt-PT" sz="2400" dirty="0" smtClean="0"/>
              <a:t> sigma </a:t>
            </a:r>
            <a:r>
              <a:rPr lang="pt-PT" altLang="pt-PT" sz="2400" dirty="0" err="1" smtClean="0"/>
              <a:t>is</a:t>
            </a:r>
            <a:r>
              <a:rPr lang="pt-PT" altLang="pt-PT" sz="2400" dirty="0" smtClean="0"/>
              <a:t> </a:t>
            </a:r>
            <a:r>
              <a:rPr lang="pt-PT" altLang="pt-PT" sz="2400" dirty="0" err="1" smtClean="0"/>
              <a:t>defined</a:t>
            </a:r>
            <a:r>
              <a:rPr lang="pt-PT" altLang="pt-PT" sz="2400" dirty="0" smtClean="0"/>
              <a:t> as </a:t>
            </a:r>
            <a:r>
              <a:rPr lang="pt-PT" altLang="pt-PT" sz="2400" dirty="0" err="1" smtClean="0"/>
              <a:t>only</a:t>
            </a:r>
            <a:r>
              <a:rPr lang="pt-PT" altLang="pt-PT" sz="2400" dirty="0" smtClean="0"/>
              <a:t> 3.4 </a:t>
            </a:r>
            <a:r>
              <a:rPr lang="pt-PT" altLang="pt-PT" sz="2400" dirty="0" err="1" smtClean="0"/>
              <a:t>defects</a:t>
            </a:r>
            <a:r>
              <a:rPr lang="pt-PT" altLang="pt-PT" sz="2400" dirty="0" smtClean="0"/>
              <a:t> per </a:t>
            </a:r>
            <a:r>
              <a:rPr lang="pt-PT" altLang="pt-PT" sz="2400" dirty="0" err="1" smtClean="0"/>
              <a:t>million</a:t>
            </a:r>
            <a:r>
              <a:rPr lang="pt-PT" altLang="pt-PT" sz="2400" dirty="0" smtClean="0"/>
              <a:t>. </a:t>
            </a:r>
            <a:r>
              <a:rPr lang="pt-PT" altLang="pt-PT" sz="2400" dirty="0" err="1" smtClean="0"/>
              <a:t>The</a:t>
            </a:r>
            <a:r>
              <a:rPr lang="pt-PT" altLang="pt-PT" sz="2400" dirty="0" smtClean="0"/>
              <a:t> central </a:t>
            </a:r>
            <a:r>
              <a:rPr lang="pt-PT" altLang="pt-PT" sz="2400" dirty="0" err="1" smtClean="0"/>
              <a:t>idea</a:t>
            </a:r>
            <a:r>
              <a:rPr lang="pt-PT" altLang="pt-PT" sz="2400" dirty="0" smtClean="0"/>
              <a:t> </a:t>
            </a:r>
            <a:r>
              <a:rPr lang="pt-PT" altLang="pt-PT" sz="2400" dirty="0" err="1" smtClean="0"/>
              <a:t>behind</a:t>
            </a:r>
            <a:r>
              <a:rPr lang="pt-PT" altLang="pt-PT" sz="2400" dirty="0" smtClean="0"/>
              <a:t> </a:t>
            </a:r>
            <a:r>
              <a:rPr lang="pt-PT" altLang="pt-PT" sz="2400" dirty="0" err="1" smtClean="0"/>
              <a:t>Six</a:t>
            </a:r>
            <a:r>
              <a:rPr lang="pt-PT" altLang="pt-PT" sz="2400" dirty="0" smtClean="0"/>
              <a:t> Sigma </a:t>
            </a:r>
            <a:r>
              <a:rPr lang="pt-PT" altLang="pt-PT" sz="2400" dirty="0" err="1" smtClean="0"/>
              <a:t>is</a:t>
            </a:r>
            <a:r>
              <a:rPr lang="pt-PT" altLang="pt-PT" sz="2400" dirty="0" smtClean="0"/>
              <a:t> </a:t>
            </a:r>
            <a:r>
              <a:rPr lang="pt-PT" altLang="pt-PT" sz="2400" dirty="0" err="1" smtClean="0"/>
              <a:t>that</a:t>
            </a:r>
            <a:r>
              <a:rPr lang="pt-PT" altLang="pt-PT" sz="2400" dirty="0" smtClean="0"/>
              <a:t> </a:t>
            </a:r>
            <a:r>
              <a:rPr lang="pt-PT" altLang="pt-PT" sz="2400" dirty="0" err="1" smtClean="0"/>
              <a:t>if</a:t>
            </a:r>
            <a:r>
              <a:rPr lang="pt-PT" altLang="pt-PT" sz="2400" dirty="0" smtClean="0"/>
              <a:t> </a:t>
            </a:r>
            <a:r>
              <a:rPr lang="pt-PT" altLang="pt-PT" sz="2400" dirty="0" err="1" smtClean="0"/>
              <a:t>you</a:t>
            </a:r>
            <a:r>
              <a:rPr lang="pt-PT" altLang="pt-PT" sz="2400" dirty="0" smtClean="0"/>
              <a:t> can </a:t>
            </a:r>
            <a:r>
              <a:rPr lang="pt-PT" altLang="pt-PT" sz="2400" dirty="0" err="1" smtClean="0"/>
              <a:t>measure</a:t>
            </a:r>
            <a:r>
              <a:rPr lang="pt-PT" altLang="pt-PT" sz="2400" dirty="0" smtClean="0"/>
              <a:t> </a:t>
            </a:r>
            <a:r>
              <a:rPr lang="pt-PT" altLang="pt-PT" sz="2400" dirty="0" err="1" smtClean="0"/>
              <a:t>how</a:t>
            </a:r>
            <a:r>
              <a:rPr lang="pt-PT" altLang="pt-PT" sz="2400" dirty="0" smtClean="0"/>
              <a:t> </a:t>
            </a:r>
            <a:r>
              <a:rPr lang="pt-PT" altLang="pt-PT" sz="2400" dirty="0" err="1" smtClean="0"/>
              <a:t>many</a:t>
            </a:r>
            <a:r>
              <a:rPr lang="pt-PT" altLang="pt-PT" sz="2400" dirty="0" smtClean="0"/>
              <a:t> "</a:t>
            </a:r>
            <a:r>
              <a:rPr lang="pt-PT" altLang="pt-PT" sz="2400" dirty="0" err="1" smtClean="0"/>
              <a:t>defects</a:t>
            </a:r>
            <a:r>
              <a:rPr lang="pt-PT" altLang="pt-PT" sz="2400" dirty="0" smtClean="0"/>
              <a:t>" </a:t>
            </a:r>
            <a:r>
              <a:rPr lang="pt-PT" altLang="pt-PT" sz="2400" dirty="0" err="1" smtClean="0"/>
              <a:t>you</a:t>
            </a:r>
            <a:r>
              <a:rPr lang="pt-PT" altLang="pt-PT" sz="2400" dirty="0" smtClean="0"/>
              <a:t> </a:t>
            </a:r>
            <a:r>
              <a:rPr lang="pt-PT" altLang="pt-PT" sz="2400" dirty="0" err="1" smtClean="0"/>
              <a:t>have</a:t>
            </a:r>
            <a:r>
              <a:rPr lang="pt-PT" altLang="pt-PT" sz="2400" dirty="0" smtClean="0"/>
              <a:t> in a </a:t>
            </a:r>
            <a:r>
              <a:rPr lang="pt-PT" altLang="pt-PT" sz="2400" dirty="0" err="1" smtClean="0"/>
              <a:t>process</a:t>
            </a:r>
            <a:r>
              <a:rPr lang="pt-PT" altLang="pt-PT" sz="2400" dirty="0" smtClean="0"/>
              <a:t>, </a:t>
            </a:r>
            <a:r>
              <a:rPr lang="pt-PT" altLang="pt-PT" sz="2400" dirty="0" err="1" smtClean="0"/>
              <a:t>you</a:t>
            </a:r>
            <a:r>
              <a:rPr lang="pt-PT" altLang="pt-PT" sz="2400" dirty="0" smtClean="0"/>
              <a:t> can </a:t>
            </a:r>
            <a:r>
              <a:rPr lang="pt-PT" altLang="pt-PT" sz="2400" dirty="0" err="1" smtClean="0"/>
              <a:t>systematically</a:t>
            </a:r>
            <a:r>
              <a:rPr lang="pt-PT" altLang="pt-PT" sz="2400" dirty="0" smtClean="0"/>
              <a:t> figure out </a:t>
            </a:r>
            <a:r>
              <a:rPr lang="pt-PT" altLang="pt-PT" sz="2400" dirty="0" err="1" smtClean="0"/>
              <a:t>how</a:t>
            </a:r>
            <a:r>
              <a:rPr lang="pt-PT" altLang="pt-PT" sz="2400" dirty="0" smtClean="0"/>
              <a:t> </a:t>
            </a:r>
            <a:r>
              <a:rPr lang="pt-PT" altLang="pt-PT" sz="2400" dirty="0" err="1" smtClean="0"/>
              <a:t>you</a:t>
            </a:r>
            <a:r>
              <a:rPr lang="pt-PT" altLang="pt-PT" sz="2400" dirty="0" smtClean="0"/>
              <a:t> can </a:t>
            </a:r>
            <a:r>
              <a:rPr lang="pt-PT" altLang="pt-PT" sz="2400" dirty="0" err="1" smtClean="0"/>
              <a:t>eliminate</a:t>
            </a:r>
            <a:r>
              <a:rPr lang="pt-PT" altLang="pt-PT" sz="2400" dirty="0" smtClean="0"/>
              <a:t> </a:t>
            </a:r>
            <a:r>
              <a:rPr lang="pt-PT" altLang="pt-PT" sz="2400" dirty="0" err="1" smtClean="0"/>
              <a:t>them</a:t>
            </a:r>
            <a:r>
              <a:rPr lang="pt-PT" altLang="pt-PT" sz="2400" dirty="0" smtClean="0"/>
              <a:t>. </a:t>
            </a:r>
            <a:r>
              <a:rPr lang="pt-PT" altLang="pt-PT" sz="2400" dirty="0" err="1" smtClean="0"/>
              <a:t>Thus</a:t>
            </a:r>
            <a:r>
              <a:rPr lang="pt-PT" altLang="pt-PT" sz="2400" dirty="0" smtClean="0"/>
              <a:t> </a:t>
            </a:r>
            <a:r>
              <a:rPr lang="pt-PT" altLang="pt-PT" sz="2400" dirty="0" err="1" smtClean="0"/>
              <a:t>you</a:t>
            </a:r>
            <a:r>
              <a:rPr lang="pt-PT" altLang="pt-PT" sz="2400" dirty="0" smtClean="0"/>
              <a:t> can </a:t>
            </a:r>
            <a:r>
              <a:rPr lang="pt-PT" altLang="pt-PT" sz="2400" dirty="0" err="1" smtClean="0"/>
              <a:t>almost</a:t>
            </a:r>
            <a:r>
              <a:rPr lang="pt-PT" altLang="pt-PT" sz="2400" dirty="0" smtClean="0"/>
              <a:t> come to "zero </a:t>
            </a:r>
            <a:r>
              <a:rPr lang="pt-PT" altLang="pt-PT" sz="2400" dirty="0" err="1" smtClean="0"/>
              <a:t>defects</a:t>
            </a:r>
            <a:r>
              <a:rPr lang="pt-PT" altLang="pt-PT" sz="2400" dirty="0" smtClean="0"/>
              <a:t>".</a:t>
            </a:r>
          </a:p>
          <a:p>
            <a:pPr algn="just" eaLnBrk="1" hangingPunct="1">
              <a:lnSpc>
                <a:spcPct val="80000"/>
              </a:lnSpc>
            </a:pPr>
            <a:endParaRPr lang="pt-PT" altLang="pt-PT" sz="1800" dirty="0" smtClean="0"/>
          </a:p>
        </p:txBody>
      </p:sp>
    </p:spTree>
    <p:extLst>
      <p:ext uri="{BB962C8B-B14F-4D97-AF65-F5344CB8AC3E}">
        <p14:creationId xmlns:p14="http://schemas.microsoft.com/office/powerpoint/2010/main" val="224053712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pt-PT" altLang="ja-JP" sz="5400" b="1" dirty="0" err="1">
                <a:ea typeface="ＭＳ Ｐゴシック" charset="-128"/>
              </a:rPr>
              <a:t>Six</a:t>
            </a:r>
            <a:r>
              <a:rPr lang="pt-PT" altLang="ja-JP" sz="5400" b="1" dirty="0">
                <a:ea typeface="ＭＳ Ｐゴシック" charset="-128"/>
              </a:rPr>
              <a:t> Sigma</a:t>
            </a:r>
            <a:endParaRPr lang="pt-PT" sz="5400" dirty="0"/>
          </a:p>
        </p:txBody>
      </p:sp>
      <p:sp>
        <p:nvSpPr>
          <p:cNvPr id="3" name="Content Placeholder 2"/>
          <p:cNvSpPr>
            <a:spLocks noGrp="1"/>
          </p:cNvSpPr>
          <p:nvPr>
            <p:ph idx="1"/>
          </p:nvPr>
        </p:nvSpPr>
        <p:spPr/>
        <p:txBody>
          <a:bodyPr/>
          <a:lstStyle/>
          <a:p>
            <a:pPr algn="just"/>
            <a:endParaRPr lang="pt-PT" altLang="pt-PT" sz="2400" dirty="0" smtClean="0"/>
          </a:p>
          <a:p>
            <a:pPr algn="just"/>
            <a:r>
              <a:rPr lang="pt-PT" altLang="pt-PT" sz="2400" dirty="0" err="1" smtClean="0"/>
              <a:t>The</a:t>
            </a:r>
            <a:r>
              <a:rPr lang="pt-PT" altLang="pt-PT" sz="2400" dirty="0" smtClean="0"/>
              <a:t> </a:t>
            </a:r>
            <a:r>
              <a:rPr lang="pt-PT" altLang="pt-PT" sz="2400" dirty="0" err="1"/>
              <a:t>Japanese</a:t>
            </a:r>
            <a:r>
              <a:rPr lang="pt-PT" altLang="pt-PT" sz="2400" dirty="0"/>
              <a:t> </a:t>
            </a:r>
            <a:r>
              <a:rPr lang="pt-PT" altLang="pt-PT" sz="2400" dirty="0" err="1"/>
              <a:t>origin</a:t>
            </a:r>
            <a:r>
              <a:rPr lang="pt-PT" altLang="pt-PT" sz="2400" dirty="0"/>
              <a:t> </a:t>
            </a:r>
            <a:r>
              <a:rPr lang="pt-PT" altLang="pt-PT" sz="2400" dirty="0" err="1"/>
              <a:t>of</a:t>
            </a:r>
            <a:r>
              <a:rPr lang="pt-PT" altLang="pt-PT" sz="2400" dirty="0"/>
              <a:t> </a:t>
            </a:r>
            <a:r>
              <a:rPr lang="pt-PT" altLang="pt-PT" sz="2400" dirty="0" err="1"/>
              <a:t>Six</a:t>
            </a:r>
            <a:r>
              <a:rPr lang="pt-PT" altLang="pt-PT" sz="2400" dirty="0"/>
              <a:t> Sigma can </a:t>
            </a:r>
            <a:r>
              <a:rPr lang="pt-PT" altLang="pt-PT" sz="2400" dirty="0" err="1"/>
              <a:t>still</a:t>
            </a:r>
            <a:r>
              <a:rPr lang="pt-PT" altLang="pt-PT" sz="2400" dirty="0"/>
              <a:t> </a:t>
            </a:r>
            <a:r>
              <a:rPr lang="pt-PT" altLang="pt-PT" sz="2400" dirty="0" err="1"/>
              <a:t>be</a:t>
            </a:r>
            <a:r>
              <a:rPr lang="pt-PT" altLang="pt-PT" sz="2400" dirty="0"/>
              <a:t> </a:t>
            </a:r>
            <a:r>
              <a:rPr lang="pt-PT" altLang="pt-PT" sz="2400" dirty="0" err="1"/>
              <a:t>seen</a:t>
            </a:r>
            <a:r>
              <a:rPr lang="pt-PT" altLang="pt-PT" sz="2400" dirty="0"/>
              <a:t> </a:t>
            </a:r>
            <a:r>
              <a:rPr lang="pt-PT" altLang="pt-PT" sz="2400" dirty="0" err="1"/>
              <a:t>by</a:t>
            </a:r>
            <a:r>
              <a:rPr lang="pt-PT" altLang="pt-PT" sz="2400" dirty="0"/>
              <a:t> </a:t>
            </a:r>
            <a:r>
              <a:rPr lang="pt-PT" altLang="pt-PT" sz="2400" dirty="0" err="1"/>
              <a:t>the</a:t>
            </a:r>
            <a:r>
              <a:rPr lang="pt-PT" altLang="pt-PT" sz="2400" dirty="0"/>
              <a:t> </a:t>
            </a:r>
            <a:r>
              <a:rPr lang="pt-PT" altLang="pt-PT" sz="2400" dirty="0" err="1"/>
              <a:t>system</a:t>
            </a:r>
            <a:r>
              <a:rPr lang="pt-PT" altLang="pt-PT" sz="2400" dirty="0"/>
              <a:t> </a:t>
            </a:r>
            <a:r>
              <a:rPr lang="pt-PT" altLang="pt-PT" sz="2400" dirty="0" err="1"/>
              <a:t>of</a:t>
            </a:r>
            <a:r>
              <a:rPr lang="pt-PT" altLang="pt-PT" sz="2400" dirty="0"/>
              <a:t> "</a:t>
            </a:r>
            <a:r>
              <a:rPr lang="pt-PT" altLang="pt-PT" sz="2400" dirty="0" err="1"/>
              <a:t>belts</a:t>
            </a:r>
            <a:r>
              <a:rPr lang="pt-PT" altLang="pt-PT" sz="2400" dirty="0"/>
              <a:t>" </a:t>
            </a:r>
            <a:r>
              <a:rPr lang="pt-PT" altLang="pt-PT" sz="2400" dirty="0" err="1"/>
              <a:t>which</a:t>
            </a:r>
            <a:r>
              <a:rPr lang="pt-PT" altLang="pt-PT" sz="2400" dirty="0"/>
              <a:t> </a:t>
            </a:r>
            <a:r>
              <a:rPr lang="pt-PT" altLang="pt-PT" sz="2400" dirty="0" err="1"/>
              <a:t>it</a:t>
            </a:r>
            <a:r>
              <a:rPr lang="pt-PT" altLang="pt-PT" sz="2400" dirty="0"/>
              <a:t> uses. </a:t>
            </a:r>
            <a:r>
              <a:rPr lang="pt-PT" altLang="pt-PT" sz="2400" dirty="0" err="1"/>
              <a:t>If</a:t>
            </a:r>
            <a:r>
              <a:rPr lang="pt-PT" altLang="pt-PT" sz="2400" dirty="0"/>
              <a:t> </a:t>
            </a:r>
            <a:r>
              <a:rPr lang="pt-PT" altLang="pt-PT" sz="2400" dirty="0" err="1"/>
              <a:t>you</a:t>
            </a:r>
            <a:r>
              <a:rPr lang="pt-PT" altLang="pt-PT" sz="2400" dirty="0"/>
              <a:t> are </a:t>
            </a:r>
            <a:r>
              <a:rPr lang="pt-PT" altLang="pt-PT" sz="2400" dirty="0" err="1"/>
              <a:t>new</a:t>
            </a:r>
            <a:r>
              <a:rPr lang="pt-PT" altLang="pt-PT" sz="2400" dirty="0"/>
              <a:t> to </a:t>
            </a:r>
            <a:r>
              <a:rPr lang="pt-PT" altLang="pt-PT" sz="2400" dirty="0" err="1"/>
              <a:t>Six</a:t>
            </a:r>
            <a:r>
              <a:rPr lang="pt-PT" altLang="pt-PT" sz="2400" dirty="0"/>
              <a:t> Sigma </a:t>
            </a:r>
            <a:r>
              <a:rPr lang="pt-PT" altLang="pt-PT" sz="2400" dirty="0" err="1"/>
              <a:t>and</a:t>
            </a:r>
            <a:r>
              <a:rPr lang="pt-PT" altLang="pt-PT" sz="2400" dirty="0"/>
              <a:t> </a:t>
            </a:r>
            <a:r>
              <a:rPr lang="pt-PT" altLang="pt-PT" sz="2400" dirty="0" err="1"/>
              <a:t>you</a:t>
            </a:r>
            <a:r>
              <a:rPr lang="pt-PT" altLang="pt-PT" sz="2400" dirty="0"/>
              <a:t> </a:t>
            </a:r>
            <a:r>
              <a:rPr lang="pt-PT" altLang="pt-PT" sz="2400" dirty="0" err="1"/>
              <a:t>go</a:t>
            </a:r>
            <a:r>
              <a:rPr lang="pt-PT" altLang="pt-PT" sz="2400" dirty="0"/>
              <a:t> </a:t>
            </a:r>
            <a:r>
              <a:rPr lang="pt-PT" altLang="pt-PT" sz="2400" dirty="0" err="1"/>
              <a:t>on</a:t>
            </a:r>
            <a:r>
              <a:rPr lang="pt-PT" altLang="pt-PT" sz="2400" dirty="0"/>
              <a:t> a basic training, </a:t>
            </a:r>
            <a:r>
              <a:rPr lang="pt-PT" altLang="pt-PT" sz="2400" dirty="0" err="1"/>
              <a:t>you</a:t>
            </a:r>
            <a:r>
              <a:rPr lang="pt-PT" altLang="pt-PT" sz="2400" dirty="0"/>
              <a:t> </a:t>
            </a:r>
            <a:r>
              <a:rPr lang="pt-PT" altLang="pt-PT" sz="2400" dirty="0" err="1"/>
              <a:t>get</a:t>
            </a:r>
            <a:r>
              <a:rPr lang="pt-PT" altLang="pt-PT" sz="2400" dirty="0"/>
              <a:t> a green </a:t>
            </a:r>
            <a:r>
              <a:rPr lang="pt-PT" altLang="pt-PT" sz="2400" dirty="0" err="1"/>
              <a:t>belt</a:t>
            </a:r>
            <a:r>
              <a:rPr lang="pt-PT" altLang="pt-PT" sz="2400" dirty="0"/>
              <a:t>. </a:t>
            </a:r>
            <a:r>
              <a:rPr lang="pt-PT" altLang="pt-PT" sz="2400" dirty="0" err="1"/>
              <a:t>Anyone</a:t>
            </a:r>
            <a:r>
              <a:rPr lang="pt-PT" altLang="pt-PT" sz="2400" dirty="0"/>
              <a:t> </a:t>
            </a:r>
            <a:r>
              <a:rPr lang="pt-PT" altLang="pt-PT" sz="2400" dirty="0" err="1"/>
              <a:t>who</a:t>
            </a:r>
            <a:r>
              <a:rPr lang="pt-PT" altLang="pt-PT" sz="2400" dirty="0"/>
              <a:t> </a:t>
            </a:r>
            <a:r>
              <a:rPr lang="pt-PT" altLang="pt-PT" sz="2400" dirty="0" err="1"/>
              <a:t>has</a:t>
            </a:r>
            <a:r>
              <a:rPr lang="pt-PT" altLang="pt-PT" sz="2400" dirty="0"/>
              <a:t> </a:t>
            </a:r>
            <a:r>
              <a:rPr lang="pt-PT" altLang="pt-PT" sz="2400" dirty="0" err="1"/>
              <a:t>the</a:t>
            </a:r>
            <a:r>
              <a:rPr lang="pt-PT" altLang="pt-PT" sz="2400" dirty="0"/>
              <a:t> </a:t>
            </a:r>
            <a:r>
              <a:rPr lang="pt-PT" altLang="pt-PT" sz="2400" dirty="0" err="1"/>
              <a:t>responsibility</a:t>
            </a:r>
            <a:r>
              <a:rPr lang="pt-PT" altLang="pt-PT" sz="2400" dirty="0"/>
              <a:t> for </a:t>
            </a:r>
            <a:r>
              <a:rPr lang="pt-PT" altLang="pt-PT" sz="2400" dirty="0" err="1"/>
              <a:t>leading</a:t>
            </a:r>
            <a:r>
              <a:rPr lang="pt-PT" altLang="pt-PT" sz="2400" dirty="0"/>
              <a:t> a </a:t>
            </a:r>
            <a:r>
              <a:rPr lang="pt-PT" altLang="pt-PT" sz="2400" dirty="0" err="1"/>
              <a:t>Six</a:t>
            </a:r>
            <a:r>
              <a:rPr lang="pt-PT" altLang="pt-PT" sz="2400" dirty="0"/>
              <a:t> Sigma team </a:t>
            </a:r>
            <a:r>
              <a:rPr lang="pt-PT" altLang="pt-PT" sz="2400" dirty="0" err="1"/>
              <a:t>is</a:t>
            </a:r>
            <a:r>
              <a:rPr lang="pt-PT" altLang="pt-PT" sz="2400" dirty="0"/>
              <a:t> </a:t>
            </a:r>
            <a:r>
              <a:rPr lang="pt-PT" altLang="pt-PT" sz="2400" dirty="0" err="1"/>
              <a:t>called</a:t>
            </a:r>
            <a:r>
              <a:rPr lang="pt-PT" altLang="pt-PT" sz="2400" dirty="0"/>
              <a:t> a </a:t>
            </a:r>
            <a:r>
              <a:rPr lang="pt-PT" altLang="pt-PT" sz="2400" dirty="0" err="1"/>
              <a:t>black</a:t>
            </a:r>
            <a:r>
              <a:rPr lang="pt-PT" altLang="pt-PT" sz="2400" dirty="0"/>
              <a:t> </a:t>
            </a:r>
            <a:r>
              <a:rPr lang="pt-PT" altLang="pt-PT" sz="2400" dirty="0" err="1"/>
              <a:t>belt</a:t>
            </a:r>
            <a:r>
              <a:rPr lang="pt-PT" altLang="pt-PT" sz="2400" dirty="0"/>
              <a:t>. </a:t>
            </a:r>
            <a:r>
              <a:rPr lang="pt-PT" altLang="pt-PT" sz="2400" dirty="0" err="1"/>
              <a:t>Finally</a:t>
            </a:r>
            <a:r>
              <a:rPr lang="pt-PT" altLang="pt-PT" sz="2400" dirty="0"/>
              <a:t> </a:t>
            </a:r>
            <a:r>
              <a:rPr lang="pt-PT" altLang="pt-PT" sz="2400" dirty="0" err="1"/>
              <a:t>there</a:t>
            </a:r>
            <a:r>
              <a:rPr lang="pt-PT" altLang="pt-PT" sz="2400" dirty="0"/>
              <a:t> </a:t>
            </a:r>
            <a:r>
              <a:rPr lang="pt-PT" altLang="pt-PT" sz="2400" dirty="0" err="1"/>
              <a:t>is</a:t>
            </a:r>
            <a:r>
              <a:rPr lang="pt-PT" altLang="pt-PT" sz="2400" dirty="0"/>
              <a:t> a </a:t>
            </a:r>
            <a:r>
              <a:rPr lang="pt-PT" altLang="pt-PT" sz="2400" dirty="0" err="1"/>
              <a:t>special</a:t>
            </a:r>
            <a:r>
              <a:rPr lang="pt-PT" altLang="pt-PT" sz="2400" dirty="0"/>
              <a:t> elite </a:t>
            </a:r>
            <a:r>
              <a:rPr lang="pt-PT" altLang="pt-PT" sz="2400" dirty="0" err="1"/>
              <a:t>group</a:t>
            </a:r>
            <a:r>
              <a:rPr lang="pt-PT" altLang="pt-PT" sz="2400" dirty="0"/>
              <a:t> </a:t>
            </a:r>
            <a:r>
              <a:rPr lang="pt-PT" altLang="pt-PT" sz="2400" dirty="0" err="1"/>
              <a:t>called</a:t>
            </a:r>
            <a:r>
              <a:rPr lang="pt-PT" altLang="pt-PT" sz="2400" dirty="0"/>
              <a:t> Master </a:t>
            </a:r>
            <a:r>
              <a:rPr lang="pt-PT" altLang="pt-PT" sz="2400" dirty="0" err="1"/>
              <a:t>Black</a:t>
            </a:r>
            <a:r>
              <a:rPr lang="pt-PT" altLang="pt-PT" sz="2400" dirty="0"/>
              <a:t> </a:t>
            </a:r>
            <a:r>
              <a:rPr lang="pt-PT" altLang="pt-PT" sz="2400" dirty="0" err="1"/>
              <a:t>Belts</a:t>
            </a:r>
            <a:r>
              <a:rPr lang="pt-PT" altLang="pt-PT" sz="2400" dirty="0"/>
              <a:t> </a:t>
            </a:r>
            <a:r>
              <a:rPr lang="pt-PT" altLang="pt-PT" sz="2400" dirty="0" err="1"/>
              <a:t>who</a:t>
            </a:r>
            <a:r>
              <a:rPr lang="pt-PT" altLang="pt-PT" sz="2400" dirty="0"/>
              <a:t> </a:t>
            </a:r>
            <a:r>
              <a:rPr lang="pt-PT" altLang="pt-PT" sz="2400" dirty="0" err="1"/>
              <a:t>supervise</a:t>
            </a:r>
            <a:r>
              <a:rPr lang="pt-PT" altLang="pt-PT" sz="2400" dirty="0"/>
              <a:t> </a:t>
            </a:r>
            <a:r>
              <a:rPr lang="pt-PT" altLang="pt-PT" sz="2400" dirty="0" err="1"/>
              <a:t>the</a:t>
            </a:r>
            <a:r>
              <a:rPr lang="pt-PT" altLang="pt-PT" sz="2400" dirty="0"/>
              <a:t> </a:t>
            </a:r>
            <a:r>
              <a:rPr lang="pt-PT" altLang="pt-PT" sz="2400" dirty="0" err="1"/>
              <a:t>Black</a:t>
            </a:r>
            <a:r>
              <a:rPr lang="pt-PT" altLang="pt-PT" sz="2400" dirty="0"/>
              <a:t> </a:t>
            </a:r>
            <a:r>
              <a:rPr lang="pt-PT" altLang="pt-PT" sz="2400" dirty="0" err="1"/>
              <a:t>Belts</a:t>
            </a:r>
            <a:r>
              <a:rPr lang="pt-PT" altLang="pt-PT" sz="2400" dirty="0"/>
              <a:t>.</a:t>
            </a:r>
          </a:p>
          <a:p>
            <a:endParaRPr lang="pt-PT" dirty="0"/>
          </a:p>
        </p:txBody>
      </p:sp>
    </p:spTree>
    <p:extLst>
      <p:ext uri="{BB962C8B-B14F-4D97-AF65-F5344CB8AC3E}">
        <p14:creationId xmlns:p14="http://schemas.microsoft.com/office/powerpoint/2010/main" val="154130085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Grp="1" noChangeArrowheads="1"/>
          </p:cNvSpPr>
          <p:nvPr>
            <p:ph type="title"/>
          </p:nvPr>
        </p:nvSpPr>
        <p:spPr/>
        <p:txBody>
          <a:bodyPr>
            <a:normAutofit/>
          </a:bodyPr>
          <a:lstStyle/>
          <a:p>
            <a:pPr algn="ctr" eaLnBrk="1" hangingPunct="1">
              <a:defRPr/>
            </a:pPr>
            <a:r>
              <a:rPr lang="pt-PT" altLang="ja-JP" sz="5400" b="1" dirty="0" err="1" smtClean="0">
                <a:ea typeface="ＭＳ Ｐゴシック" charset="-128"/>
              </a:rPr>
              <a:t>Six</a:t>
            </a:r>
            <a:r>
              <a:rPr lang="pt-PT" altLang="ja-JP" sz="5400" b="1" dirty="0" smtClean="0">
                <a:ea typeface="ＭＳ Ｐゴシック" charset="-128"/>
              </a:rPr>
              <a:t> Sigma</a:t>
            </a:r>
            <a:endParaRPr lang="pt-PT" sz="5400" b="1" dirty="0" smtClean="0"/>
          </a:p>
        </p:txBody>
      </p:sp>
      <p:sp>
        <p:nvSpPr>
          <p:cNvPr id="135171" name="Rectangle 3"/>
          <p:cNvSpPr>
            <a:spLocks noGrp="1" noChangeArrowheads="1"/>
          </p:cNvSpPr>
          <p:nvPr>
            <p:ph idx="1"/>
          </p:nvPr>
        </p:nvSpPr>
        <p:spPr>
          <a:xfrm>
            <a:off x="539552" y="1845734"/>
            <a:ext cx="7992887" cy="4023360"/>
          </a:xfrm>
        </p:spPr>
        <p:txBody>
          <a:bodyPr/>
          <a:lstStyle/>
          <a:p>
            <a:pPr algn="just" eaLnBrk="1" hangingPunct="1"/>
            <a:r>
              <a:rPr lang="pt-PT" altLang="ja-JP" sz="2800" i="1" dirty="0" smtClean="0">
                <a:ea typeface="ＭＳ Ｐゴシック" panose="020B0600070205080204" pitchFamily="34" charset="-128"/>
              </a:rPr>
              <a:t>"</a:t>
            </a:r>
            <a:r>
              <a:rPr lang="pt-PT" altLang="ja-JP" sz="2800" dirty="0" err="1" smtClean="0">
                <a:ea typeface="ＭＳ Ｐゴシック" panose="020B0600070205080204" pitchFamily="34" charset="-128"/>
              </a:rPr>
              <a:t>Two</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Six</a:t>
            </a:r>
            <a:r>
              <a:rPr lang="pt-PT" altLang="ja-JP" sz="2800" dirty="0" smtClean="0">
                <a:ea typeface="ＭＳ Ｐゴシック" panose="020B0600070205080204" pitchFamily="34" charset="-128"/>
              </a:rPr>
              <a:t> Sigma </a:t>
            </a:r>
            <a:r>
              <a:rPr lang="pt-PT" altLang="ja-JP" sz="2800" dirty="0" err="1" smtClean="0">
                <a:ea typeface="ＭＳ Ｐゴシック" panose="020B0600070205080204" pitchFamily="34" charset="-128"/>
              </a:rPr>
              <a:t>sub-methodologies</a:t>
            </a:r>
            <a:r>
              <a:rPr lang="pt-PT" altLang="ja-JP" sz="2800" dirty="0" smtClean="0">
                <a:ea typeface="ＭＳ Ｐゴシック" panose="020B0600070205080204" pitchFamily="34" charset="-128"/>
              </a:rPr>
              <a:t> are </a:t>
            </a:r>
            <a:r>
              <a:rPr lang="pt-PT" altLang="ja-JP" sz="2800" dirty="0" err="1" smtClean="0">
                <a:ea typeface="ＭＳ Ｐゴシック" panose="020B0600070205080204" pitchFamily="34" charset="-128"/>
              </a:rPr>
              <a:t>called</a:t>
            </a:r>
            <a:r>
              <a:rPr lang="pt-PT" altLang="ja-JP" sz="2800" dirty="0" smtClean="0">
                <a:ea typeface="ＭＳ Ｐゴシック" panose="020B0600070205080204" pitchFamily="34" charset="-128"/>
              </a:rPr>
              <a:t> DMAIC (Define, </a:t>
            </a:r>
            <a:r>
              <a:rPr lang="pt-PT" altLang="ja-JP" sz="2800" dirty="0" err="1" smtClean="0">
                <a:ea typeface="ＭＳ Ｐゴシック" panose="020B0600070205080204" pitchFamily="34" charset="-128"/>
              </a:rPr>
              <a:t>Measure</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Analyze</a:t>
            </a:r>
            <a:r>
              <a:rPr lang="pt-PT" altLang="ja-JP" sz="2800" dirty="0" smtClean="0">
                <a:ea typeface="ＭＳ Ｐゴシック" panose="020B0600070205080204" pitchFamily="34" charset="-128"/>
              </a:rPr>
              <a:t>, Improve </a:t>
            </a:r>
            <a:r>
              <a:rPr lang="pt-PT" altLang="ja-JP" sz="2800" dirty="0" err="1" smtClean="0">
                <a:ea typeface="ＭＳ Ｐゴシック" panose="020B0600070205080204" pitchFamily="34" charset="-128"/>
              </a:rPr>
              <a:t>and</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Control</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and</a:t>
            </a:r>
            <a:r>
              <a:rPr lang="pt-PT" altLang="ja-JP" sz="2800" dirty="0" smtClean="0">
                <a:ea typeface="ＭＳ Ｐゴシック" panose="020B0600070205080204" pitchFamily="34" charset="-128"/>
              </a:rPr>
              <a:t> DMADV (Define, </a:t>
            </a:r>
            <a:r>
              <a:rPr lang="pt-PT" altLang="ja-JP" sz="2800" dirty="0" err="1" smtClean="0">
                <a:ea typeface="ＭＳ Ｐゴシック" panose="020B0600070205080204" pitchFamily="34" charset="-128"/>
              </a:rPr>
              <a:t>Measure</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Analyze</a:t>
            </a:r>
            <a:r>
              <a:rPr lang="pt-PT" altLang="ja-JP" sz="2800" dirty="0" smtClean="0">
                <a:ea typeface="ＭＳ Ｐゴシック" panose="020B0600070205080204" pitchFamily="34" charset="-128"/>
              </a:rPr>
              <a:t>, Design, </a:t>
            </a:r>
            <a:r>
              <a:rPr lang="pt-PT" altLang="ja-JP" sz="2800" dirty="0" err="1" smtClean="0">
                <a:ea typeface="ＭＳ Ｐゴシック" panose="020B0600070205080204" pitchFamily="34" charset="-128"/>
              </a:rPr>
              <a:t>Verify</a:t>
            </a:r>
            <a:r>
              <a:rPr lang="pt-PT" altLang="ja-JP" sz="2800" dirty="0" smtClean="0">
                <a:ea typeface="ＭＳ Ｐゴシック" panose="020B0600070205080204" pitchFamily="34" charset="-128"/>
              </a:rPr>
              <a:t>). DMAIC </a:t>
            </a:r>
            <a:r>
              <a:rPr lang="pt-PT" altLang="ja-JP" sz="2800" dirty="0" err="1" smtClean="0">
                <a:ea typeface="ＭＳ Ｐゴシック" panose="020B0600070205080204" pitchFamily="34" charset="-128"/>
              </a:rPr>
              <a:t>is</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an</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improvement</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system</a:t>
            </a:r>
            <a:r>
              <a:rPr lang="pt-PT" altLang="ja-JP" sz="2800" dirty="0" smtClean="0">
                <a:ea typeface="ＭＳ Ｐゴシック" panose="020B0600070205080204" pitchFamily="34" charset="-128"/>
              </a:rPr>
              <a:t> for EXISTING processes </a:t>
            </a:r>
            <a:r>
              <a:rPr lang="pt-PT" altLang="ja-JP" sz="2800" dirty="0" err="1" smtClean="0">
                <a:ea typeface="ＭＳ Ｐゴシック" panose="020B0600070205080204" pitchFamily="34" charset="-128"/>
              </a:rPr>
              <a:t>which</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fall</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below</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specifications</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and</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need</a:t>
            </a:r>
            <a:r>
              <a:rPr lang="pt-PT" altLang="ja-JP" sz="2800" dirty="0" smtClean="0">
                <a:ea typeface="ＭＳ Ｐゴシック" panose="020B0600070205080204" pitchFamily="34" charset="-128"/>
              </a:rPr>
              <a:t> to </a:t>
            </a:r>
            <a:r>
              <a:rPr lang="pt-PT" altLang="ja-JP" sz="2800" dirty="0" err="1" smtClean="0">
                <a:ea typeface="ＭＳ Ｐゴシック" panose="020B0600070205080204" pitchFamily="34" charset="-128"/>
              </a:rPr>
              <a:t>be</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improved</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incrementally</a:t>
            </a:r>
            <a:r>
              <a:rPr lang="pt-PT" altLang="ja-JP" sz="2800" dirty="0" smtClean="0">
                <a:ea typeface="ＭＳ Ｐゴシック" panose="020B0600070205080204" pitchFamily="34" charset="-128"/>
              </a:rPr>
              <a:t>. DMADV </a:t>
            </a:r>
            <a:r>
              <a:rPr lang="pt-PT" altLang="ja-JP" sz="2800" dirty="0" err="1" smtClean="0">
                <a:ea typeface="ＭＳ Ｐゴシック" panose="020B0600070205080204" pitchFamily="34" charset="-128"/>
              </a:rPr>
              <a:t>is</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also</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an</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improvement</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system</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which</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is</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designed</a:t>
            </a:r>
            <a:r>
              <a:rPr lang="pt-PT" altLang="ja-JP" sz="2800" dirty="0" smtClean="0">
                <a:ea typeface="ＭＳ Ｐゴシック" panose="020B0600070205080204" pitchFamily="34" charset="-128"/>
              </a:rPr>
              <a:t> to </a:t>
            </a:r>
            <a:r>
              <a:rPr lang="pt-PT" altLang="ja-JP" sz="2800" dirty="0" err="1" smtClean="0">
                <a:ea typeface="ＭＳ Ｐゴシック" panose="020B0600070205080204" pitchFamily="34" charset="-128"/>
              </a:rPr>
              <a:t>develop</a:t>
            </a:r>
            <a:r>
              <a:rPr lang="pt-PT" altLang="ja-JP" sz="2800" dirty="0" smtClean="0">
                <a:ea typeface="ＭＳ Ｐゴシック" panose="020B0600070205080204" pitchFamily="34" charset="-128"/>
              </a:rPr>
              <a:t> NEW processes </a:t>
            </a:r>
            <a:r>
              <a:rPr lang="pt-PT" altLang="ja-JP" sz="2800" dirty="0" err="1" smtClean="0">
                <a:ea typeface="ＭＳ Ｐゴシック" panose="020B0600070205080204" pitchFamily="34" charset="-128"/>
              </a:rPr>
              <a:t>and</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or</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products</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at</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Six</a:t>
            </a:r>
            <a:r>
              <a:rPr lang="pt-PT" altLang="ja-JP" sz="2800" dirty="0" smtClean="0">
                <a:ea typeface="ＭＳ Ｐゴシック" panose="020B0600070205080204" pitchFamily="34" charset="-128"/>
              </a:rPr>
              <a:t> Sigma </a:t>
            </a:r>
            <a:r>
              <a:rPr lang="pt-PT" altLang="ja-JP" sz="2800" dirty="0" err="1" smtClean="0">
                <a:ea typeface="ＭＳ Ｐゴシック" panose="020B0600070205080204" pitchFamily="34" charset="-128"/>
              </a:rPr>
              <a:t>quality</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levels</a:t>
            </a:r>
            <a:r>
              <a:rPr lang="pt-PT" altLang="ja-JP" sz="2800" dirty="0" smtClean="0">
                <a:ea typeface="ＭＳ Ｐゴシック" panose="020B0600070205080204" pitchFamily="34" charset="-128"/>
              </a:rPr>
              <a:t>." </a:t>
            </a:r>
            <a:endParaRPr lang="pt-PT" altLang="pt-PT" sz="2800" dirty="0" smtClean="0"/>
          </a:p>
        </p:txBody>
      </p:sp>
    </p:spTree>
    <p:extLst>
      <p:ext uri="{BB962C8B-B14F-4D97-AF65-F5344CB8AC3E}">
        <p14:creationId xmlns:p14="http://schemas.microsoft.com/office/powerpoint/2010/main" val="3659700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noAutofit/>
          </a:bodyPr>
          <a:lstStyle/>
          <a:p>
            <a:pPr algn="ctr" eaLnBrk="1" hangingPunct="1">
              <a:defRPr/>
            </a:pPr>
            <a:r>
              <a:rPr lang="pt-PT" sz="5400" b="1" dirty="0" smtClean="0"/>
              <a:t>KURT LEWIN’S FIELD ANALYSIS</a:t>
            </a:r>
          </a:p>
        </p:txBody>
      </p:sp>
      <p:sp>
        <p:nvSpPr>
          <p:cNvPr id="7171" name="Rectangle 3"/>
          <p:cNvSpPr>
            <a:spLocks noGrp="1" noChangeArrowheads="1"/>
          </p:cNvSpPr>
          <p:nvPr>
            <p:ph idx="1"/>
          </p:nvPr>
        </p:nvSpPr>
        <p:spPr>
          <a:xfrm>
            <a:off x="822959" y="1845734"/>
            <a:ext cx="7543801" cy="4319570"/>
          </a:xfrm>
        </p:spPr>
        <p:txBody>
          <a:bodyPr>
            <a:normAutofit fontScale="92500" lnSpcReduction="20000"/>
          </a:bodyPr>
          <a:lstStyle/>
          <a:p>
            <a:pPr eaLnBrk="1" hangingPunct="1">
              <a:lnSpc>
                <a:spcPct val="80000"/>
              </a:lnSpc>
            </a:pPr>
            <a:r>
              <a:rPr lang="pt-PT" altLang="pt-PT" sz="2200" b="1" dirty="0" smtClean="0"/>
              <a:t>Use </a:t>
            </a:r>
            <a:r>
              <a:rPr lang="pt-PT" altLang="pt-PT" sz="2200" b="1" dirty="0" err="1" smtClean="0"/>
              <a:t>of</a:t>
            </a:r>
            <a:r>
              <a:rPr lang="pt-PT" altLang="pt-PT" sz="2200" b="1" dirty="0" smtClean="0"/>
              <a:t> </a:t>
            </a:r>
            <a:r>
              <a:rPr lang="pt-PT" altLang="pt-PT" sz="2200" b="1" dirty="0" err="1" smtClean="0"/>
              <a:t>the</a:t>
            </a:r>
            <a:r>
              <a:rPr lang="pt-PT" altLang="pt-PT" sz="2200" b="1" dirty="0" smtClean="0"/>
              <a:t> Force Field </a:t>
            </a:r>
            <a:r>
              <a:rPr lang="pt-PT" altLang="pt-PT" sz="2200" b="1" dirty="0" err="1" smtClean="0"/>
              <a:t>Analysis</a:t>
            </a:r>
            <a:r>
              <a:rPr lang="pt-PT" altLang="pt-PT" sz="2200" b="1" dirty="0" smtClean="0"/>
              <a:t> </a:t>
            </a:r>
            <a:r>
              <a:rPr lang="pt-PT" altLang="pt-PT" sz="2200" b="1" dirty="0" err="1" smtClean="0"/>
              <a:t>method</a:t>
            </a:r>
            <a:endParaRPr lang="pt-PT" altLang="pt-PT" sz="2200" b="1" dirty="0" smtClean="0"/>
          </a:p>
          <a:p>
            <a:pPr eaLnBrk="1" hangingPunct="1">
              <a:lnSpc>
                <a:spcPct val="80000"/>
              </a:lnSpc>
            </a:pPr>
            <a:r>
              <a:rPr lang="pt-PT" altLang="pt-PT" sz="2200" dirty="0" err="1" smtClean="0"/>
              <a:t>Investigate</a:t>
            </a:r>
            <a:r>
              <a:rPr lang="pt-PT" altLang="pt-PT" sz="2200" dirty="0" smtClean="0"/>
              <a:t> </a:t>
            </a:r>
            <a:r>
              <a:rPr lang="pt-PT" altLang="pt-PT" sz="2200" dirty="0" err="1" smtClean="0"/>
              <a:t>the</a:t>
            </a:r>
            <a:r>
              <a:rPr lang="pt-PT" altLang="pt-PT" sz="2200" dirty="0" smtClean="0"/>
              <a:t> </a:t>
            </a:r>
            <a:r>
              <a:rPr lang="pt-PT" altLang="pt-PT" sz="2200" b="1" dirty="0" smtClean="0"/>
              <a:t>balance </a:t>
            </a:r>
            <a:r>
              <a:rPr lang="pt-PT" altLang="pt-PT" sz="2200" b="1" dirty="0" err="1" smtClean="0"/>
              <a:t>of</a:t>
            </a:r>
            <a:r>
              <a:rPr lang="pt-PT" altLang="pt-PT" sz="2200" b="1" dirty="0" smtClean="0"/>
              <a:t> </a:t>
            </a:r>
            <a:r>
              <a:rPr lang="pt-PT" altLang="pt-PT" sz="2200" b="1" dirty="0" err="1" smtClean="0"/>
              <a:t>power</a:t>
            </a:r>
            <a:r>
              <a:rPr lang="pt-PT" altLang="pt-PT" sz="2200" dirty="0" smtClean="0"/>
              <a:t> </a:t>
            </a:r>
            <a:r>
              <a:rPr lang="pt-PT" altLang="pt-PT" sz="2200" dirty="0" err="1" smtClean="0"/>
              <a:t>involved</a:t>
            </a:r>
            <a:r>
              <a:rPr lang="pt-PT" altLang="pt-PT" sz="2200" dirty="0" smtClean="0"/>
              <a:t> in </a:t>
            </a:r>
            <a:r>
              <a:rPr lang="pt-PT" altLang="pt-PT" sz="2200" dirty="0" err="1" smtClean="0"/>
              <a:t>an</a:t>
            </a:r>
            <a:r>
              <a:rPr lang="pt-PT" altLang="pt-PT" sz="2200" dirty="0" smtClean="0"/>
              <a:t> </a:t>
            </a:r>
            <a:r>
              <a:rPr lang="pt-PT" altLang="pt-PT" sz="2200" dirty="0" err="1" smtClean="0"/>
              <a:t>issue</a:t>
            </a:r>
            <a:r>
              <a:rPr lang="pt-PT" altLang="pt-PT" sz="2200" dirty="0" smtClean="0"/>
              <a:t>.</a:t>
            </a:r>
          </a:p>
          <a:p>
            <a:pPr eaLnBrk="1" hangingPunct="1">
              <a:lnSpc>
                <a:spcPct val="80000"/>
              </a:lnSpc>
            </a:pPr>
            <a:r>
              <a:rPr lang="pt-PT" altLang="pt-PT" sz="2200" dirty="0" err="1" smtClean="0"/>
              <a:t>Identify</a:t>
            </a:r>
            <a:r>
              <a:rPr lang="pt-PT" altLang="pt-PT" sz="2200" dirty="0" smtClean="0"/>
              <a:t> </a:t>
            </a:r>
            <a:r>
              <a:rPr lang="pt-PT" altLang="pt-PT" sz="2200" dirty="0" err="1" smtClean="0"/>
              <a:t>the</a:t>
            </a:r>
            <a:r>
              <a:rPr lang="pt-PT" altLang="pt-PT" sz="2200" dirty="0" smtClean="0"/>
              <a:t> </a:t>
            </a:r>
            <a:r>
              <a:rPr lang="pt-PT" altLang="pt-PT" sz="2200" dirty="0" err="1" smtClean="0"/>
              <a:t>most</a:t>
            </a:r>
            <a:r>
              <a:rPr lang="pt-PT" altLang="pt-PT" sz="2200" dirty="0" smtClean="0"/>
              <a:t> </a:t>
            </a:r>
            <a:r>
              <a:rPr lang="pt-PT" altLang="pt-PT" sz="2200" dirty="0" err="1" smtClean="0"/>
              <a:t>important</a:t>
            </a:r>
            <a:r>
              <a:rPr lang="pt-PT" altLang="pt-PT" sz="2200" dirty="0" smtClean="0"/>
              <a:t> </a:t>
            </a:r>
            <a:r>
              <a:rPr lang="pt-PT" altLang="pt-PT" sz="2200" dirty="0" err="1" smtClean="0"/>
              <a:t>players</a:t>
            </a:r>
            <a:r>
              <a:rPr lang="pt-PT" altLang="pt-PT" sz="2200" dirty="0" smtClean="0"/>
              <a:t> (</a:t>
            </a:r>
            <a:r>
              <a:rPr lang="pt-PT" altLang="pt-PT" sz="2200" b="1" dirty="0" err="1" smtClean="0"/>
              <a:t>stakeholders</a:t>
            </a:r>
            <a:r>
              <a:rPr lang="pt-PT" altLang="pt-PT" sz="2200" dirty="0" smtClean="0"/>
              <a:t>) </a:t>
            </a:r>
            <a:r>
              <a:rPr lang="pt-PT" altLang="pt-PT" sz="2200" dirty="0" err="1" smtClean="0"/>
              <a:t>and</a:t>
            </a:r>
            <a:r>
              <a:rPr lang="pt-PT" altLang="pt-PT" sz="2200" dirty="0" smtClean="0"/>
              <a:t> target </a:t>
            </a:r>
            <a:r>
              <a:rPr lang="pt-PT" altLang="pt-PT" sz="2200" dirty="0" err="1" smtClean="0"/>
              <a:t>groups</a:t>
            </a:r>
            <a:r>
              <a:rPr lang="pt-PT" altLang="pt-PT" sz="2200" dirty="0" smtClean="0"/>
              <a:t> for a </a:t>
            </a:r>
            <a:r>
              <a:rPr lang="pt-PT" altLang="pt-PT" sz="2200" dirty="0" err="1" smtClean="0"/>
              <a:t>campaign</a:t>
            </a:r>
            <a:r>
              <a:rPr lang="pt-PT" altLang="pt-PT" sz="2200" dirty="0" smtClean="0"/>
              <a:t> </a:t>
            </a:r>
            <a:r>
              <a:rPr lang="pt-PT" altLang="pt-PT" sz="2200" dirty="0" err="1" smtClean="0"/>
              <a:t>on</a:t>
            </a:r>
            <a:r>
              <a:rPr lang="pt-PT" altLang="pt-PT" sz="2200" dirty="0" smtClean="0"/>
              <a:t> </a:t>
            </a:r>
            <a:r>
              <a:rPr lang="pt-PT" altLang="pt-PT" sz="2200" dirty="0" err="1" smtClean="0"/>
              <a:t>the</a:t>
            </a:r>
            <a:r>
              <a:rPr lang="pt-PT" altLang="pt-PT" sz="2200" dirty="0" smtClean="0"/>
              <a:t> </a:t>
            </a:r>
            <a:r>
              <a:rPr lang="pt-PT" altLang="pt-PT" sz="2200" dirty="0" err="1" smtClean="0"/>
              <a:t>issue</a:t>
            </a:r>
            <a:r>
              <a:rPr lang="pt-PT" altLang="pt-PT" sz="2200" dirty="0" smtClean="0"/>
              <a:t>.</a:t>
            </a:r>
          </a:p>
          <a:p>
            <a:pPr eaLnBrk="1" hangingPunct="1">
              <a:lnSpc>
                <a:spcPct val="80000"/>
              </a:lnSpc>
            </a:pPr>
            <a:r>
              <a:rPr lang="pt-PT" altLang="pt-PT" sz="2200" dirty="0" err="1" smtClean="0"/>
              <a:t>Identify</a:t>
            </a:r>
            <a:r>
              <a:rPr lang="pt-PT" altLang="pt-PT" sz="2200" dirty="0" smtClean="0"/>
              <a:t> </a:t>
            </a:r>
            <a:r>
              <a:rPr lang="pt-PT" altLang="pt-PT" sz="2200" b="1" dirty="0" err="1" smtClean="0"/>
              <a:t>opponents</a:t>
            </a:r>
            <a:r>
              <a:rPr lang="pt-PT" altLang="pt-PT" sz="2200" b="1" dirty="0" smtClean="0"/>
              <a:t> </a:t>
            </a:r>
            <a:r>
              <a:rPr lang="pt-PT" altLang="pt-PT" sz="2200" b="1" dirty="0" err="1" smtClean="0"/>
              <a:t>and</a:t>
            </a:r>
            <a:r>
              <a:rPr lang="pt-PT" altLang="pt-PT" sz="2200" b="1" dirty="0" smtClean="0"/>
              <a:t> </a:t>
            </a:r>
            <a:r>
              <a:rPr lang="pt-PT" altLang="pt-PT" sz="2200" b="1" dirty="0" err="1" smtClean="0"/>
              <a:t>allies</a:t>
            </a:r>
            <a:r>
              <a:rPr lang="pt-PT" altLang="pt-PT" sz="2200" dirty="0" smtClean="0"/>
              <a:t>.</a:t>
            </a:r>
          </a:p>
          <a:p>
            <a:pPr eaLnBrk="1" hangingPunct="1">
              <a:lnSpc>
                <a:spcPct val="80000"/>
              </a:lnSpc>
            </a:pPr>
            <a:r>
              <a:rPr lang="pt-PT" altLang="pt-PT" sz="2200" dirty="0" err="1" smtClean="0"/>
              <a:t>Identify</a:t>
            </a:r>
            <a:r>
              <a:rPr lang="pt-PT" altLang="pt-PT" sz="2200" dirty="0" smtClean="0"/>
              <a:t> </a:t>
            </a:r>
            <a:r>
              <a:rPr lang="pt-PT" altLang="pt-PT" sz="2200" dirty="0" err="1" smtClean="0"/>
              <a:t>how</a:t>
            </a:r>
            <a:r>
              <a:rPr lang="pt-PT" altLang="pt-PT" sz="2200" dirty="0" smtClean="0"/>
              <a:t> </a:t>
            </a:r>
            <a:r>
              <a:rPr lang="pt-PT" altLang="pt-PT" sz="2200" dirty="0" err="1" smtClean="0"/>
              <a:t>you</a:t>
            </a:r>
            <a:r>
              <a:rPr lang="pt-PT" altLang="pt-PT" sz="2200" dirty="0" smtClean="0"/>
              <a:t> can </a:t>
            </a:r>
            <a:r>
              <a:rPr lang="pt-PT" altLang="pt-PT" sz="2200" b="1" dirty="0" err="1" smtClean="0"/>
              <a:t>influence</a:t>
            </a:r>
            <a:r>
              <a:rPr lang="pt-PT" altLang="pt-PT" sz="2200" dirty="0" smtClean="0"/>
              <a:t> </a:t>
            </a:r>
            <a:r>
              <a:rPr lang="pt-PT" altLang="pt-PT" sz="2200" dirty="0" err="1" smtClean="0"/>
              <a:t>each</a:t>
            </a:r>
            <a:r>
              <a:rPr lang="pt-PT" altLang="pt-PT" sz="2200" dirty="0" smtClean="0"/>
              <a:t> target </a:t>
            </a:r>
            <a:r>
              <a:rPr lang="pt-PT" altLang="pt-PT" sz="2200" dirty="0" err="1" smtClean="0"/>
              <a:t>group</a:t>
            </a:r>
            <a:endParaRPr lang="pt-PT" altLang="pt-PT" sz="2200" b="1" dirty="0" smtClean="0"/>
          </a:p>
          <a:p>
            <a:pPr eaLnBrk="1" hangingPunct="1">
              <a:lnSpc>
                <a:spcPct val="80000"/>
              </a:lnSpc>
            </a:pPr>
            <a:r>
              <a:rPr lang="pt-PT" altLang="pt-PT" sz="2200" b="1" dirty="0" smtClean="0"/>
              <a:t>Steps in a Force Field </a:t>
            </a:r>
            <a:r>
              <a:rPr lang="pt-PT" altLang="pt-PT" sz="2200" b="1" dirty="0" err="1" smtClean="0"/>
              <a:t>Analysis</a:t>
            </a:r>
            <a:r>
              <a:rPr lang="pt-PT" altLang="pt-PT" sz="2200" b="1" dirty="0" smtClean="0"/>
              <a:t>? </a:t>
            </a:r>
            <a:r>
              <a:rPr lang="pt-PT" altLang="pt-PT" sz="2200" b="1" dirty="0" err="1" smtClean="0"/>
              <a:t>Process</a:t>
            </a:r>
            <a:endParaRPr lang="pt-PT" altLang="pt-PT" sz="2200" b="1" dirty="0" smtClean="0"/>
          </a:p>
          <a:p>
            <a:pPr eaLnBrk="1" hangingPunct="1">
              <a:lnSpc>
                <a:spcPct val="80000"/>
              </a:lnSpc>
            </a:pPr>
            <a:r>
              <a:rPr lang="pt-PT" altLang="pt-PT" sz="2200" dirty="0" err="1" smtClean="0"/>
              <a:t>Describe</a:t>
            </a:r>
            <a:r>
              <a:rPr lang="pt-PT" altLang="pt-PT" sz="2200" dirty="0" smtClean="0"/>
              <a:t> </a:t>
            </a:r>
            <a:r>
              <a:rPr lang="pt-PT" altLang="pt-PT" sz="2200" dirty="0" err="1" smtClean="0"/>
              <a:t>the</a:t>
            </a:r>
            <a:r>
              <a:rPr lang="pt-PT" altLang="pt-PT" sz="2200" dirty="0" smtClean="0"/>
              <a:t> </a:t>
            </a:r>
            <a:r>
              <a:rPr lang="pt-PT" altLang="pt-PT" sz="2200" dirty="0" err="1" smtClean="0"/>
              <a:t>current</a:t>
            </a:r>
            <a:r>
              <a:rPr lang="pt-PT" altLang="pt-PT" sz="2200" dirty="0" smtClean="0"/>
              <a:t> </a:t>
            </a:r>
            <a:r>
              <a:rPr lang="pt-PT" altLang="pt-PT" sz="2200" dirty="0" err="1" smtClean="0"/>
              <a:t>situation</a:t>
            </a:r>
            <a:r>
              <a:rPr lang="pt-PT" altLang="pt-PT" sz="2200" dirty="0" smtClean="0"/>
              <a:t>.</a:t>
            </a:r>
          </a:p>
          <a:p>
            <a:pPr eaLnBrk="1" hangingPunct="1">
              <a:lnSpc>
                <a:spcPct val="80000"/>
              </a:lnSpc>
            </a:pPr>
            <a:r>
              <a:rPr lang="pt-PT" altLang="pt-PT" sz="2200" dirty="0" err="1" smtClean="0"/>
              <a:t>Describe</a:t>
            </a:r>
            <a:r>
              <a:rPr lang="pt-PT" altLang="pt-PT" sz="2200" dirty="0" smtClean="0"/>
              <a:t> </a:t>
            </a:r>
            <a:r>
              <a:rPr lang="pt-PT" altLang="pt-PT" sz="2200" dirty="0" err="1" smtClean="0"/>
              <a:t>the</a:t>
            </a:r>
            <a:r>
              <a:rPr lang="pt-PT" altLang="pt-PT" sz="2200" dirty="0" smtClean="0"/>
              <a:t> </a:t>
            </a:r>
            <a:r>
              <a:rPr lang="pt-PT" altLang="pt-PT" sz="2200" dirty="0" err="1" smtClean="0"/>
              <a:t>desired</a:t>
            </a:r>
            <a:r>
              <a:rPr lang="pt-PT" altLang="pt-PT" sz="2200" dirty="0" smtClean="0"/>
              <a:t> </a:t>
            </a:r>
            <a:r>
              <a:rPr lang="pt-PT" altLang="pt-PT" sz="2200" dirty="0" err="1" smtClean="0"/>
              <a:t>situation</a:t>
            </a:r>
            <a:r>
              <a:rPr lang="pt-PT" altLang="pt-PT" sz="2200" dirty="0" smtClean="0"/>
              <a:t>.</a:t>
            </a:r>
          </a:p>
          <a:p>
            <a:pPr eaLnBrk="1" hangingPunct="1">
              <a:lnSpc>
                <a:spcPct val="80000"/>
              </a:lnSpc>
            </a:pPr>
            <a:r>
              <a:rPr lang="pt-PT" altLang="pt-PT" sz="2200" dirty="0" err="1" smtClean="0"/>
              <a:t>Identify</a:t>
            </a:r>
            <a:r>
              <a:rPr lang="pt-PT" altLang="pt-PT" sz="2200" dirty="0" smtClean="0"/>
              <a:t> </a:t>
            </a:r>
            <a:r>
              <a:rPr lang="pt-PT" altLang="pt-PT" sz="2200" dirty="0" err="1" smtClean="0"/>
              <a:t>where</a:t>
            </a:r>
            <a:r>
              <a:rPr lang="pt-PT" altLang="pt-PT" sz="2200" dirty="0" smtClean="0"/>
              <a:t> </a:t>
            </a:r>
            <a:r>
              <a:rPr lang="pt-PT" altLang="pt-PT" sz="2200" dirty="0" err="1" smtClean="0"/>
              <a:t>the</a:t>
            </a:r>
            <a:r>
              <a:rPr lang="pt-PT" altLang="pt-PT" sz="2200" dirty="0" smtClean="0"/>
              <a:t> </a:t>
            </a:r>
            <a:r>
              <a:rPr lang="pt-PT" altLang="pt-PT" sz="2200" dirty="0" err="1" smtClean="0"/>
              <a:t>current</a:t>
            </a:r>
            <a:r>
              <a:rPr lang="pt-PT" altLang="pt-PT" sz="2200" dirty="0" smtClean="0"/>
              <a:t> </a:t>
            </a:r>
            <a:r>
              <a:rPr lang="pt-PT" altLang="pt-PT" sz="2200" dirty="0" err="1" smtClean="0"/>
              <a:t>situation</a:t>
            </a:r>
            <a:r>
              <a:rPr lang="pt-PT" altLang="pt-PT" sz="2200" dirty="0" smtClean="0"/>
              <a:t> </a:t>
            </a:r>
            <a:r>
              <a:rPr lang="pt-PT" altLang="pt-PT" sz="2200" dirty="0" err="1" smtClean="0"/>
              <a:t>will</a:t>
            </a:r>
            <a:r>
              <a:rPr lang="pt-PT" altLang="pt-PT" sz="2200" dirty="0" smtClean="0"/>
              <a:t> </a:t>
            </a:r>
            <a:r>
              <a:rPr lang="pt-PT" altLang="pt-PT" sz="2200" dirty="0" err="1" smtClean="0"/>
              <a:t>go</a:t>
            </a:r>
            <a:r>
              <a:rPr lang="pt-PT" altLang="pt-PT" sz="2200" dirty="0" smtClean="0"/>
              <a:t> </a:t>
            </a:r>
            <a:r>
              <a:rPr lang="pt-PT" altLang="pt-PT" sz="2200" dirty="0" err="1" smtClean="0"/>
              <a:t>if</a:t>
            </a:r>
            <a:r>
              <a:rPr lang="pt-PT" altLang="pt-PT" sz="2200" dirty="0" smtClean="0"/>
              <a:t> no </a:t>
            </a:r>
            <a:r>
              <a:rPr lang="pt-PT" altLang="pt-PT" sz="2200" dirty="0" err="1" smtClean="0"/>
              <a:t>action</a:t>
            </a:r>
            <a:r>
              <a:rPr lang="pt-PT" altLang="pt-PT" sz="2200" dirty="0" smtClean="0"/>
              <a:t> </a:t>
            </a:r>
            <a:r>
              <a:rPr lang="pt-PT" altLang="pt-PT" sz="2200" dirty="0" err="1" smtClean="0"/>
              <a:t>is</a:t>
            </a:r>
            <a:r>
              <a:rPr lang="pt-PT" altLang="pt-PT" sz="2200" dirty="0" smtClean="0"/>
              <a:t> </a:t>
            </a:r>
            <a:r>
              <a:rPr lang="pt-PT" altLang="pt-PT" sz="2200" dirty="0" err="1" smtClean="0"/>
              <a:t>taken</a:t>
            </a:r>
            <a:r>
              <a:rPr lang="pt-PT" altLang="pt-PT" sz="2200" dirty="0" smtClean="0"/>
              <a:t>.</a:t>
            </a:r>
          </a:p>
          <a:p>
            <a:pPr eaLnBrk="1" hangingPunct="1">
              <a:lnSpc>
                <a:spcPct val="80000"/>
              </a:lnSpc>
            </a:pPr>
            <a:r>
              <a:rPr lang="pt-PT" altLang="pt-PT" sz="2200" dirty="0" err="1" smtClean="0"/>
              <a:t>List</a:t>
            </a:r>
            <a:r>
              <a:rPr lang="pt-PT" altLang="pt-PT" sz="2200" dirty="0" smtClean="0"/>
              <a:t> </a:t>
            </a:r>
            <a:r>
              <a:rPr lang="pt-PT" altLang="pt-PT" sz="2200" dirty="0" err="1" smtClean="0"/>
              <a:t>all</a:t>
            </a:r>
            <a:r>
              <a:rPr lang="pt-PT" altLang="pt-PT" sz="2200" dirty="0" smtClean="0"/>
              <a:t> </a:t>
            </a:r>
            <a:r>
              <a:rPr lang="pt-PT" altLang="pt-PT" sz="2200" dirty="0" err="1" smtClean="0"/>
              <a:t>the</a:t>
            </a:r>
            <a:r>
              <a:rPr lang="pt-PT" altLang="pt-PT" sz="2200" dirty="0" smtClean="0"/>
              <a:t> forces </a:t>
            </a:r>
            <a:r>
              <a:rPr lang="pt-PT" altLang="pt-PT" sz="2200" dirty="0" err="1" smtClean="0"/>
              <a:t>driving</a:t>
            </a:r>
            <a:r>
              <a:rPr lang="pt-PT" altLang="pt-PT" sz="2200" dirty="0" smtClean="0"/>
              <a:t> </a:t>
            </a:r>
            <a:r>
              <a:rPr lang="pt-PT" altLang="pt-PT" sz="2200" dirty="0" err="1" smtClean="0"/>
              <a:t>change</a:t>
            </a:r>
            <a:r>
              <a:rPr lang="pt-PT" altLang="pt-PT" sz="2200" dirty="0" smtClean="0"/>
              <a:t> </a:t>
            </a:r>
            <a:r>
              <a:rPr lang="pt-PT" altLang="pt-PT" sz="2200" dirty="0" err="1" smtClean="0"/>
              <a:t>toward</a:t>
            </a:r>
            <a:r>
              <a:rPr lang="pt-PT" altLang="pt-PT" sz="2200" dirty="0" smtClean="0"/>
              <a:t> </a:t>
            </a:r>
            <a:r>
              <a:rPr lang="pt-PT" altLang="pt-PT" sz="2200" dirty="0" err="1" smtClean="0"/>
              <a:t>the</a:t>
            </a:r>
            <a:r>
              <a:rPr lang="pt-PT" altLang="pt-PT" sz="2200" dirty="0" smtClean="0"/>
              <a:t> </a:t>
            </a:r>
            <a:r>
              <a:rPr lang="pt-PT" altLang="pt-PT" sz="2200" dirty="0" err="1" smtClean="0"/>
              <a:t>desired</a:t>
            </a:r>
            <a:r>
              <a:rPr lang="pt-PT" altLang="pt-PT" sz="2200" dirty="0" smtClean="0"/>
              <a:t> </a:t>
            </a:r>
            <a:r>
              <a:rPr lang="pt-PT" altLang="pt-PT" sz="2200" dirty="0" err="1" smtClean="0"/>
              <a:t>situation</a:t>
            </a:r>
            <a:r>
              <a:rPr lang="pt-PT" altLang="pt-PT" sz="2200" dirty="0" smtClean="0"/>
              <a:t>.</a:t>
            </a:r>
          </a:p>
          <a:p>
            <a:pPr eaLnBrk="1" hangingPunct="1">
              <a:lnSpc>
                <a:spcPct val="80000"/>
              </a:lnSpc>
            </a:pPr>
            <a:r>
              <a:rPr lang="pt-PT" altLang="pt-PT" sz="2200" dirty="0" err="1" smtClean="0"/>
              <a:t>List</a:t>
            </a:r>
            <a:r>
              <a:rPr lang="pt-PT" altLang="pt-PT" sz="2200" dirty="0" smtClean="0"/>
              <a:t> </a:t>
            </a:r>
            <a:r>
              <a:rPr lang="pt-PT" altLang="pt-PT" sz="2200" dirty="0" err="1" smtClean="0"/>
              <a:t>all</a:t>
            </a:r>
            <a:r>
              <a:rPr lang="pt-PT" altLang="pt-PT" sz="2200" dirty="0" smtClean="0"/>
              <a:t> </a:t>
            </a:r>
            <a:r>
              <a:rPr lang="pt-PT" altLang="pt-PT" sz="2200" dirty="0" err="1" smtClean="0"/>
              <a:t>the</a:t>
            </a:r>
            <a:r>
              <a:rPr lang="pt-PT" altLang="pt-PT" sz="2200" dirty="0" smtClean="0"/>
              <a:t> forces </a:t>
            </a:r>
            <a:r>
              <a:rPr lang="pt-PT" altLang="pt-PT" sz="2200" dirty="0" err="1" smtClean="0"/>
              <a:t>resisting</a:t>
            </a:r>
            <a:r>
              <a:rPr lang="pt-PT" altLang="pt-PT" sz="2200" dirty="0" smtClean="0"/>
              <a:t> </a:t>
            </a:r>
            <a:r>
              <a:rPr lang="pt-PT" altLang="pt-PT" sz="2200" dirty="0" err="1" smtClean="0"/>
              <a:t>change</a:t>
            </a:r>
            <a:r>
              <a:rPr lang="pt-PT" altLang="pt-PT" sz="2200" dirty="0" smtClean="0"/>
              <a:t> </a:t>
            </a:r>
            <a:r>
              <a:rPr lang="pt-PT" altLang="pt-PT" sz="2200" dirty="0" err="1" smtClean="0"/>
              <a:t>toward</a:t>
            </a:r>
            <a:r>
              <a:rPr lang="pt-PT" altLang="pt-PT" sz="2200" dirty="0" smtClean="0"/>
              <a:t> </a:t>
            </a:r>
            <a:r>
              <a:rPr lang="pt-PT" altLang="pt-PT" sz="2200" dirty="0" err="1" smtClean="0"/>
              <a:t>the</a:t>
            </a:r>
            <a:r>
              <a:rPr lang="pt-PT" altLang="pt-PT" sz="2200" dirty="0" smtClean="0"/>
              <a:t> </a:t>
            </a:r>
            <a:r>
              <a:rPr lang="pt-PT" altLang="pt-PT" sz="2200" dirty="0" err="1" smtClean="0"/>
              <a:t>desired</a:t>
            </a:r>
            <a:r>
              <a:rPr lang="pt-PT" altLang="pt-PT" sz="2200" dirty="0" smtClean="0"/>
              <a:t> </a:t>
            </a:r>
            <a:r>
              <a:rPr lang="pt-PT" altLang="pt-PT" sz="2200" dirty="0" err="1" smtClean="0"/>
              <a:t>situation</a:t>
            </a:r>
            <a:r>
              <a:rPr lang="pt-PT" altLang="pt-PT" sz="2200" dirty="0" smtClean="0"/>
              <a:t>.</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ChangeArrowheads="1"/>
          </p:cNvSpPr>
          <p:nvPr>
            <p:ph type="title"/>
          </p:nvPr>
        </p:nvSpPr>
        <p:spPr/>
        <p:txBody>
          <a:bodyPr>
            <a:normAutofit/>
          </a:bodyPr>
          <a:lstStyle/>
          <a:p>
            <a:pPr algn="ctr" eaLnBrk="1" hangingPunct="1">
              <a:defRPr/>
            </a:pPr>
            <a:r>
              <a:rPr lang="pt-PT" altLang="ja-JP" sz="5400" b="1" dirty="0" err="1" smtClean="0">
                <a:ea typeface="ＭＳ Ｐゴシック" charset="-128"/>
              </a:rPr>
              <a:t>Six</a:t>
            </a:r>
            <a:r>
              <a:rPr lang="pt-PT" altLang="ja-JP" sz="5400" b="1" dirty="0" smtClean="0">
                <a:ea typeface="ＭＳ Ｐゴシック" charset="-128"/>
              </a:rPr>
              <a:t> Sigma</a:t>
            </a:r>
            <a:endParaRPr lang="pt-PT" sz="5400" b="1" dirty="0" smtClean="0"/>
          </a:p>
        </p:txBody>
      </p:sp>
      <p:pic>
        <p:nvPicPr>
          <p:cNvPr id="131075" name="Picture 4" descr="Six Sigma 6 Σ"/>
          <p:cNvPicPr>
            <a:picLocks noGrp="1" noChangeAspect="1" noChangeArrowheads="1"/>
          </p:cNvPicPr>
          <p:nvPr>
            <p:ph idx="1"/>
          </p:nvPr>
        </p:nvPicPr>
        <p:blipFill>
          <a:blip r:link="rId3">
            <a:extLst>
              <a:ext uri="{28A0092B-C50C-407E-A947-70E740481C1C}">
                <a14:useLocalDpi xmlns:a14="http://schemas.microsoft.com/office/drawing/2010/main" val="0"/>
              </a:ext>
            </a:extLst>
          </a:blip>
          <a:stretch>
            <a:fillRect/>
          </a:stretch>
        </p:blipFill>
        <p:spPr>
          <a:xfrm>
            <a:off x="822960" y="1916832"/>
            <a:ext cx="7543800" cy="4248472"/>
          </a:xfrm>
          <a:solidFill>
            <a:srgbClr val="FF0000"/>
          </a:solidFill>
        </p:spPr>
      </p:pic>
    </p:spTree>
    <p:extLst>
      <p:ext uri="{BB962C8B-B14F-4D97-AF65-F5344CB8AC3E}">
        <p14:creationId xmlns:p14="http://schemas.microsoft.com/office/powerpoint/2010/main" val="314628663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noChangeArrowheads="1"/>
          </p:cNvSpPr>
          <p:nvPr>
            <p:ph type="title"/>
          </p:nvPr>
        </p:nvSpPr>
        <p:spPr>
          <a:xfrm>
            <a:off x="822960" y="260648"/>
            <a:ext cx="7543800" cy="1450757"/>
          </a:xfrm>
        </p:spPr>
        <p:txBody>
          <a:bodyPr>
            <a:normAutofit/>
          </a:bodyPr>
          <a:lstStyle/>
          <a:p>
            <a:pPr algn="ctr" eaLnBrk="1" hangingPunct="1">
              <a:defRPr/>
            </a:pPr>
            <a:r>
              <a:rPr lang="pt-PT" altLang="ja-JP" sz="5400" b="1" dirty="0" err="1" smtClean="0">
                <a:ea typeface="ＭＳ Ｐゴシック" charset="-128"/>
              </a:rPr>
              <a:t>Six</a:t>
            </a:r>
            <a:r>
              <a:rPr lang="pt-PT" altLang="ja-JP" sz="5400" b="1" dirty="0" smtClean="0">
                <a:ea typeface="ＭＳ Ｐゴシック" charset="-128"/>
              </a:rPr>
              <a:t> Sigma</a:t>
            </a:r>
            <a:endParaRPr lang="pt-PT" sz="5400" b="1" dirty="0" smtClean="0"/>
          </a:p>
        </p:txBody>
      </p:sp>
      <p:sp>
        <p:nvSpPr>
          <p:cNvPr id="132099" name="Rectangle 3"/>
          <p:cNvSpPr>
            <a:spLocks noGrp="1" noChangeArrowheads="1"/>
          </p:cNvSpPr>
          <p:nvPr>
            <p:ph idx="1"/>
          </p:nvPr>
        </p:nvSpPr>
        <p:spPr>
          <a:xfrm>
            <a:off x="467545" y="1845734"/>
            <a:ext cx="8424936" cy="4391578"/>
          </a:xfrm>
        </p:spPr>
        <p:txBody>
          <a:bodyPr>
            <a:noAutofit/>
          </a:bodyPr>
          <a:lstStyle/>
          <a:p>
            <a:pPr algn="just" eaLnBrk="1" hangingPunct="1">
              <a:lnSpc>
                <a:spcPct val="80000"/>
              </a:lnSpc>
            </a:pPr>
            <a:r>
              <a:rPr lang="pt-PT" altLang="pt-PT" sz="2400" dirty="0" err="1" smtClean="0"/>
              <a:t>Typically</a:t>
            </a:r>
            <a:r>
              <a:rPr lang="pt-PT" altLang="pt-PT" sz="2400" dirty="0" smtClean="0"/>
              <a:t>, a </a:t>
            </a:r>
            <a:r>
              <a:rPr lang="pt-PT" altLang="pt-PT" sz="2400" dirty="0" err="1" smtClean="0"/>
              <a:t>Six</a:t>
            </a:r>
            <a:r>
              <a:rPr lang="pt-PT" altLang="pt-PT" sz="2400" dirty="0" smtClean="0"/>
              <a:t> Sigma </a:t>
            </a:r>
            <a:r>
              <a:rPr lang="pt-PT" altLang="pt-PT" sz="2400" dirty="0" err="1" smtClean="0"/>
              <a:t>process</a:t>
            </a:r>
            <a:r>
              <a:rPr lang="pt-PT" altLang="pt-PT" sz="2400" dirty="0" smtClean="0"/>
              <a:t> </a:t>
            </a:r>
            <a:r>
              <a:rPr lang="pt-PT" altLang="pt-PT" sz="2400" dirty="0" err="1" smtClean="0"/>
              <a:t>has</a:t>
            </a:r>
            <a:r>
              <a:rPr lang="pt-PT" altLang="pt-PT" sz="2400" dirty="0" smtClean="0"/>
              <a:t> </a:t>
            </a:r>
            <a:r>
              <a:rPr lang="pt-PT" altLang="pt-PT" sz="2400" dirty="0" err="1" smtClean="0"/>
              <a:t>the</a:t>
            </a:r>
            <a:r>
              <a:rPr lang="pt-PT" altLang="pt-PT" sz="2400" dirty="0" smtClean="0"/>
              <a:t> </a:t>
            </a:r>
            <a:r>
              <a:rPr lang="pt-PT" altLang="pt-PT" sz="2400" dirty="0" err="1" smtClean="0"/>
              <a:t>following</a:t>
            </a:r>
            <a:r>
              <a:rPr lang="pt-PT" altLang="pt-PT" sz="2400" dirty="0" smtClean="0"/>
              <a:t> </a:t>
            </a:r>
            <a:r>
              <a:rPr lang="pt-PT" altLang="pt-PT" sz="2400" dirty="0" err="1" smtClean="0"/>
              <a:t>five</a:t>
            </a:r>
            <a:r>
              <a:rPr lang="pt-PT" altLang="pt-PT" sz="2400" dirty="0" smtClean="0"/>
              <a:t> </a:t>
            </a:r>
            <a:r>
              <a:rPr lang="pt-PT" altLang="pt-PT" sz="2400" dirty="0" err="1" smtClean="0"/>
              <a:t>stages</a:t>
            </a:r>
            <a:r>
              <a:rPr lang="pt-PT" altLang="pt-PT" sz="2400" dirty="0" smtClean="0"/>
              <a:t>:</a:t>
            </a:r>
            <a:endParaRPr lang="pt-PT" altLang="pt-PT" sz="2400" b="1" dirty="0" smtClean="0"/>
          </a:p>
          <a:p>
            <a:pPr algn="just" eaLnBrk="1" hangingPunct="1">
              <a:lnSpc>
                <a:spcPct val="80000"/>
              </a:lnSpc>
            </a:pPr>
            <a:r>
              <a:rPr lang="pt-PT" altLang="pt-PT" sz="2400" b="1" dirty="0" err="1" smtClean="0"/>
              <a:t>Definition</a:t>
            </a:r>
            <a:r>
              <a:rPr lang="pt-PT" altLang="pt-PT" sz="2400" dirty="0" smtClean="0"/>
              <a:t>. </a:t>
            </a:r>
            <a:r>
              <a:rPr lang="pt-PT" altLang="pt-PT" sz="2400" dirty="0" err="1" smtClean="0"/>
              <a:t>The</a:t>
            </a:r>
            <a:r>
              <a:rPr lang="pt-PT" altLang="pt-PT" sz="2400" dirty="0" smtClean="0"/>
              <a:t> </a:t>
            </a:r>
            <a:r>
              <a:rPr lang="pt-PT" altLang="pt-PT" sz="2400" dirty="0" err="1" smtClean="0"/>
              <a:t>first</a:t>
            </a:r>
            <a:r>
              <a:rPr lang="pt-PT" altLang="pt-PT" sz="2400" dirty="0" smtClean="0"/>
              <a:t> step in </a:t>
            </a:r>
            <a:r>
              <a:rPr lang="pt-PT" altLang="pt-PT" sz="2400" dirty="0" err="1" smtClean="0"/>
              <a:t>any</a:t>
            </a:r>
            <a:r>
              <a:rPr lang="pt-PT" altLang="pt-PT" sz="2400" dirty="0" smtClean="0"/>
              <a:t> </a:t>
            </a:r>
            <a:r>
              <a:rPr lang="pt-PT" altLang="pt-PT" sz="2400" dirty="0" err="1" smtClean="0"/>
              <a:t>Six</a:t>
            </a:r>
            <a:r>
              <a:rPr lang="pt-PT" altLang="pt-PT" sz="2400" dirty="0" smtClean="0"/>
              <a:t> Sigma </a:t>
            </a:r>
            <a:r>
              <a:rPr lang="pt-PT" altLang="pt-PT" sz="2400" dirty="0" err="1" smtClean="0"/>
              <a:t>project</a:t>
            </a:r>
            <a:r>
              <a:rPr lang="pt-PT" altLang="pt-PT" sz="2400" dirty="0" smtClean="0"/>
              <a:t> </a:t>
            </a:r>
            <a:r>
              <a:rPr lang="pt-PT" altLang="pt-PT" sz="2400" dirty="0" err="1" smtClean="0"/>
              <a:t>is</a:t>
            </a:r>
            <a:r>
              <a:rPr lang="pt-PT" altLang="pt-PT" sz="2400" dirty="0" smtClean="0"/>
              <a:t> to </a:t>
            </a:r>
            <a:r>
              <a:rPr lang="pt-PT" altLang="pt-PT" sz="2400" dirty="0" err="1" smtClean="0"/>
              <a:t>clarify</a:t>
            </a:r>
            <a:r>
              <a:rPr lang="pt-PT" altLang="pt-PT" sz="2400" dirty="0" smtClean="0"/>
              <a:t> </a:t>
            </a:r>
            <a:r>
              <a:rPr lang="pt-PT" altLang="pt-PT" sz="2400" dirty="0" err="1" smtClean="0"/>
              <a:t>the</a:t>
            </a:r>
            <a:r>
              <a:rPr lang="pt-PT" altLang="pt-PT" sz="2400" dirty="0" smtClean="0"/>
              <a:t> </a:t>
            </a:r>
            <a:r>
              <a:rPr lang="pt-PT" altLang="pt-PT" sz="2400" dirty="0" err="1" smtClean="0"/>
              <a:t>problem</a:t>
            </a:r>
            <a:r>
              <a:rPr lang="pt-PT" altLang="pt-PT" sz="2400" dirty="0" smtClean="0"/>
              <a:t> </a:t>
            </a:r>
            <a:r>
              <a:rPr lang="pt-PT" altLang="pt-PT" sz="2400" dirty="0" err="1" smtClean="0"/>
              <a:t>and</a:t>
            </a:r>
            <a:r>
              <a:rPr lang="pt-PT" altLang="pt-PT" sz="2400" dirty="0" smtClean="0"/>
              <a:t> </a:t>
            </a:r>
            <a:r>
              <a:rPr lang="pt-PT" altLang="pt-PT" sz="2400" dirty="0" err="1" smtClean="0"/>
              <a:t>narrow</a:t>
            </a:r>
            <a:r>
              <a:rPr lang="pt-PT" altLang="pt-PT" sz="2400" dirty="0" smtClean="0"/>
              <a:t> </a:t>
            </a:r>
            <a:r>
              <a:rPr lang="pt-PT" altLang="pt-PT" sz="2400" dirty="0" err="1" smtClean="0"/>
              <a:t>its</a:t>
            </a:r>
            <a:r>
              <a:rPr lang="pt-PT" altLang="pt-PT" sz="2400" dirty="0" smtClean="0"/>
              <a:t> scope in </a:t>
            </a:r>
            <a:r>
              <a:rPr lang="pt-PT" altLang="pt-PT" sz="2400" dirty="0" err="1" smtClean="0"/>
              <a:t>such</a:t>
            </a:r>
            <a:r>
              <a:rPr lang="pt-PT" altLang="pt-PT" sz="2400" dirty="0" smtClean="0"/>
              <a:t> a </a:t>
            </a:r>
            <a:r>
              <a:rPr lang="pt-PT" altLang="pt-PT" sz="2400" dirty="0" err="1" smtClean="0"/>
              <a:t>way</a:t>
            </a:r>
            <a:r>
              <a:rPr lang="pt-PT" altLang="pt-PT" sz="2400" dirty="0" smtClean="0"/>
              <a:t> </a:t>
            </a:r>
            <a:r>
              <a:rPr lang="pt-PT" altLang="pt-PT" sz="2400" dirty="0" err="1" smtClean="0"/>
              <a:t>that</a:t>
            </a:r>
            <a:r>
              <a:rPr lang="pt-PT" altLang="pt-PT" sz="2400" dirty="0" smtClean="0"/>
              <a:t> </a:t>
            </a:r>
            <a:r>
              <a:rPr lang="pt-PT" altLang="pt-PT" sz="2400" dirty="0" err="1" smtClean="0"/>
              <a:t>measurable</a:t>
            </a:r>
            <a:r>
              <a:rPr lang="pt-PT" altLang="pt-PT" sz="2400" dirty="0" smtClean="0"/>
              <a:t> </a:t>
            </a:r>
            <a:r>
              <a:rPr lang="pt-PT" altLang="pt-PT" sz="2400" dirty="0" err="1" smtClean="0"/>
              <a:t>goals</a:t>
            </a:r>
            <a:r>
              <a:rPr lang="pt-PT" altLang="pt-PT" sz="2400" dirty="0" smtClean="0"/>
              <a:t> can </a:t>
            </a:r>
            <a:r>
              <a:rPr lang="pt-PT" altLang="pt-PT" sz="2400" dirty="0" err="1" smtClean="0"/>
              <a:t>be</a:t>
            </a:r>
            <a:r>
              <a:rPr lang="pt-PT" altLang="pt-PT" sz="2400" dirty="0" smtClean="0"/>
              <a:t> </a:t>
            </a:r>
            <a:r>
              <a:rPr lang="pt-PT" altLang="pt-PT" sz="2400" dirty="0" err="1" smtClean="0"/>
              <a:t>achieved</a:t>
            </a:r>
            <a:r>
              <a:rPr lang="pt-PT" altLang="pt-PT" sz="2400" dirty="0" smtClean="0"/>
              <a:t> </a:t>
            </a:r>
            <a:r>
              <a:rPr lang="pt-PT" altLang="pt-PT" sz="2400" dirty="0" err="1" smtClean="0"/>
              <a:t>within</a:t>
            </a:r>
            <a:r>
              <a:rPr lang="pt-PT" altLang="pt-PT" sz="2400" dirty="0" smtClean="0"/>
              <a:t> a </a:t>
            </a:r>
            <a:r>
              <a:rPr lang="pt-PT" altLang="pt-PT" sz="2400" dirty="0" err="1" smtClean="0"/>
              <a:t>few</a:t>
            </a:r>
            <a:r>
              <a:rPr lang="pt-PT" altLang="pt-PT" sz="2400" dirty="0" smtClean="0"/>
              <a:t> </a:t>
            </a:r>
            <a:r>
              <a:rPr lang="pt-PT" altLang="pt-PT" sz="2400" dirty="0" err="1" smtClean="0"/>
              <a:t>months</a:t>
            </a:r>
            <a:r>
              <a:rPr lang="pt-PT" altLang="pt-PT" sz="2400" dirty="0" smtClean="0"/>
              <a:t>. </a:t>
            </a:r>
            <a:r>
              <a:rPr lang="pt-PT" altLang="pt-PT" sz="2400" dirty="0" err="1" smtClean="0"/>
              <a:t>Then</a:t>
            </a:r>
            <a:r>
              <a:rPr lang="pt-PT" altLang="pt-PT" sz="2400" dirty="0" smtClean="0"/>
              <a:t> a team </a:t>
            </a:r>
            <a:r>
              <a:rPr lang="pt-PT" altLang="pt-PT" sz="2400" dirty="0" err="1" smtClean="0"/>
              <a:t>is</a:t>
            </a:r>
            <a:r>
              <a:rPr lang="pt-PT" altLang="pt-PT" sz="2400" dirty="0" smtClean="0"/>
              <a:t> </a:t>
            </a:r>
            <a:r>
              <a:rPr lang="pt-PT" altLang="pt-PT" sz="2400" dirty="0" err="1" smtClean="0"/>
              <a:t>assembled</a:t>
            </a:r>
            <a:r>
              <a:rPr lang="pt-PT" altLang="pt-PT" sz="2400" dirty="0" smtClean="0"/>
              <a:t> to examine </a:t>
            </a:r>
            <a:r>
              <a:rPr lang="pt-PT" altLang="pt-PT" sz="2400" dirty="0" err="1" smtClean="0"/>
              <a:t>the</a:t>
            </a:r>
            <a:r>
              <a:rPr lang="pt-PT" altLang="pt-PT" sz="2400" dirty="0" smtClean="0"/>
              <a:t> </a:t>
            </a:r>
            <a:r>
              <a:rPr lang="pt-PT" altLang="pt-PT" sz="2400" dirty="0" err="1" smtClean="0"/>
              <a:t>process</a:t>
            </a:r>
            <a:r>
              <a:rPr lang="pt-PT" altLang="pt-PT" sz="2400" dirty="0" smtClean="0"/>
              <a:t> in </a:t>
            </a:r>
            <a:r>
              <a:rPr lang="pt-PT" altLang="pt-PT" sz="2400" dirty="0" err="1" smtClean="0"/>
              <a:t>detail</a:t>
            </a:r>
            <a:r>
              <a:rPr lang="pt-PT" altLang="pt-PT" sz="2400" dirty="0" smtClean="0"/>
              <a:t>, </a:t>
            </a:r>
            <a:r>
              <a:rPr lang="pt-PT" altLang="pt-PT" sz="2400" dirty="0" err="1" smtClean="0"/>
              <a:t>suggest</a:t>
            </a:r>
            <a:r>
              <a:rPr lang="pt-PT" altLang="pt-PT" sz="2400" dirty="0" smtClean="0"/>
              <a:t> </a:t>
            </a:r>
            <a:r>
              <a:rPr lang="pt-PT" altLang="pt-PT" sz="2400" dirty="0" err="1" smtClean="0"/>
              <a:t>improvements</a:t>
            </a:r>
            <a:r>
              <a:rPr lang="pt-PT" altLang="pt-PT" sz="2400" dirty="0" smtClean="0"/>
              <a:t>, </a:t>
            </a:r>
            <a:r>
              <a:rPr lang="pt-PT" altLang="pt-PT" sz="2400" dirty="0" err="1" smtClean="0"/>
              <a:t>and</a:t>
            </a:r>
            <a:r>
              <a:rPr lang="pt-PT" altLang="pt-PT" sz="2400" dirty="0" smtClean="0"/>
              <a:t> </a:t>
            </a:r>
            <a:r>
              <a:rPr lang="pt-PT" altLang="pt-PT" sz="2400" dirty="0" err="1" smtClean="0"/>
              <a:t>implement</a:t>
            </a:r>
            <a:r>
              <a:rPr lang="pt-PT" altLang="pt-PT" sz="2400" dirty="0" smtClean="0"/>
              <a:t> </a:t>
            </a:r>
            <a:r>
              <a:rPr lang="pt-PT" altLang="pt-PT" sz="2400" dirty="0" err="1" smtClean="0"/>
              <a:t>those</a:t>
            </a:r>
            <a:r>
              <a:rPr lang="pt-PT" altLang="pt-PT" sz="2400" dirty="0" smtClean="0"/>
              <a:t> </a:t>
            </a:r>
            <a:r>
              <a:rPr lang="pt-PT" altLang="pt-PT" sz="2400" dirty="0" err="1" smtClean="0"/>
              <a:t>recommendations</a:t>
            </a:r>
            <a:r>
              <a:rPr lang="pt-PT" altLang="pt-PT" sz="2400" dirty="0" smtClean="0"/>
              <a:t>. In </a:t>
            </a:r>
            <a:r>
              <a:rPr lang="pt-PT" altLang="pt-PT" sz="2400" dirty="0" err="1" smtClean="0"/>
              <a:t>the</a:t>
            </a:r>
            <a:r>
              <a:rPr lang="pt-PT" altLang="pt-PT" sz="2400" dirty="0" smtClean="0"/>
              <a:t> </a:t>
            </a:r>
            <a:r>
              <a:rPr lang="pt-PT" altLang="pt-PT" sz="2400" dirty="0" err="1" smtClean="0"/>
              <a:t>manufacturing</a:t>
            </a:r>
            <a:r>
              <a:rPr lang="pt-PT" altLang="pt-PT" sz="2400" dirty="0" smtClean="0"/>
              <a:t> </a:t>
            </a:r>
            <a:r>
              <a:rPr lang="pt-PT" altLang="pt-PT" sz="2400" dirty="0" err="1" smtClean="0"/>
              <a:t>world</a:t>
            </a:r>
            <a:r>
              <a:rPr lang="pt-PT" altLang="pt-PT" sz="2400" dirty="0" smtClean="0"/>
              <a:t>, </a:t>
            </a:r>
            <a:r>
              <a:rPr lang="pt-PT" altLang="pt-PT" sz="2400" dirty="0" err="1" smtClean="0"/>
              <a:t>project</a:t>
            </a:r>
            <a:r>
              <a:rPr lang="pt-PT" altLang="pt-PT" sz="2400" dirty="0" smtClean="0"/>
              <a:t> managers </a:t>
            </a:r>
            <a:r>
              <a:rPr lang="pt-PT" altLang="pt-PT" sz="2400" dirty="0" err="1" smtClean="0"/>
              <a:t>and</a:t>
            </a:r>
            <a:r>
              <a:rPr lang="pt-PT" altLang="pt-PT" sz="2400" dirty="0" smtClean="0"/>
              <a:t> </a:t>
            </a:r>
            <a:r>
              <a:rPr lang="pt-PT" altLang="pt-PT" sz="2400" dirty="0" err="1" smtClean="0"/>
              <a:t>their</a:t>
            </a:r>
            <a:r>
              <a:rPr lang="pt-PT" altLang="pt-PT" sz="2400" dirty="0" smtClean="0"/>
              <a:t> sponsors </a:t>
            </a:r>
            <a:r>
              <a:rPr lang="pt-PT" altLang="pt-PT" sz="2400" dirty="0" err="1" smtClean="0"/>
              <a:t>typically</a:t>
            </a:r>
            <a:r>
              <a:rPr lang="pt-PT" altLang="pt-PT" sz="2400" dirty="0" smtClean="0"/>
              <a:t> </a:t>
            </a:r>
            <a:r>
              <a:rPr lang="pt-PT" altLang="pt-PT" sz="2400" dirty="0" err="1" smtClean="0"/>
              <a:t>begin</a:t>
            </a:r>
            <a:r>
              <a:rPr lang="pt-PT" altLang="pt-PT" sz="2400" dirty="0" smtClean="0"/>
              <a:t> </a:t>
            </a:r>
            <a:r>
              <a:rPr lang="pt-PT" altLang="pt-PT" sz="2400" dirty="0" err="1" smtClean="0"/>
              <a:t>by</a:t>
            </a:r>
            <a:r>
              <a:rPr lang="pt-PT" altLang="pt-PT" sz="2400" dirty="0" smtClean="0"/>
              <a:t> </a:t>
            </a:r>
            <a:r>
              <a:rPr lang="pt-PT" altLang="pt-PT" sz="2400" dirty="0" err="1" smtClean="0"/>
              <a:t>defining</a:t>
            </a:r>
            <a:r>
              <a:rPr lang="pt-PT" altLang="pt-PT" sz="2400" dirty="0" smtClean="0"/>
              <a:t> </a:t>
            </a:r>
            <a:r>
              <a:rPr lang="pt-PT" altLang="pt-PT" sz="2400" dirty="0" err="1" smtClean="0"/>
              <a:t>what</a:t>
            </a:r>
            <a:r>
              <a:rPr lang="pt-PT" altLang="pt-PT" sz="2400" dirty="0" smtClean="0"/>
              <a:t> </a:t>
            </a:r>
            <a:r>
              <a:rPr lang="pt-PT" altLang="pt-PT" sz="2400" dirty="0" err="1" smtClean="0"/>
              <a:t>constitutes</a:t>
            </a:r>
            <a:r>
              <a:rPr lang="pt-PT" altLang="pt-PT" sz="2400" dirty="0" smtClean="0"/>
              <a:t> a </a:t>
            </a:r>
            <a:r>
              <a:rPr lang="pt-PT" altLang="pt-PT" sz="2400" dirty="0" err="1" smtClean="0"/>
              <a:t>defect</a:t>
            </a:r>
            <a:r>
              <a:rPr lang="pt-PT" altLang="pt-PT" sz="2400" dirty="0" smtClean="0"/>
              <a:t> </a:t>
            </a:r>
            <a:r>
              <a:rPr lang="pt-PT" altLang="pt-PT" sz="2400" dirty="0" err="1" smtClean="0"/>
              <a:t>and</a:t>
            </a:r>
            <a:r>
              <a:rPr lang="pt-PT" altLang="pt-PT" sz="2400" dirty="0" smtClean="0"/>
              <a:t> </a:t>
            </a:r>
            <a:r>
              <a:rPr lang="pt-PT" altLang="pt-PT" sz="2400" dirty="0" err="1" smtClean="0"/>
              <a:t>then</a:t>
            </a:r>
            <a:r>
              <a:rPr lang="pt-PT" altLang="pt-PT" sz="2400" dirty="0" smtClean="0"/>
              <a:t> </a:t>
            </a:r>
            <a:r>
              <a:rPr lang="pt-PT" altLang="pt-PT" sz="2400" dirty="0" err="1" smtClean="0"/>
              <a:t>establish</a:t>
            </a:r>
            <a:r>
              <a:rPr lang="pt-PT" altLang="pt-PT" sz="2400" dirty="0" smtClean="0"/>
              <a:t> a set </a:t>
            </a:r>
            <a:r>
              <a:rPr lang="pt-PT" altLang="pt-PT" sz="2400" dirty="0" err="1" smtClean="0"/>
              <a:t>of</a:t>
            </a:r>
            <a:r>
              <a:rPr lang="pt-PT" altLang="pt-PT" sz="2400" dirty="0" smtClean="0"/>
              <a:t> </a:t>
            </a:r>
            <a:r>
              <a:rPr lang="pt-PT" altLang="pt-PT" sz="2400" dirty="0" err="1" smtClean="0"/>
              <a:t>objectives</a:t>
            </a:r>
            <a:r>
              <a:rPr lang="pt-PT" altLang="pt-PT" sz="2400" dirty="0" smtClean="0"/>
              <a:t> </a:t>
            </a:r>
            <a:r>
              <a:rPr lang="pt-PT" altLang="pt-PT" sz="2400" dirty="0" err="1" smtClean="0"/>
              <a:t>designed</a:t>
            </a:r>
            <a:r>
              <a:rPr lang="pt-PT" altLang="pt-PT" sz="2400" dirty="0" smtClean="0"/>
              <a:t> to </a:t>
            </a:r>
            <a:r>
              <a:rPr lang="pt-PT" altLang="pt-PT" sz="2400" dirty="0" err="1" smtClean="0"/>
              <a:t>reduce</a:t>
            </a:r>
            <a:r>
              <a:rPr lang="pt-PT" altLang="pt-PT" sz="2400" dirty="0" smtClean="0"/>
              <a:t> </a:t>
            </a:r>
            <a:r>
              <a:rPr lang="pt-PT" altLang="pt-PT" sz="2400" dirty="0" err="1" smtClean="0"/>
              <a:t>the</a:t>
            </a:r>
            <a:r>
              <a:rPr lang="pt-PT" altLang="pt-PT" sz="2400" dirty="0" smtClean="0"/>
              <a:t> </a:t>
            </a:r>
            <a:r>
              <a:rPr lang="pt-PT" altLang="pt-PT" sz="2400" dirty="0" err="1" smtClean="0"/>
              <a:t>occurrence</a:t>
            </a:r>
            <a:r>
              <a:rPr lang="pt-PT" altLang="pt-PT" sz="2400" dirty="0" smtClean="0"/>
              <a:t> </a:t>
            </a:r>
            <a:r>
              <a:rPr lang="pt-PT" altLang="pt-PT" sz="2400" dirty="0" err="1" smtClean="0"/>
              <a:t>of</a:t>
            </a:r>
            <a:r>
              <a:rPr lang="pt-PT" altLang="pt-PT" sz="2400" dirty="0" smtClean="0"/>
              <a:t> </a:t>
            </a:r>
            <a:r>
              <a:rPr lang="pt-PT" altLang="pt-PT" sz="2400" dirty="0" err="1" smtClean="0"/>
              <a:t>such</a:t>
            </a:r>
            <a:r>
              <a:rPr lang="pt-PT" altLang="pt-PT" sz="2400" dirty="0" smtClean="0"/>
              <a:t> </a:t>
            </a:r>
            <a:r>
              <a:rPr lang="pt-PT" altLang="pt-PT" sz="2400" dirty="0" err="1" smtClean="0"/>
              <a:t>defects</a:t>
            </a:r>
            <a:r>
              <a:rPr lang="pt-PT" altLang="pt-PT" sz="2400" dirty="0" smtClean="0"/>
              <a:t>. </a:t>
            </a:r>
            <a:endParaRPr lang="pt-PT" altLang="pt-PT" sz="2400" b="1" dirty="0" smtClean="0"/>
          </a:p>
          <a:p>
            <a:pPr algn="just" eaLnBrk="1" hangingPunct="1">
              <a:lnSpc>
                <a:spcPct val="80000"/>
              </a:lnSpc>
            </a:pPr>
            <a:r>
              <a:rPr lang="pt-PT" altLang="pt-PT" sz="2400" b="1" dirty="0" err="1" smtClean="0"/>
              <a:t>Measurement</a:t>
            </a:r>
            <a:r>
              <a:rPr lang="pt-PT" altLang="pt-PT" sz="2400" dirty="0" smtClean="0"/>
              <a:t>. In </a:t>
            </a:r>
            <a:r>
              <a:rPr lang="pt-PT" altLang="pt-PT" sz="2400" dirty="0" err="1" smtClean="0"/>
              <a:t>the</a:t>
            </a:r>
            <a:r>
              <a:rPr lang="pt-PT" altLang="pt-PT" sz="2400" dirty="0" smtClean="0"/>
              <a:t> </a:t>
            </a:r>
            <a:r>
              <a:rPr lang="pt-PT" altLang="pt-PT" sz="2400" dirty="0" err="1" smtClean="0"/>
              <a:t>second</a:t>
            </a:r>
            <a:r>
              <a:rPr lang="pt-PT" altLang="pt-PT" sz="2400" dirty="0" smtClean="0"/>
              <a:t> step </a:t>
            </a:r>
            <a:r>
              <a:rPr lang="pt-PT" altLang="pt-PT" sz="2400" dirty="0" err="1" smtClean="0"/>
              <a:t>of</a:t>
            </a:r>
            <a:r>
              <a:rPr lang="pt-PT" altLang="pt-PT" sz="2400" dirty="0" smtClean="0"/>
              <a:t> a </a:t>
            </a:r>
            <a:r>
              <a:rPr lang="pt-PT" altLang="pt-PT" sz="2400" dirty="0" err="1" smtClean="0"/>
              <a:t>Six</a:t>
            </a:r>
            <a:r>
              <a:rPr lang="pt-PT" altLang="pt-PT" sz="2400" dirty="0" smtClean="0"/>
              <a:t> Sigma </a:t>
            </a:r>
            <a:r>
              <a:rPr lang="pt-PT" altLang="pt-PT" sz="2400" dirty="0" err="1" smtClean="0"/>
              <a:t>project</a:t>
            </a:r>
            <a:r>
              <a:rPr lang="pt-PT" altLang="pt-PT" sz="2400" dirty="0" smtClean="0"/>
              <a:t>, </a:t>
            </a:r>
            <a:r>
              <a:rPr lang="pt-PT" altLang="pt-PT" sz="2400" dirty="0" err="1" smtClean="0"/>
              <a:t>the</a:t>
            </a:r>
            <a:r>
              <a:rPr lang="pt-PT" altLang="pt-PT" sz="2400" dirty="0" smtClean="0"/>
              <a:t> team </a:t>
            </a:r>
            <a:r>
              <a:rPr lang="pt-PT" altLang="pt-PT" sz="2400" dirty="0" err="1" smtClean="0"/>
              <a:t>gathers</a:t>
            </a:r>
            <a:r>
              <a:rPr lang="pt-PT" altLang="pt-PT" sz="2400" dirty="0" smtClean="0"/>
              <a:t> data </a:t>
            </a:r>
            <a:r>
              <a:rPr lang="pt-PT" altLang="pt-PT" sz="2400" dirty="0" err="1" smtClean="0"/>
              <a:t>and</a:t>
            </a:r>
            <a:r>
              <a:rPr lang="pt-PT" altLang="pt-PT" sz="2400" dirty="0" smtClean="0"/>
              <a:t> prepares </a:t>
            </a:r>
            <a:r>
              <a:rPr lang="pt-PT" altLang="pt-PT" sz="2400" dirty="0" err="1" smtClean="0"/>
              <a:t>it</a:t>
            </a:r>
            <a:r>
              <a:rPr lang="pt-PT" altLang="pt-PT" sz="2400" dirty="0" smtClean="0"/>
              <a:t> for </a:t>
            </a:r>
            <a:r>
              <a:rPr lang="pt-PT" altLang="pt-PT" sz="2400" dirty="0" err="1" smtClean="0"/>
              <a:t>high-level</a:t>
            </a:r>
            <a:r>
              <a:rPr lang="pt-PT" altLang="pt-PT" sz="2400" dirty="0" smtClean="0"/>
              <a:t> </a:t>
            </a:r>
            <a:r>
              <a:rPr lang="pt-PT" altLang="pt-PT" sz="2400" dirty="0" err="1" smtClean="0"/>
              <a:t>analysis</a:t>
            </a:r>
            <a:r>
              <a:rPr lang="pt-PT" altLang="pt-PT" sz="2400" dirty="0" smtClean="0"/>
              <a:t>. </a:t>
            </a:r>
            <a:endParaRPr lang="pt-PT" altLang="pt-PT" sz="2400" b="1" dirty="0" smtClean="0"/>
          </a:p>
        </p:txBody>
      </p:sp>
    </p:spTree>
    <p:extLst>
      <p:ext uri="{BB962C8B-B14F-4D97-AF65-F5344CB8AC3E}">
        <p14:creationId xmlns:p14="http://schemas.microsoft.com/office/powerpoint/2010/main" val="290878978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pt-PT" sz="5400" b="1" dirty="0" err="1" smtClean="0"/>
              <a:t>Six</a:t>
            </a:r>
            <a:r>
              <a:rPr lang="pt-PT" sz="5400" b="1" dirty="0" smtClean="0"/>
              <a:t> Sigma</a:t>
            </a:r>
            <a:endParaRPr lang="pt-PT" sz="5400" b="1" dirty="0"/>
          </a:p>
        </p:txBody>
      </p:sp>
      <p:sp>
        <p:nvSpPr>
          <p:cNvPr id="3" name="Content Placeholder 2"/>
          <p:cNvSpPr>
            <a:spLocks noGrp="1"/>
          </p:cNvSpPr>
          <p:nvPr>
            <p:ph idx="1"/>
          </p:nvPr>
        </p:nvSpPr>
        <p:spPr/>
        <p:txBody>
          <a:bodyPr/>
          <a:lstStyle/>
          <a:p>
            <a:pPr algn="just">
              <a:lnSpc>
                <a:spcPct val="80000"/>
              </a:lnSpc>
            </a:pPr>
            <a:r>
              <a:rPr lang="pt-PT" altLang="pt-PT" sz="2400" b="1" dirty="0" err="1"/>
              <a:t>Analysis</a:t>
            </a:r>
            <a:r>
              <a:rPr lang="pt-PT" altLang="pt-PT" sz="2400" dirty="0"/>
              <a:t>. </a:t>
            </a:r>
            <a:r>
              <a:rPr lang="pt-PT" altLang="pt-PT" sz="2400" dirty="0" err="1"/>
              <a:t>Once</a:t>
            </a:r>
            <a:r>
              <a:rPr lang="pt-PT" altLang="pt-PT" sz="2400" dirty="0"/>
              <a:t> a </a:t>
            </a:r>
            <a:r>
              <a:rPr lang="pt-PT" altLang="pt-PT" sz="2400" dirty="0" err="1"/>
              <a:t>process</a:t>
            </a:r>
            <a:r>
              <a:rPr lang="pt-PT" altLang="pt-PT" sz="2400" dirty="0"/>
              <a:t> </a:t>
            </a:r>
            <a:r>
              <a:rPr lang="pt-PT" altLang="pt-PT" sz="2400" dirty="0" err="1"/>
              <a:t>has</a:t>
            </a:r>
            <a:r>
              <a:rPr lang="pt-PT" altLang="pt-PT" sz="2400" dirty="0"/>
              <a:t> </a:t>
            </a:r>
            <a:r>
              <a:rPr lang="pt-PT" altLang="pt-PT" sz="2400" dirty="0" err="1"/>
              <a:t>been</a:t>
            </a:r>
            <a:r>
              <a:rPr lang="pt-PT" altLang="pt-PT" sz="2400" dirty="0"/>
              <a:t> </a:t>
            </a:r>
            <a:r>
              <a:rPr lang="pt-PT" altLang="pt-PT" sz="2400" dirty="0" err="1"/>
              <a:t>mapped</a:t>
            </a:r>
            <a:r>
              <a:rPr lang="pt-PT" altLang="pt-PT" sz="2400" dirty="0"/>
              <a:t> </a:t>
            </a:r>
            <a:r>
              <a:rPr lang="pt-PT" altLang="pt-PT" sz="2400" dirty="0" err="1"/>
              <a:t>and</a:t>
            </a:r>
            <a:r>
              <a:rPr lang="pt-PT" altLang="pt-PT" sz="2400" dirty="0"/>
              <a:t> </a:t>
            </a:r>
            <a:r>
              <a:rPr lang="pt-PT" altLang="pt-PT" sz="2400" dirty="0" err="1"/>
              <a:t>documented</a:t>
            </a:r>
            <a:r>
              <a:rPr lang="pt-PT" altLang="pt-PT" sz="2400" dirty="0"/>
              <a:t>, </a:t>
            </a:r>
            <a:r>
              <a:rPr lang="pt-PT" altLang="pt-PT" sz="2400" dirty="0" err="1"/>
              <a:t>and</a:t>
            </a:r>
            <a:r>
              <a:rPr lang="pt-PT" altLang="pt-PT" sz="2400" dirty="0"/>
              <a:t> </a:t>
            </a:r>
            <a:r>
              <a:rPr lang="pt-PT" altLang="pt-PT" sz="2400" dirty="0" err="1"/>
              <a:t>the</a:t>
            </a:r>
            <a:r>
              <a:rPr lang="pt-PT" altLang="pt-PT" sz="2400" dirty="0"/>
              <a:t> </a:t>
            </a:r>
            <a:r>
              <a:rPr lang="pt-PT" altLang="pt-PT" sz="2400" dirty="0" err="1"/>
              <a:t>quality</a:t>
            </a:r>
            <a:r>
              <a:rPr lang="pt-PT" altLang="pt-PT" sz="2400" dirty="0"/>
              <a:t> </a:t>
            </a:r>
            <a:r>
              <a:rPr lang="pt-PT" altLang="pt-PT" sz="2400" dirty="0" err="1"/>
              <a:t>of</a:t>
            </a:r>
            <a:r>
              <a:rPr lang="pt-PT" altLang="pt-PT" sz="2400" dirty="0"/>
              <a:t> </a:t>
            </a:r>
            <a:r>
              <a:rPr lang="pt-PT" altLang="pt-PT" sz="2400" dirty="0" err="1"/>
              <a:t>the</a:t>
            </a:r>
            <a:r>
              <a:rPr lang="pt-PT" altLang="pt-PT" sz="2400" dirty="0"/>
              <a:t> hard </a:t>
            </a:r>
            <a:r>
              <a:rPr lang="pt-PT" altLang="pt-PT" sz="2400" dirty="0" err="1"/>
              <a:t>supporting</a:t>
            </a:r>
            <a:r>
              <a:rPr lang="pt-PT" altLang="pt-PT" sz="2400" dirty="0"/>
              <a:t> data </a:t>
            </a:r>
            <a:r>
              <a:rPr lang="pt-PT" altLang="pt-PT" sz="2400" dirty="0" err="1"/>
              <a:t>has</a:t>
            </a:r>
            <a:r>
              <a:rPr lang="pt-PT" altLang="pt-PT" sz="2400" dirty="0"/>
              <a:t> </a:t>
            </a:r>
            <a:r>
              <a:rPr lang="pt-PT" altLang="pt-PT" sz="2400" dirty="0" err="1"/>
              <a:t>been</a:t>
            </a:r>
            <a:r>
              <a:rPr lang="pt-PT" altLang="pt-PT" sz="2400" dirty="0"/>
              <a:t> </a:t>
            </a:r>
            <a:r>
              <a:rPr lang="pt-PT" altLang="pt-PT" sz="2400" dirty="0" err="1"/>
              <a:t>verified</a:t>
            </a:r>
            <a:r>
              <a:rPr lang="pt-PT" altLang="pt-PT" sz="2400" dirty="0"/>
              <a:t>, </a:t>
            </a:r>
            <a:r>
              <a:rPr lang="pt-PT" altLang="pt-PT" sz="2400" dirty="0" err="1"/>
              <a:t>the</a:t>
            </a:r>
            <a:r>
              <a:rPr lang="pt-PT" altLang="pt-PT" sz="2400" dirty="0"/>
              <a:t> </a:t>
            </a:r>
            <a:r>
              <a:rPr lang="pt-PT" altLang="pt-PT" sz="2400" dirty="0" err="1"/>
              <a:t>Six</a:t>
            </a:r>
            <a:r>
              <a:rPr lang="pt-PT" altLang="pt-PT" sz="2400" dirty="0"/>
              <a:t> Sigma team can </a:t>
            </a:r>
            <a:r>
              <a:rPr lang="pt-PT" altLang="pt-PT" sz="2400" dirty="0" err="1"/>
              <a:t>begin</a:t>
            </a:r>
            <a:r>
              <a:rPr lang="pt-PT" altLang="pt-PT" sz="2400" dirty="0"/>
              <a:t> </a:t>
            </a:r>
            <a:r>
              <a:rPr lang="pt-PT" altLang="pt-PT" sz="2400" dirty="0" err="1"/>
              <a:t>the</a:t>
            </a:r>
            <a:r>
              <a:rPr lang="pt-PT" altLang="pt-PT" sz="2400" dirty="0"/>
              <a:t> </a:t>
            </a:r>
            <a:r>
              <a:rPr lang="pt-PT" altLang="pt-PT" sz="2400" dirty="0" err="1"/>
              <a:t>analysis</a:t>
            </a:r>
            <a:r>
              <a:rPr lang="pt-PT" altLang="pt-PT" sz="2400" dirty="0"/>
              <a:t>. </a:t>
            </a:r>
            <a:r>
              <a:rPr lang="pt-PT" altLang="pt-PT" sz="2400" dirty="0" err="1"/>
              <a:t>The</a:t>
            </a:r>
            <a:r>
              <a:rPr lang="pt-PT" altLang="pt-PT" sz="2400" dirty="0"/>
              <a:t> team </a:t>
            </a:r>
            <a:r>
              <a:rPr lang="pt-PT" altLang="pt-PT" sz="2400" dirty="0" err="1"/>
              <a:t>members</a:t>
            </a:r>
            <a:r>
              <a:rPr lang="pt-PT" altLang="pt-PT" sz="2400" dirty="0"/>
              <a:t> </a:t>
            </a:r>
            <a:r>
              <a:rPr lang="pt-PT" altLang="pt-PT" sz="2400" dirty="0" err="1"/>
              <a:t>usually</a:t>
            </a:r>
            <a:r>
              <a:rPr lang="pt-PT" altLang="pt-PT" sz="2400" dirty="0"/>
              <a:t> </a:t>
            </a:r>
            <a:r>
              <a:rPr lang="pt-PT" altLang="pt-PT" sz="2400" dirty="0" err="1"/>
              <a:t>start</a:t>
            </a:r>
            <a:r>
              <a:rPr lang="pt-PT" altLang="pt-PT" sz="2400" dirty="0"/>
              <a:t> </a:t>
            </a:r>
            <a:r>
              <a:rPr lang="pt-PT" altLang="pt-PT" sz="2400" dirty="0" err="1"/>
              <a:t>by</a:t>
            </a:r>
            <a:r>
              <a:rPr lang="pt-PT" altLang="pt-PT" sz="2400" dirty="0"/>
              <a:t> </a:t>
            </a:r>
            <a:r>
              <a:rPr lang="pt-PT" altLang="pt-PT" sz="2400" dirty="0" err="1"/>
              <a:t>identifying</a:t>
            </a:r>
            <a:r>
              <a:rPr lang="pt-PT" altLang="pt-PT" sz="2400" dirty="0"/>
              <a:t> </a:t>
            </a:r>
            <a:r>
              <a:rPr lang="pt-PT" altLang="pt-PT" sz="2400" dirty="0" err="1"/>
              <a:t>the</a:t>
            </a:r>
            <a:r>
              <a:rPr lang="pt-PT" altLang="pt-PT" sz="2400" dirty="0"/>
              <a:t> </a:t>
            </a:r>
            <a:r>
              <a:rPr lang="pt-PT" altLang="pt-PT" sz="2400" dirty="0" err="1"/>
              <a:t>ways</a:t>
            </a:r>
            <a:r>
              <a:rPr lang="pt-PT" altLang="pt-PT" sz="2400" dirty="0"/>
              <a:t> in </a:t>
            </a:r>
            <a:r>
              <a:rPr lang="pt-PT" altLang="pt-PT" sz="2400" dirty="0" err="1"/>
              <a:t>which</a:t>
            </a:r>
            <a:r>
              <a:rPr lang="pt-PT" altLang="pt-PT" sz="2400" dirty="0"/>
              <a:t> </a:t>
            </a:r>
            <a:r>
              <a:rPr lang="pt-PT" altLang="pt-PT" sz="2400" dirty="0" err="1"/>
              <a:t>people</a:t>
            </a:r>
            <a:r>
              <a:rPr lang="pt-PT" altLang="pt-PT" sz="2400" dirty="0"/>
              <a:t> </a:t>
            </a:r>
            <a:r>
              <a:rPr lang="pt-PT" altLang="pt-PT" sz="2400" dirty="0" err="1"/>
              <a:t>fail</a:t>
            </a:r>
            <a:r>
              <a:rPr lang="pt-PT" altLang="pt-PT" sz="2400" dirty="0"/>
              <a:t> to </a:t>
            </a:r>
            <a:r>
              <a:rPr lang="pt-PT" altLang="pt-PT" sz="2400" dirty="0" err="1"/>
              <a:t>act</a:t>
            </a:r>
            <a:r>
              <a:rPr lang="pt-PT" altLang="pt-PT" sz="2400" dirty="0"/>
              <a:t> as </a:t>
            </a:r>
            <a:r>
              <a:rPr lang="pt-PT" altLang="pt-PT" sz="2400" dirty="0" err="1"/>
              <a:t>needed</a:t>
            </a:r>
            <a:r>
              <a:rPr lang="pt-PT" altLang="pt-PT" sz="2400" dirty="0"/>
              <a:t>, </a:t>
            </a:r>
            <a:r>
              <a:rPr lang="pt-PT" altLang="pt-PT" sz="2400" dirty="0" err="1"/>
              <a:t>or</a:t>
            </a:r>
            <a:r>
              <a:rPr lang="pt-PT" altLang="pt-PT" sz="2400" dirty="0"/>
              <a:t> </a:t>
            </a:r>
            <a:r>
              <a:rPr lang="pt-PT" altLang="pt-PT" sz="2400" dirty="0" err="1"/>
              <a:t>by</a:t>
            </a:r>
            <a:r>
              <a:rPr lang="pt-PT" altLang="pt-PT" sz="2400" dirty="0"/>
              <a:t> </a:t>
            </a:r>
            <a:r>
              <a:rPr lang="pt-PT" altLang="pt-PT" sz="2400" dirty="0" err="1"/>
              <a:t>identifying</a:t>
            </a:r>
            <a:r>
              <a:rPr lang="pt-PT" altLang="pt-PT" sz="2400" dirty="0"/>
              <a:t> </a:t>
            </a:r>
            <a:r>
              <a:rPr lang="pt-PT" altLang="pt-PT" sz="2400" dirty="0" err="1"/>
              <a:t>the</a:t>
            </a:r>
            <a:r>
              <a:rPr lang="pt-PT" altLang="pt-PT" sz="2400" dirty="0"/>
              <a:t> </a:t>
            </a:r>
            <a:r>
              <a:rPr lang="pt-PT" altLang="pt-PT" sz="2400" dirty="0" err="1"/>
              <a:t>ways</a:t>
            </a:r>
            <a:r>
              <a:rPr lang="pt-PT" altLang="pt-PT" sz="2400" dirty="0"/>
              <a:t> in </a:t>
            </a:r>
            <a:r>
              <a:rPr lang="pt-PT" altLang="pt-PT" sz="2400" dirty="0" err="1"/>
              <a:t>which</a:t>
            </a:r>
            <a:r>
              <a:rPr lang="pt-PT" altLang="pt-PT" sz="2400" dirty="0"/>
              <a:t> </a:t>
            </a:r>
            <a:r>
              <a:rPr lang="pt-PT" altLang="pt-PT" sz="2400" dirty="0" err="1"/>
              <a:t>people</a:t>
            </a:r>
            <a:r>
              <a:rPr lang="pt-PT" altLang="pt-PT" sz="2400" dirty="0"/>
              <a:t> </a:t>
            </a:r>
            <a:r>
              <a:rPr lang="pt-PT" altLang="pt-PT" sz="2400" dirty="0" err="1"/>
              <a:t>fail</a:t>
            </a:r>
            <a:r>
              <a:rPr lang="pt-PT" altLang="pt-PT" sz="2400" dirty="0"/>
              <a:t> to </a:t>
            </a:r>
            <a:r>
              <a:rPr lang="pt-PT" altLang="pt-PT" sz="2400" dirty="0" err="1"/>
              <a:t>ensure</a:t>
            </a:r>
            <a:r>
              <a:rPr lang="pt-PT" altLang="pt-PT" sz="2400" dirty="0"/>
              <a:t> </a:t>
            </a:r>
            <a:r>
              <a:rPr lang="pt-PT" altLang="pt-PT" sz="2400" dirty="0" err="1"/>
              <a:t>effective</a:t>
            </a:r>
            <a:r>
              <a:rPr lang="pt-PT" altLang="pt-PT" sz="2400" dirty="0"/>
              <a:t> </a:t>
            </a:r>
            <a:r>
              <a:rPr lang="pt-PT" altLang="pt-PT" sz="2400" dirty="0" err="1"/>
              <a:t>control</a:t>
            </a:r>
            <a:r>
              <a:rPr lang="pt-PT" altLang="pt-PT" sz="2400" dirty="0"/>
              <a:t> </a:t>
            </a:r>
            <a:r>
              <a:rPr lang="pt-PT" altLang="pt-PT" sz="2400" dirty="0" err="1"/>
              <a:t>at</a:t>
            </a:r>
            <a:r>
              <a:rPr lang="pt-PT" altLang="pt-PT" sz="2400" dirty="0"/>
              <a:t> </a:t>
            </a:r>
            <a:r>
              <a:rPr lang="pt-PT" altLang="pt-PT" sz="2400" dirty="0" err="1"/>
              <a:t>each</a:t>
            </a:r>
            <a:r>
              <a:rPr lang="pt-PT" altLang="pt-PT" sz="2400" dirty="0"/>
              <a:t> </a:t>
            </a:r>
            <a:r>
              <a:rPr lang="pt-PT" altLang="pt-PT" sz="2400" dirty="0" err="1"/>
              <a:t>stage</a:t>
            </a:r>
            <a:r>
              <a:rPr lang="pt-PT" altLang="pt-PT" sz="2400" dirty="0"/>
              <a:t>.</a:t>
            </a:r>
            <a:endParaRPr lang="pt-PT" altLang="pt-PT" sz="2400" b="1" dirty="0"/>
          </a:p>
          <a:p>
            <a:pPr algn="just">
              <a:lnSpc>
                <a:spcPct val="80000"/>
              </a:lnSpc>
            </a:pPr>
            <a:r>
              <a:rPr lang="pt-PT" altLang="pt-PT" sz="2400" b="1" dirty="0" err="1"/>
              <a:t>Improvement</a:t>
            </a:r>
            <a:r>
              <a:rPr lang="pt-PT" altLang="pt-PT" sz="2400" dirty="0"/>
              <a:t>. </a:t>
            </a:r>
            <a:r>
              <a:rPr lang="pt-PT" altLang="pt-PT" sz="2400" dirty="0" err="1"/>
              <a:t>Recommend</a:t>
            </a:r>
            <a:r>
              <a:rPr lang="pt-PT" altLang="pt-PT" sz="2400" dirty="0"/>
              <a:t>, decide </a:t>
            </a:r>
            <a:r>
              <a:rPr lang="pt-PT" altLang="pt-PT" sz="2400" dirty="0" err="1"/>
              <a:t>and</a:t>
            </a:r>
            <a:r>
              <a:rPr lang="pt-PT" altLang="pt-PT" sz="2400" dirty="0"/>
              <a:t> </a:t>
            </a:r>
            <a:r>
              <a:rPr lang="pt-PT" altLang="pt-PT" sz="2400" dirty="0" err="1"/>
              <a:t>implement</a:t>
            </a:r>
            <a:r>
              <a:rPr lang="pt-PT" altLang="pt-PT" sz="2400" dirty="0"/>
              <a:t> </a:t>
            </a:r>
            <a:r>
              <a:rPr lang="pt-PT" altLang="pt-PT" sz="2400" dirty="0" err="1"/>
              <a:t>improvements</a:t>
            </a:r>
            <a:r>
              <a:rPr lang="pt-PT" altLang="pt-PT" sz="2400" dirty="0"/>
              <a:t>.</a:t>
            </a:r>
            <a:endParaRPr lang="pt-PT" altLang="pt-PT" sz="2400" b="1" dirty="0"/>
          </a:p>
          <a:p>
            <a:pPr algn="just">
              <a:lnSpc>
                <a:spcPct val="80000"/>
              </a:lnSpc>
            </a:pPr>
            <a:r>
              <a:rPr lang="pt-PT" altLang="pt-PT" sz="2400" b="1" dirty="0" err="1"/>
              <a:t>Control</a:t>
            </a:r>
            <a:r>
              <a:rPr lang="pt-PT" altLang="pt-PT" sz="2400" dirty="0"/>
              <a:t>. In </a:t>
            </a:r>
            <a:r>
              <a:rPr lang="pt-PT" altLang="pt-PT" sz="2400" dirty="0" err="1"/>
              <a:t>the</a:t>
            </a:r>
            <a:r>
              <a:rPr lang="pt-PT" altLang="pt-PT" sz="2400" dirty="0"/>
              <a:t> final </a:t>
            </a:r>
            <a:r>
              <a:rPr lang="pt-PT" altLang="pt-PT" sz="2400" dirty="0" err="1"/>
              <a:t>stage</a:t>
            </a:r>
            <a:r>
              <a:rPr lang="pt-PT" altLang="pt-PT" sz="2400" dirty="0"/>
              <a:t> </a:t>
            </a:r>
            <a:r>
              <a:rPr lang="pt-PT" altLang="pt-PT" sz="2400" dirty="0" err="1"/>
              <a:t>of</a:t>
            </a:r>
            <a:r>
              <a:rPr lang="pt-PT" altLang="pt-PT" sz="2400" dirty="0"/>
              <a:t> a </a:t>
            </a:r>
            <a:r>
              <a:rPr lang="pt-PT" altLang="pt-PT" sz="2400" dirty="0" err="1"/>
              <a:t>Six</a:t>
            </a:r>
            <a:r>
              <a:rPr lang="pt-PT" altLang="pt-PT" sz="2400" dirty="0"/>
              <a:t> Sigma </a:t>
            </a:r>
            <a:r>
              <a:rPr lang="pt-PT" altLang="pt-PT" sz="2400" dirty="0" err="1"/>
              <a:t>project</a:t>
            </a:r>
            <a:r>
              <a:rPr lang="pt-PT" altLang="pt-PT" sz="2400" dirty="0"/>
              <a:t>, </a:t>
            </a:r>
            <a:r>
              <a:rPr lang="pt-PT" altLang="pt-PT" sz="2400" dirty="0" err="1"/>
              <a:t>the</a:t>
            </a:r>
            <a:r>
              <a:rPr lang="pt-PT" altLang="pt-PT" sz="2400" dirty="0"/>
              <a:t> team </a:t>
            </a:r>
            <a:r>
              <a:rPr lang="pt-PT" altLang="pt-PT" sz="2400" dirty="0" err="1"/>
              <a:t>creates</a:t>
            </a:r>
            <a:r>
              <a:rPr lang="pt-PT" altLang="pt-PT" sz="2400" dirty="0"/>
              <a:t> </a:t>
            </a:r>
            <a:r>
              <a:rPr lang="pt-PT" altLang="pt-PT" sz="2400" dirty="0" err="1"/>
              <a:t>controls</a:t>
            </a:r>
            <a:r>
              <a:rPr lang="pt-PT" altLang="pt-PT" sz="2400" dirty="0"/>
              <a:t>. </a:t>
            </a:r>
            <a:r>
              <a:rPr lang="pt-PT" altLang="pt-PT" sz="2400" dirty="0" err="1"/>
              <a:t>These</a:t>
            </a:r>
            <a:r>
              <a:rPr lang="pt-PT" altLang="pt-PT" sz="2400" dirty="0"/>
              <a:t> are </a:t>
            </a:r>
            <a:r>
              <a:rPr lang="pt-PT" altLang="pt-PT" sz="2400" dirty="0" err="1"/>
              <a:t>enabling</a:t>
            </a:r>
            <a:r>
              <a:rPr lang="pt-PT" altLang="pt-PT" sz="2400" dirty="0"/>
              <a:t> </a:t>
            </a:r>
            <a:r>
              <a:rPr lang="pt-PT" altLang="pt-PT" sz="2400" dirty="0" err="1"/>
              <a:t>the</a:t>
            </a:r>
            <a:r>
              <a:rPr lang="pt-PT" altLang="pt-PT" sz="2400" dirty="0"/>
              <a:t> </a:t>
            </a:r>
            <a:r>
              <a:rPr lang="pt-PT" altLang="pt-PT" sz="2400" dirty="0" err="1"/>
              <a:t>company</a:t>
            </a:r>
            <a:r>
              <a:rPr lang="pt-PT" altLang="pt-PT" sz="2400" dirty="0"/>
              <a:t> to </a:t>
            </a:r>
            <a:r>
              <a:rPr lang="pt-PT" altLang="pt-PT" sz="2400" dirty="0" err="1"/>
              <a:t>sustain</a:t>
            </a:r>
            <a:r>
              <a:rPr lang="pt-PT" altLang="pt-PT" sz="2400" dirty="0"/>
              <a:t> </a:t>
            </a:r>
            <a:r>
              <a:rPr lang="pt-PT" altLang="pt-PT" sz="2400" dirty="0" err="1"/>
              <a:t>and</a:t>
            </a:r>
            <a:r>
              <a:rPr lang="pt-PT" altLang="pt-PT" sz="2400" dirty="0"/>
              <a:t> </a:t>
            </a:r>
            <a:r>
              <a:rPr lang="pt-PT" altLang="pt-PT" sz="2400" dirty="0" err="1"/>
              <a:t>extend</a:t>
            </a:r>
            <a:r>
              <a:rPr lang="pt-PT" altLang="pt-PT" sz="2400" dirty="0"/>
              <a:t> </a:t>
            </a:r>
            <a:r>
              <a:rPr lang="pt-PT" altLang="pt-PT" sz="2400" dirty="0" err="1"/>
              <a:t>the</a:t>
            </a:r>
            <a:r>
              <a:rPr lang="pt-PT" altLang="pt-PT" sz="2400" dirty="0"/>
              <a:t> </a:t>
            </a:r>
            <a:r>
              <a:rPr lang="pt-PT" altLang="pt-PT" sz="2400" dirty="0" err="1"/>
              <a:t>improvements</a:t>
            </a:r>
            <a:r>
              <a:rPr lang="pt-PT" altLang="pt-PT" sz="2400" dirty="0"/>
              <a:t>. </a:t>
            </a:r>
          </a:p>
          <a:p>
            <a:endParaRPr lang="pt-PT" dirty="0"/>
          </a:p>
        </p:txBody>
      </p:sp>
    </p:spTree>
    <p:extLst>
      <p:ext uri="{BB962C8B-B14F-4D97-AF65-F5344CB8AC3E}">
        <p14:creationId xmlns:p14="http://schemas.microsoft.com/office/powerpoint/2010/main" val="175659638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ChangeArrowheads="1"/>
          </p:cNvSpPr>
          <p:nvPr>
            <p:ph type="title"/>
          </p:nvPr>
        </p:nvSpPr>
        <p:spPr/>
        <p:txBody>
          <a:bodyPr>
            <a:normAutofit/>
          </a:bodyPr>
          <a:lstStyle/>
          <a:p>
            <a:pPr algn="ctr" eaLnBrk="1" hangingPunct="1">
              <a:defRPr/>
            </a:pPr>
            <a:r>
              <a:rPr lang="pt-PT" altLang="ja-JP" sz="5400" b="1" dirty="0" err="1" smtClean="0">
                <a:ea typeface="ＭＳ Ｐゴシック" charset="-128"/>
              </a:rPr>
              <a:t>Six</a:t>
            </a:r>
            <a:r>
              <a:rPr lang="pt-PT" altLang="ja-JP" sz="5400" b="1" dirty="0" smtClean="0">
                <a:ea typeface="ＭＳ Ｐゴシック" charset="-128"/>
              </a:rPr>
              <a:t> Sigma</a:t>
            </a:r>
            <a:endParaRPr lang="pt-PT" sz="5400" b="1" dirty="0" smtClean="0"/>
          </a:p>
        </p:txBody>
      </p:sp>
      <p:sp>
        <p:nvSpPr>
          <p:cNvPr id="133123" name="Rectangle 3"/>
          <p:cNvSpPr>
            <a:spLocks noGrp="1" noChangeArrowheads="1"/>
          </p:cNvSpPr>
          <p:nvPr>
            <p:ph idx="1"/>
          </p:nvPr>
        </p:nvSpPr>
        <p:spPr/>
        <p:txBody>
          <a:bodyPr/>
          <a:lstStyle/>
          <a:p>
            <a:pPr algn="just" eaLnBrk="1" hangingPunct="1">
              <a:lnSpc>
                <a:spcPct val="90000"/>
              </a:lnSpc>
            </a:pPr>
            <a:r>
              <a:rPr lang="pt-PT" altLang="ja-JP" sz="2400" dirty="0" err="1" smtClean="0">
                <a:ea typeface="ＭＳ Ｐゴシック" panose="020B0600070205080204" pitchFamily="34" charset="-128"/>
              </a:rPr>
              <a:t>Usually</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Six</a:t>
            </a:r>
            <a:r>
              <a:rPr lang="pt-PT" altLang="ja-JP" sz="2400" dirty="0" smtClean="0">
                <a:ea typeface="ＭＳ Ｐゴシック" panose="020B0600070205080204" pitchFamily="34" charset="-128"/>
              </a:rPr>
              <a:t> Sigma </a:t>
            </a:r>
            <a:r>
              <a:rPr lang="pt-PT" altLang="ja-JP" sz="2400" dirty="0" err="1" smtClean="0">
                <a:ea typeface="ＭＳ Ｐゴシック" panose="020B0600070205080204" pitchFamily="34" charset="-128"/>
              </a:rPr>
              <a:t>organizations</a:t>
            </a:r>
            <a:r>
              <a:rPr lang="pt-PT" altLang="ja-JP" sz="2400" dirty="0" smtClean="0">
                <a:ea typeface="ＭＳ Ｐゴシック" panose="020B0600070205080204" pitchFamily="34" charset="-128"/>
              </a:rPr>
              <a:t> are </a:t>
            </a:r>
            <a:r>
              <a:rPr lang="pt-PT" altLang="ja-JP" sz="2400" dirty="0" err="1" smtClean="0">
                <a:ea typeface="ＭＳ Ｐゴシック" panose="020B0600070205080204" pitchFamily="34" charset="-128"/>
              </a:rPr>
              <a:t>composed</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of</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the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following</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Champions</a:t>
            </a:r>
            <a:r>
              <a:rPr lang="pt-PT" altLang="ja-JP" sz="2400" dirty="0" smtClean="0">
                <a:ea typeface="ＭＳ Ｐゴシック" panose="020B0600070205080204" pitchFamily="34" charset="-128"/>
              </a:rPr>
              <a:t> - </a:t>
            </a:r>
            <a:r>
              <a:rPr lang="pt-PT" altLang="ja-JP" sz="2400" dirty="0" err="1" smtClean="0">
                <a:ea typeface="ＭＳ Ｐゴシック" panose="020B0600070205080204" pitchFamily="34" charset="-128"/>
              </a:rPr>
              <a:t>these</a:t>
            </a:r>
            <a:r>
              <a:rPr lang="pt-PT" altLang="ja-JP" sz="2400" dirty="0" smtClean="0">
                <a:ea typeface="ＭＳ Ｐゴシック" panose="020B0600070205080204" pitchFamily="34" charset="-128"/>
              </a:rPr>
              <a:t> are </a:t>
            </a:r>
            <a:r>
              <a:rPr lang="pt-PT" altLang="ja-JP" sz="2400" dirty="0" err="1" smtClean="0">
                <a:ea typeface="ＭＳ Ｐゴシック" panose="020B0600070205080204" pitchFamily="34" charset="-128"/>
              </a:rPr>
              <a:t>members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of</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the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Senior</a:t>
            </a:r>
            <a:r>
              <a:rPr lang="pt-PT" altLang="ja-JP" sz="2400" dirty="0" smtClean="0">
                <a:ea typeface="ＭＳ Ｐゴシック" panose="020B0600070205080204" pitchFamily="34" charset="-128"/>
              </a:rPr>
              <a:t> Management Team </a:t>
            </a:r>
            <a:r>
              <a:rPr lang="pt-PT" altLang="ja-JP" sz="2400" dirty="0" err="1" smtClean="0">
                <a:ea typeface="ＭＳ Ｐゴシック" panose="020B0600070205080204" pitchFamily="34" charset="-128"/>
              </a:rPr>
              <a:t>with</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responsibility</a:t>
            </a:r>
            <a:r>
              <a:rPr lang="pt-PT" altLang="ja-JP" sz="2400" dirty="0" smtClean="0">
                <a:ea typeface="ＭＳ Ｐゴシック" panose="020B0600070205080204" pitchFamily="34" charset="-128"/>
              </a:rPr>
              <a:t> for </a:t>
            </a:r>
            <a:r>
              <a:rPr lang="pt-PT" altLang="ja-JP" sz="2400" dirty="0" err="1" smtClean="0">
                <a:ea typeface="ＭＳ Ｐゴシック" panose="020B0600070205080204" pitchFamily="34" charset="-128"/>
              </a:rPr>
              <a:t>the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success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of</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the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quality</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initiative</a:t>
            </a:r>
            <a:r>
              <a:rPr lang="pt-PT" altLang="ja-JP" sz="2400" dirty="0" smtClean="0">
                <a:ea typeface="ＭＳ Ｐゴシック" panose="020B0600070205080204" pitchFamily="34" charset="-128"/>
              </a:rPr>
              <a:t>; Master </a:t>
            </a:r>
            <a:r>
              <a:rPr lang="pt-PT" altLang="ja-JP" sz="2400" dirty="0" err="1" smtClean="0">
                <a:ea typeface="ＭＳ Ｐゴシック" panose="020B0600070205080204" pitchFamily="34" charset="-128"/>
              </a:rPr>
              <a:t>Black</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Belts</a:t>
            </a:r>
            <a:r>
              <a:rPr lang="pt-PT" altLang="ja-JP" sz="2400" dirty="0" smtClean="0">
                <a:ea typeface="ＭＳ Ｐゴシック" panose="020B0600070205080204" pitchFamily="34" charset="-128"/>
              </a:rPr>
              <a:t> - </a:t>
            </a:r>
            <a:r>
              <a:rPr lang="pt-PT" altLang="ja-JP" sz="2400" dirty="0" err="1" smtClean="0">
                <a:ea typeface="ＭＳ Ｐゴシック" panose="020B0600070205080204" pitchFamily="34" charset="-128"/>
              </a:rPr>
              <a:t>these</a:t>
            </a:r>
            <a:r>
              <a:rPr lang="pt-PT" altLang="ja-JP" sz="2400" dirty="0" smtClean="0">
                <a:ea typeface="ＭＳ Ｐゴシック" panose="020B0600070205080204" pitchFamily="34" charset="-128"/>
              </a:rPr>
              <a:t> are </a:t>
            </a:r>
            <a:r>
              <a:rPr lang="pt-PT" altLang="ja-JP" sz="2400" dirty="0" err="1" smtClean="0">
                <a:ea typeface="ＭＳ Ｐゴシック" panose="020B0600070205080204" pitchFamily="34" charset="-128"/>
              </a:rPr>
              <a:t>the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teachers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trainers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reviewers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and</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the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mentors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of</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the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Black</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Belts</a:t>
            </a:r>
            <a:r>
              <a:rPr lang="pt-PT" altLang="ja-JP" sz="2400" dirty="0" smtClean="0">
                <a:ea typeface="ＭＳ Ｐゴシック" panose="020B0600070205080204" pitchFamily="34" charset="-128"/>
              </a:rPr>
              <a:t> (full-time); </a:t>
            </a:r>
            <a:r>
              <a:rPr lang="pt-PT" altLang="ja-JP" sz="2400" dirty="0" err="1" smtClean="0">
                <a:ea typeface="ＭＳ Ｐゴシック" panose="020B0600070205080204" pitchFamily="34" charset="-128"/>
              </a:rPr>
              <a:t>Black</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Belts</a:t>
            </a:r>
            <a:r>
              <a:rPr lang="pt-PT" altLang="ja-JP" sz="2400" dirty="0" smtClean="0">
                <a:ea typeface="ＭＳ Ｐゴシック" panose="020B0600070205080204" pitchFamily="34" charset="-128"/>
              </a:rPr>
              <a:t> - </a:t>
            </a:r>
            <a:r>
              <a:rPr lang="pt-PT" altLang="ja-JP" sz="2400" dirty="0" err="1" smtClean="0">
                <a:ea typeface="ＭＳ Ｐゴシック" panose="020B0600070205080204" pitchFamily="34" charset="-128"/>
              </a:rPr>
              <a:t>these</a:t>
            </a:r>
            <a:r>
              <a:rPr lang="pt-PT" altLang="ja-JP" sz="2400" dirty="0" smtClean="0">
                <a:ea typeface="ＭＳ Ｐゴシック" panose="020B0600070205080204" pitchFamily="34" charset="-128"/>
              </a:rPr>
              <a:t> are </a:t>
            </a:r>
            <a:r>
              <a:rPr lang="pt-PT" altLang="ja-JP" sz="2400" dirty="0" err="1" smtClean="0">
                <a:ea typeface="ＭＳ Ｐゴシック" panose="020B0600070205080204" pitchFamily="34" charset="-128"/>
              </a:rPr>
              <a:t>the</a:t>
            </a:r>
            <a:r>
              <a:rPr lang="pt-PT" altLang="ja-JP" sz="2400" dirty="0" smtClean="0">
                <a:ea typeface="ＭＳ Ｐゴシック" panose="020B0600070205080204" pitchFamily="34" charset="-128"/>
              </a:rPr>
              <a:t> leaders </a:t>
            </a:r>
            <a:r>
              <a:rPr lang="pt-PT" altLang="ja-JP" sz="2400" dirty="0" err="1" smtClean="0">
                <a:ea typeface="ＭＳ Ｐゴシック" panose="020B0600070205080204" pitchFamily="34" charset="-128"/>
              </a:rPr>
              <a:t>of</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the</a:t>
            </a:r>
            <a:r>
              <a:rPr lang="pt-PT" altLang="ja-JP" sz="2400" dirty="0" smtClean="0">
                <a:ea typeface="ＭＳ Ｐゴシック" panose="020B0600070205080204" pitchFamily="34" charset="-128"/>
              </a:rPr>
              <a:t> teams </a:t>
            </a:r>
            <a:r>
              <a:rPr lang="pt-PT" altLang="ja-JP" sz="2400" dirty="0" err="1" smtClean="0">
                <a:ea typeface="ＭＳ Ｐゴシック" panose="020B0600070205080204" pitchFamily="34" charset="-128"/>
              </a:rPr>
              <a:t>that</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employ</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the</a:t>
            </a:r>
            <a:r>
              <a:rPr lang="pt-PT" altLang="ja-JP" sz="2400" dirty="0" smtClean="0">
                <a:ea typeface="ＭＳ Ｐゴシック" panose="020B0600070205080204" pitchFamily="34" charset="-128"/>
              </a:rPr>
              <a:t> DMAIIC </a:t>
            </a:r>
            <a:r>
              <a:rPr lang="pt-PT" altLang="ja-JP" sz="2400" dirty="0" err="1" smtClean="0">
                <a:ea typeface="ＭＳ Ｐゴシック" panose="020B0600070205080204" pitchFamily="34" charset="-128"/>
              </a:rPr>
              <a:t>or</a:t>
            </a:r>
            <a:r>
              <a:rPr lang="pt-PT" altLang="ja-JP" sz="2400" dirty="0" smtClean="0">
                <a:ea typeface="ＭＳ Ｐゴシック" panose="020B0600070205080204" pitchFamily="34" charset="-128"/>
              </a:rPr>
              <a:t> DMADV (full-time); Green </a:t>
            </a:r>
            <a:r>
              <a:rPr lang="pt-PT" altLang="ja-JP" sz="2400" dirty="0" err="1" smtClean="0">
                <a:ea typeface="ＭＳ Ｐゴシック" panose="020B0600070205080204" pitchFamily="34" charset="-128"/>
              </a:rPr>
              <a:t>Belts</a:t>
            </a:r>
            <a:r>
              <a:rPr lang="pt-PT" altLang="ja-JP" sz="2400" dirty="0" smtClean="0">
                <a:ea typeface="ＭＳ Ｐゴシック" panose="020B0600070205080204" pitchFamily="34" charset="-128"/>
              </a:rPr>
              <a:t> - are </a:t>
            </a:r>
            <a:r>
              <a:rPr lang="pt-PT" altLang="ja-JP" sz="2400" dirty="0" err="1" smtClean="0">
                <a:ea typeface="ＭＳ Ｐゴシック" panose="020B0600070205080204" pitchFamily="34" charset="-128"/>
              </a:rPr>
              <a:t>the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owners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of</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projects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that</a:t>
            </a:r>
            <a:r>
              <a:rPr lang="pt-PT" altLang="ja-JP" sz="2400" dirty="0" smtClean="0">
                <a:ea typeface="ＭＳ Ｐゴシック" panose="020B0600070205080204" pitchFamily="34" charset="-128"/>
              </a:rPr>
              <a:t> improve a </a:t>
            </a:r>
            <a:r>
              <a:rPr lang="pt-PT" altLang="ja-JP" sz="2400" dirty="0" err="1" smtClean="0">
                <a:ea typeface="ＭＳ Ｐゴシック" panose="020B0600070205080204" pitchFamily="34" charset="-128"/>
              </a:rPr>
              <a:t>process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or</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product</a:t>
            </a:r>
            <a:r>
              <a:rPr lang="pt-PT" altLang="ja-JP" sz="2400" dirty="0" smtClean="0">
                <a:ea typeface="ＭＳ Ｐゴシック" panose="020B0600070205080204" pitchFamily="34" charset="-128"/>
              </a:rPr>
              <a:t> (part-time); </a:t>
            </a:r>
            <a:r>
              <a:rPr lang="pt-PT" altLang="ja-JP" sz="2400" dirty="0" err="1" smtClean="0">
                <a:ea typeface="ＭＳ Ｐゴシック" panose="020B0600070205080204" pitchFamily="34" charset="-128"/>
              </a:rPr>
              <a:t>and</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the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Deployment</a:t>
            </a:r>
            <a:r>
              <a:rPr lang="pt-PT" altLang="ja-JP" sz="2400" dirty="0" smtClean="0">
                <a:ea typeface="ＭＳ Ｐゴシック" panose="020B0600070205080204" pitchFamily="34" charset="-128"/>
              </a:rPr>
              <a:t> Team - </a:t>
            </a:r>
            <a:r>
              <a:rPr lang="pt-PT" altLang="ja-JP" sz="2400" dirty="0" err="1" smtClean="0">
                <a:ea typeface="ＭＳ Ｐゴシック" panose="020B0600070205080204" pitchFamily="34" charset="-128"/>
              </a:rPr>
              <a:t>which</a:t>
            </a:r>
            <a:r>
              <a:rPr lang="pt-PT" altLang="ja-JP" sz="2400" dirty="0" smtClean="0">
                <a:ea typeface="ＭＳ Ｐゴシック" panose="020B0600070205080204" pitchFamily="34" charset="-128"/>
              </a:rPr>
              <a:t> are </a:t>
            </a:r>
            <a:r>
              <a:rPr lang="pt-PT" altLang="ja-JP" sz="2400" dirty="0" err="1" smtClean="0">
                <a:ea typeface="ＭＳ Ｐゴシック" panose="020B0600070205080204" pitchFamily="34" charset="-128"/>
              </a:rPr>
              <a:t>composed</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of</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key</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stakeholders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firm</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or</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supplier</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resources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assigned</a:t>
            </a:r>
            <a:r>
              <a:rPr lang="pt-PT" altLang="ja-JP" sz="2400" dirty="0" smtClean="0">
                <a:ea typeface="ＭＳ Ｐゴシック" panose="020B0600070205080204" pitchFamily="34" charset="-128"/>
              </a:rPr>
              <a:t> to a </a:t>
            </a:r>
            <a:r>
              <a:rPr lang="pt-PT" altLang="ja-JP" sz="2400" dirty="0" err="1" smtClean="0">
                <a:ea typeface="ＭＳ Ｐゴシック" panose="020B0600070205080204" pitchFamily="34" charset="-128"/>
              </a:rPr>
              <a:t>Six</a:t>
            </a:r>
            <a:r>
              <a:rPr lang="pt-PT" altLang="ja-JP" sz="2400" dirty="0" smtClean="0">
                <a:ea typeface="ＭＳ Ｐゴシック" panose="020B0600070205080204" pitchFamily="34" charset="-128"/>
              </a:rPr>
              <a:t> Sigma Project (</a:t>
            </a:r>
            <a:r>
              <a:rPr lang="pt-PT" altLang="ja-JP" sz="2400" dirty="0" err="1" smtClean="0">
                <a:ea typeface="ＭＳ Ｐゴシック" panose="020B0600070205080204" pitchFamily="34" charset="-128"/>
              </a:rPr>
              <a:t>part</a:t>
            </a:r>
            <a:r>
              <a:rPr lang="pt-PT" altLang="ja-JP" sz="2400" dirty="0" smtClean="0">
                <a:ea typeface="ＭＳ Ｐゴシック" panose="020B0600070205080204" pitchFamily="34" charset="-128"/>
              </a:rPr>
              <a:t>/full-time)" </a:t>
            </a:r>
            <a:endParaRPr lang="pt-PT" altLang="pt-PT" sz="2400" dirty="0" smtClean="0"/>
          </a:p>
        </p:txBody>
      </p:sp>
    </p:spTree>
    <p:extLst>
      <p:ext uri="{BB962C8B-B14F-4D97-AF65-F5344CB8AC3E}">
        <p14:creationId xmlns:p14="http://schemas.microsoft.com/office/powerpoint/2010/main" val="232550818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Grp="1" noChangeArrowheads="1"/>
          </p:cNvSpPr>
          <p:nvPr>
            <p:ph type="title"/>
          </p:nvPr>
        </p:nvSpPr>
        <p:spPr/>
        <p:txBody>
          <a:bodyPr>
            <a:normAutofit/>
          </a:bodyPr>
          <a:lstStyle/>
          <a:p>
            <a:pPr algn="ctr" eaLnBrk="1" hangingPunct="1">
              <a:defRPr/>
            </a:pPr>
            <a:r>
              <a:rPr lang="pt-PT" altLang="ja-JP" sz="5400" b="1" dirty="0" err="1" smtClean="0">
                <a:ea typeface="ＭＳ Ｐゴシック" charset="-128"/>
              </a:rPr>
              <a:t>Six</a:t>
            </a:r>
            <a:r>
              <a:rPr lang="pt-PT" altLang="ja-JP" sz="5400" b="1" dirty="0" smtClean="0">
                <a:ea typeface="ＭＳ Ｐゴシック" charset="-128"/>
              </a:rPr>
              <a:t> Sigma</a:t>
            </a:r>
            <a:endParaRPr lang="pt-PT" sz="5400" b="1" dirty="0" smtClean="0"/>
          </a:p>
        </p:txBody>
      </p:sp>
      <p:sp>
        <p:nvSpPr>
          <p:cNvPr id="134147" name="Rectangle 3"/>
          <p:cNvSpPr>
            <a:spLocks noGrp="1" noChangeArrowheads="1"/>
          </p:cNvSpPr>
          <p:nvPr>
            <p:ph idx="1"/>
          </p:nvPr>
        </p:nvSpPr>
        <p:spPr/>
        <p:txBody>
          <a:bodyPr/>
          <a:lstStyle/>
          <a:p>
            <a:pPr algn="just" eaLnBrk="1" hangingPunct="1">
              <a:lnSpc>
                <a:spcPct val="90000"/>
              </a:lnSpc>
            </a:pPr>
            <a:r>
              <a:rPr lang="pt-PT" altLang="ja-JP" sz="2400" dirty="0" err="1" smtClean="0">
                <a:ea typeface="ＭＳ Ｐゴシック" panose="020B0600070205080204" pitchFamily="34" charset="-128"/>
              </a:rPr>
              <a:t>Besides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the</a:t>
            </a:r>
            <a:r>
              <a:rPr lang="pt-PT" altLang="ja-JP" sz="2400" dirty="0" smtClean="0">
                <a:ea typeface="ＭＳ Ｐゴシック" panose="020B0600070205080204" pitchFamily="34" charset="-128"/>
              </a:rPr>
              <a:t> Sigma </a:t>
            </a:r>
            <a:r>
              <a:rPr lang="pt-PT" altLang="ja-JP" sz="2400" dirty="0" err="1" smtClean="0">
                <a:ea typeface="ＭＳ Ｐゴシック" panose="020B0600070205080204" pitchFamily="34" charset="-128"/>
              </a:rPr>
              <a:t>levels</a:t>
            </a:r>
            <a:r>
              <a:rPr lang="pt-PT" altLang="ja-JP" sz="2400" dirty="0" smtClean="0">
                <a:ea typeface="ＭＳ Ｐゴシック" panose="020B0600070205080204" pitchFamily="34" charset="-128"/>
              </a:rPr>
              <a:t> 1 to 6, </a:t>
            </a:r>
            <a:r>
              <a:rPr lang="pt-PT" altLang="ja-JP" sz="2400" dirty="0" err="1" smtClean="0">
                <a:ea typeface="ＭＳ Ｐゴシック" panose="020B0600070205080204" pitchFamily="34" charset="-128"/>
              </a:rPr>
              <a:t>we</a:t>
            </a:r>
            <a:r>
              <a:rPr lang="pt-PT" altLang="ja-JP" sz="2400" dirty="0" smtClean="0">
                <a:ea typeface="ＭＳ Ｐゴシック" panose="020B0600070205080204" pitchFamily="34" charset="-128"/>
              </a:rPr>
              <a:t> can </a:t>
            </a:r>
            <a:r>
              <a:rPr lang="pt-PT" altLang="ja-JP" sz="2400" dirty="0" err="1" smtClean="0">
                <a:ea typeface="ＭＳ Ｐゴシック" panose="020B0600070205080204" pitchFamily="34" charset="-128"/>
              </a:rPr>
              <a:t>actually</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also</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distinguish</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between</a:t>
            </a:r>
            <a:r>
              <a:rPr lang="pt-PT" altLang="ja-JP" sz="2400" dirty="0" smtClean="0">
                <a:ea typeface="ＭＳ Ｐゴシック" panose="020B0600070205080204" pitchFamily="34" charset="-128"/>
              </a:rPr>
              <a:t> 3 </a:t>
            </a:r>
            <a:r>
              <a:rPr lang="pt-PT" altLang="ja-JP" sz="2400" dirty="0" err="1" smtClean="0">
                <a:ea typeface="ＭＳ Ｐゴシック" panose="020B0600070205080204" pitchFamily="34" charset="-128"/>
              </a:rPr>
              <a:t>other</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levels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of</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using</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Six</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SIgma</a:t>
            </a:r>
            <a:r>
              <a:rPr lang="pt-PT" altLang="ja-JP" sz="2400" dirty="0" smtClean="0">
                <a:ea typeface="ＭＳ Ｐゴシック" panose="020B0600070205080204" pitchFamily="34" charset="-128"/>
              </a:rPr>
              <a:t>: A. Use </a:t>
            </a:r>
            <a:r>
              <a:rPr lang="pt-PT" altLang="ja-JP" sz="2400" dirty="0" err="1" smtClean="0">
                <a:ea typeface="ＭＳ Ｐゴシック" panose="020B0600070205080204" pitchFamily="34" charset="-128"/>
              </a:rPr>
              <a:t>Six</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SIgma</a:t>
            </a:r>
            <a:r>
              <a:rPr lang="pt-PT" altLang="ja-JP" sz="2400" dirty="0" smtClean="0">
                <a:ea typeface="ＭＳ Ｐゴシック" panose="020B0600070205080204" pitchFamily="34" charset="-128"/>
              </a:rPr>
              <a:t> as a </a:t>
            </a:r>
            <a:r>
              <a:rPr lang="pt-PT" altLang="ja-JP" sz="2400" dirty="0" err="1" smtClean="0">
                <a:ea typeface="ＭＳ Ｐゴシック" panose="020B0600070205080204" pitchFamily="34" charset="-128"/>
              </a:rPr>
              <a:t>statistical</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measurement</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unit</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comparable</a:t>
            </a:r>
            <a:r>
              <a:rPr lang="pt-PT" altLang="ja-JP" sz="2400" dirty="0" smtClean="0">
                <a:ea typeface="ＭＳ Ｐゴシック" panose="020B0600070205080204" pitchFamily="34" charset="-128"/>
              </a:rPr>
              <a:t> to </a:t>
            </a:r>
            <a:r>
              <a:rPr lang="pt-PT" altLang="ja-JP" sz="2400" dirty="0" err="1" smtClean="0">
                <a:ea typeface="ＭＳ Ｐゴシック" panose="020B0600070205080204" pitchFamily="34" charset="-128"/>
              </a:rPr>
              <a:t>degrees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or</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dollars</a:t>
            </a:r>
            <a:r>
              <a:rPr lang="pt-PT" altLang="ja-JP" sz="2400" dirty="0" smtClean="0">
                <a:ea typeface="ＭＳ Ｐゴシック" panose="020B0600070205080204" pitchFamily="34" charset="-128"/>
              </a:rPr>
              <a:t>) B. Use </a:t>
            </a:r>
            <a:r>
              <a:rPr lang="pt-PT" altLang="ja-JP" sz="2400" dirty="0" err="1" smtClean="0">
                <a:ea typeface="ＭＳ Ｐゴシック" panose="020B0600070205080204" pitchFamily="34" charset="-128"/>
              </a:rPr>
              <a:t>it</a:t>
            </a:r>
            <a:r>
              <a:rPr lang="pt-PT" altLang="ja-JP" sz="2400" dirty="0" smtClean="0">
                <a:ea typeface="ＭＳ Ｐゴシック" panose="020B0600070205080204" pitchFamily="34" charset="-128"/>
              </a:rPr>
              <a:t> as </a:t>
            </a:r>
            <a:r>
              <a:rPr lang="pt-PT" altLang="ja-JP" sz="2400" dirty="0" err="1" smtClean="0">
                <a:ea typeface="ＭＳ Ｐゴシック" panose="020B0600070205080204" pitchFamily="34" charset="-128"/>
              </a:rPr>
              <a:t>as</a:t>
            </a:r>
            <a:r>
              <a:rPr lang="pt-PT" altLang="ja-JP" sz="2400" dirty="0" smtClean="0">
                <a:ea typeface="ＭＳ Ｐゴシック" panose="020B0600070205080204" pitchFamily="34" charset="-128"/>
              </a:rPr>
              <a:t> a </a:t>
            </a:r>
            <a:r>
              <a:rPr lang="pt-PT" altLang="ja-JP" sz="2400" dirty="0" err="1" smtClean="0">
                <a:ea typeface="ＭＳ Ｐゴシック" panose="020B0600070205080204" pitchFamily="34" charset="-128"/>
              </a:rPr>
              <a:t>structured</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measurement-centered</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improvement</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system</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this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is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where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the</a:t>
            </a:r>
            <a:r>
              <a:rPr lang="pt-PT" altLang="ja-JP" sz="2400" dirty="0" smtClean="0">
                <a:ea typeface="ＭＳ Ｐゴシック" panose="020B0600070205080204" pitchFamily="34" charset="-128"/>
              </a:rPr>
              <a:t> DMAIC </a:t>
            </a:r>
            <a:r>
              <a:rPr lang="pt-PT" altLang="ja-JP" sz="2400" dirty="0" err="1" smtClean="0">
                <a:ea typeface="ＭＳ Ｐゴシック" panose="020B0600070205080204" pitchFamily="34" charset="-128"/>
              </a:rPr>
              <a:t>and</a:t>
            </a:r>
            <a:r>
              <a:rPr lang="pt-PT" altLang="ja-JP" sz="2400" dirty="0" smtClean="0">
                <a:ea typeface="ＭＳ Ｐゴシック" panose="020B0600070205080204" pitchFamily="34" charset="-128"/>
              </a:rPr>
              <a:t> DMADV </a:t>
            </a:r>
            <a:r>
              <a:rPr lang="pt-PT" altLang="ja-JP" sz="2400" dirty="0" err="1" smtClean="0">
                <a:ea typeface="ＭＳ Ｐゴシック" panose="020B0600070205080204" pitchFamily="34" charset="-128"/>
              </a:rPr>
              <a:t>methods</a:t>
            </a:r>
            <a:r>
              <a:rPr lang="pt-PT" altLang="ja-JP" sz="2400" dirty="0" smtClean="0">
                <a:ea typeface="ＭＳ Ｐゴシック" panose="020B0600070205080204" pitchFamily="34" charset="-128"/>
              </a:rPr>
              <a:t> come </a:t>
            </a:r>
            <a:r>
              <a:rPr lang="pt-PT" altLang="ja-JP" sz="2400" dirty="0" err="1" smtClean="0">
                <a:ea typeface="ＭＳ Ｐゴシック" panose="020B0600070205080204" pitchFamily="34" charset="-128"/>
              </a:rPr>
              <a:t>into</a:t>
            </a:r>
            <a:r>
              <a:rPr lang="pt-PT" altLang="ja-JP" sz="2400" dirty="0" smtClean="0">
                <a:ea typeface="ＭＳ Ｐゴシック" panose="020B0600070205080204" pitchFamily="34" charset="-128"/>
              </a:rPr>
              <a:t> play) C. Use 6 Sigma as a management </a:t>
            </a:r>
            <a:r>
              <a:rPr lang="pt-PT" altLang="ja-JP" sz="2400" dirty="0" err="1" smtClean="0">
                <a:ea typeface="ＭＳ Ｐゴシック" panose="020B0600070205080204" pitchFamily="34" charset="-128"/>
              </a:rPr>
              <a:t>philosophy</a:t>
            </a:r>
            <a:r>
              <a:rPr lang="pt-PT" altLang="ja-JP" sz="2400" dirty="0" smtClean="0">
                <a:ea typeface="ＭＳ Ｐゴシック" panose="020B0600070205080204" pitchFamily="34" charset="-128"/>
              </a:rPr>
              <a:t>, in </a:t>
            </a:r>
            <a:r>
              <a:rPr lang="pt-PT" altLang="ja-JP" sz="2400" dirty="0" err="1" smtClean="0">
                <a:ea typeface="ＭＳ Ｐゴシック" panose="020B0600070205080204" pitchFamily="34" charset="-128"/>
              </a:rPr>
              <a:t>which</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the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other</a:t>
            </a:r>
            <a:r>
              <a:rPr lang="pt-PT" altLang="ja-JP" sz="2400" dirty="0" smtClean="0">
                <a:ea typeface="ＭＳ Ｐゴシック" panose="020B0600070205080204" pitchFamily="34" charset="-128"/>
              </a:rPr>
              <a:t> 2 </a:t>
            </a:r>
            <a:r>
              <a:rPr lang="pt-PT" altLang="ja-JP" sz="2400" dirty="0" err="1" smtClean="0">
                <a:ea typeface="ＭＳ Ｐゴシック" panose="020B0600070205080204" pitchFamily="34" charset="-128"/>
              </a:rPr>
              <a:t>levels</a:t>
            </a:r>
            <a:r>
              <a:rPr lang="pt-PT" altLang="ja-JP" sz="2400" dirty="0" smtClean="0">
                <a:ea typeface="ＭＳ Ｐゴシック" panose="020B0600070205080204" pitchFamily="34" charset="-128"/>
              </a:rPr>
              <a:t> are </a:t>
            </a:r>
            <a:r>
              <a:rPr lang="pt-PT" altLang="ja-JP" sz="2400" dirty="0" err="1" smtClean="0">
                <a:ea typeface="ＭＳ Ｐゴシック" panose="020B0600070205080204" pitchFamily="34" charset="-128"/>
              </a:rPr>
              <a:t>used</a:t>
            </a:r>
            <a:r>
              <a:rPr lang="pt-PT" altLang="ja-JP" sz="2400" dirty="0" smtClean="0">
                <a:ea typeface="ＭＳ Ｐゴシック" panose="020B0600070205080204" pitchFamily="34" charset="-128"/>
              </a:rPr>
              <a:t> to </a:t>
            </a:r>
            <a:r>
              <a:rPr lang="pt-PT" altLang="ja-JP" sz="2400" dirty="0" err="1" smtClean="0">
                <a:ea typeface="ＭＳ Ｐゴシック" panose="020B0600070205080204" pitchFamily="34" charset="-128"/>
              </a:rPr>
              <a:t>establish</a:t>
            </a:r>
            <a:r>
              <a:rPr lang="pt-PT" altLang="ja-JP" sz="2400" dirty="0" smtClean="0">
                <a:ea typeface="ＭＳ Ｐゴシック" panose="020B0600070205080204" pitchFamily="34" charset="-128"/>
              </a:rPr>
              <a:t> a </a:t>
            </a:r>
            <a:r>
              <a:rPr lang="pt-PT" altLang="ja-JP" sz="2400" dirty="0" err="1" smtClean="0">
                <a:ea typeface="ＭＳ Ｐゴシック" panose="020B0600070205080204" pitchFamily="34" charset="-128"/>
              </a:rPr>
              <a:t>fact-based</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company</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culture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which</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is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aimed</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at</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continuous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improvement</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of</a:t>
            </a:r>
            <a:r>
              <a:rPr lang="pt-PT" altLang="ja-JP" sz="2400" dirty="0" smtClean="0">
                <a:ea typeface="ＭＳ Ｐゴシック" panose="020B0600070205080204" pitchFamily="34" charset="-128"/>
              </a:rPr>
              <a:t> business </a:t>
            </a:r>
            <a:r>
              <a:rPr lang="pt-PT" altLang="ja-JP" sz="2400" dirty="0" err="1" smtClean="0">
                <a:ea typeface="ＭＳ Ｐゴシック" panose="020B0600070205080204" pitchFamily="34" charset="-128"/>
              </a:rPr>
              <a:t>and</a:t>
            </a:r>
            <a:r>
              <a:rPr lang="pt-PT" altLang="ja-JP" sz="2400" dirty="0" smtClean="0">
                <a:ea typeface="ＭＳ Ｐゴシック" panose="020B0600070205080204" pitchFamily="34" charset="-128"/>
              </a:rPr>
              <a:t>/</a:t>
            </a:r>
            <a:r>
              <a:rPr lang="pt-PT" altLang="ja-JP" sz="2400" dirty="0" err="1" smtClean="0">
                <a:ea typeface="ＭＳ Ｐゴシック" panose="020B0600070205080204" pitchFamily="34" charset="-128"/>
              </a:rPr>
              <a:t>or</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manufacturing</a:t>
            </a:r>
            <a:r>
              <a:rPr lang="pt-PT" altLang="ja-JP" sz="2400" dirty="0" smtClean="0">
                <a:ea typeface="ＭＳ Ｐゴシック" panose="020B0600070205080204" pitchFamily="34" charset="-128"/>
              </a:rPr>
              <a:t> processes. </a:t>
            </a:r>
            <a:endParaRPr lang="pt-PT" altLang="pt-PT" sz="2400" dirty="0" smtClean="0"/>
          </a:p>
        </p:txBody>
      </p:sp>
    </p:spTree>
    <p:extLst>
      <p:ext uri="{BB962C8B-B14F-4D97-AF65-F5344CB8AC3E}">
        <p14:creationId xmlns:p14="http://schemas.microsoft.com/office/powerpoint/2010/main" val="360943731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Grp="1" noChangeArrowheads="1"/>
          </p:cNvSpPr>
          <p:nvPr>
            <p:ph type="title"/>
          </p:nvPr>
        </p:nvSpPr>
        <p:spPr/>
        <p:txBody>
          <a:bodyPr>
            <a:noAutofit/>
          </a:bodyPr>
          <a:lstStyle/>
          <a:p>
            <a:pPr algn="ctr" eaLnBrk="1" hangingPunct="1">
              <a:defRPr/>
            </a:pPr>
            <a:r>
              <a:rPr lang="pt-PT" altLang="ja-JP" sz="5400" b="1" dirty="0" err="1" smtClean="0">
                <a:ea typeface="ＭＳ Ｐゴシック" charset="-128"/>
              </a:rPr>
              <a:t>Kaplan</a:t>
            </a:r>
            <a:r>
              <a:rPr lang="pt-PT" altLang="ja-JP" sz="5400" b="1" dirty="0" smtClean="0">
                <a:ea typeface="ＭＳ Ｐゴシック" charset="-128"/>
              </a:rPr>
              <a:t> </a:t>
            </a:r>
            <a:r>
              <a:rPr lang="pt-PT" altLang="ja-JP" sz="5400" b="1" dirty="0" err="1" smtClean="0">
                <a:ea typeface="ＭＳ Ｐゴシック" charset="-128"/>
              </a:rPr>
              <a:t>and</a:t>
            </a:r>
            <a:r>
              <a:rPr lang="pt-PT" altLang="ja-JP" sz="5400" b="1" dirty="0" smtClean="0">
                <a:ea typeface="ＭＳ Ｐゴシック" charset="-128"/>
              </a:rPr>
              <a:t> </a:t>
            </a:r>
            <a:r>
              <a:rPr lang="pt-PT" altLang="ja-JP" sz="5400" b="1" dirty="0" err="1" smtClean="0">
                <a:ea typeface="ＭＳ Ｐゴシック" charset="-128"/>
              </a:rPr>
              <a:t>Norton’s</a:t>
            </a:r>
            <a:r>
              <a:rPr lang="pt-PT" altLang="ja-JP" sz="5400" b="1" dirty="0" smtClean="0">
                <a:ea typeface="ＭＳ Ｐゴシック" charset="-128"/>
              </a:rPr>
              <a:t> </a:t>
            </a:r>
            <a:r>
              <a:rPr lang="pt-PT" altLang="ja-JP" sz="5400" b="1" dirty="0" err="1" smtClean="0">
                <a:ea typeface="ＭＳ Ｐゴシック" charset="-128"/>
              </a:rPr>
              <a:t>Balanced</a:t>
            </a:r>
            <a:r>
              <a:rPr lang="pt-PT" altLang="ja-JP" sz="5400" b="1" dirty="0" smtClean="0">
                <a:ea typeface="ＭＳ Ｐゴシック" charset="-128"/>
              </a:rPr>
              <a:t> </a:t>
            </a:r>
            <a:r>
              <a:rPr lang="pt-PT" altLang="ja-JP" sz="5400" b="1" dirty="0" err="1" smtClean="0">
                <a:ea typeface="ＭＳ Ｐゴシック" charset="-128"/>
              </a:rPr>
              <a:t>Scorecard</a:t>
            </a:r>
            <a:endParaRPr lang="pt-PT" sz="5400" b="1" dirty="0" smtClean="0"/>
          </a:p>
        </p:txBody>
      </p:sp>
      <p:sp>
        <p:nvSpPr>
          <p:cNvPr id="142339" name="Rectangle 3"/>
          <p:cNvSpPr>
            <a:spLocks noGrp="1" noChangeArrowheads="1"/>
          </p:cNvSpPr>
          <p:nvPr>
            <p:ph idx="1"/>
          </p:nvPr>
        </p:nvSpPr>
        <p:spPr/>
        <p:txBody>
          <a:bodyPr>
            <a:normAutofit/>
          </a:bodyPr>
          <a:lstStyle/>
          <a:p>
            <a:pPr algn="just" eaLnBrk="1" hangingPunct="1">
              <a:lnSpc>
                <a:spcPct val="80000"/>
              </a:lnSpc>
            </a:pPr>
            <a:r>
              <a:rPr lang="pt-PT" altLang="pt-PT" sz="2400" b="1" dirty="0" err="1" smtClean="0"/>
              <a:t>History</a:t>
            </a:r>
            <a:r>
              <a:rPr lang="pt-PT" altLang="pt-PT" sz="2400" b="1" dirty="0" smtClean="0"/>
              <a:t> </a:t>
            </a:r>
            <a:r>
              <a:rPr lang="pt-PT" altLang="pt-PT" sz="2400" b="1" dirty="0" err="1" smtClean="0"/>
              <a:t>of</a:t>
            </a:r>
            <a:r>
              <a:rPr lang="pt-PT" altLang="pt-PT" sz="2400" b="1" dirty="0" smtClean="0"/>
              <a:t> </a:t>
            </a:r>
            <a:r>
              <a:rPr lang="pt-PT" altLang="pt-PT" sz="2400" b="1" dirty="0" err="1" smtClean="0"/>
              <a:t>the</a:t>
            </a:r>
            <a:r>
              <a:rPr lang="pt-PT" altLang="pt-PT" sz="2400" b="1" dirty="0" smtClean="0"/>
              <a:t> </a:t>
            </a:r>
            <a:r>
              <a:rPr lang="pt-PT" altLang="pt-PT" sz="2400" b="1" dirty="0" err="1" smtClean="0"/>
              <a:t>Balanced</a:t>
            </a:r>
            <a:r>
              <a:rPr lang="pt-PT" altLang="pt-PT" sz="2400" b="1" dirty="0" smtClean="0"/>
              <a:t> </a:t>
            </a:r>
            <a:r>
              <a:rPr lang="pt-PT" altLang="pt-PT" sz="2400" b="1" dirty="0" err="1" smtClean="0"/>
              <a:t>Scorecard</a:t>
            </a:r>
            <a:endParaRPr lang="pt-PT" altLang="pt-PT" sz="2400" b="1" dirty="0" smtClean="0"/>
          </a:p>
          <a:p>
            <a:pPr algn="just" eaLnBrk="1" hangingPunct="1">
              <a:lnSpc>
                <a:spcPct val="80000"/>
              </a:lnSpc>
            </a:pPr>
            <a:r>
              <a:rPr lang="pt-PT" altLang="pt-PT" sz="2400" dirty="0" smtClean="0"/>
              <a:t>In 1992, </a:t>
            </a:r>
            <a:r>
              <a:rPr lang="pt-PT" altLang="pt-PT" sz="2400" dirty="0" err="1" smtClean="0"/>
              <a:t>an</a:t>
            </a:r>
            <a:r>
              <a:rPr lang="pt-PT" altLang="pt-PT" sz="2400" dirty="0" smtClean="0"/>
              <a:t> </a:t>
            </a:r>
            <a:r>
              <a:rPr lang="pt-PT" altLang="pt-PT" sz="2400" dirty="0" err="1" smtClean="0"/>
              <a:t>article</a:t>
            </a:r>
            <a:r>
              <a:rPr lang="pt-PT" altLang="pt-PT" sz="2400" dirty="0" smtClean="0"/>
              <a:t> </a:t>
            </a:r>
            <a:r>
              <a:rPr lang="pt-PT" altLang="pt-PT" sz="2400" dirty="0" err="1" smtClean="0"/>
              <a:t>by</a:t>
            </a:r>
            <a:r>
              <a:rPr lang="pt-PT" altLang="pt-PT" sz="2400" dirty="0" smtClean="0"/>
              <a:t> </a:t>
            </a:r>
            <a:r>
              <a:rPr lang="pt-PT" altLang="pt-PT" sz="2400" b="1" dirty="0" smtClean="0"/>
              <a:t>Robert </a:t>
            </a:r>
            <a:r>
              <a:rPr lang="pt-PT" altLang="pt-PT" sz="2400" b="1" dirty="0" err="1" smtClean="0"/>
              <a:t>Kaplan</a:t>
            </a:r>
            <a:r>
              <a:rPr lang="pt-PT" altLang="pt-PT" sz="2400" b="1" dirty="0" smtClean="0"/>
              <a:t> </a:t>
            </a:r>
            <a:r>
              <a:rPr lang="pt-PT" altLang="pt-PT" sz="2400" b="1" dirty="0" err="1" smtClean="0"/>
              <a:t>and</a:t>
            </a:r>
            <a:r>
              <a:rPr lang="pt-PT" altLang="pt-PT" sz="2400" b="1" dirty="0" smtClean="0"/>
              <a:t> David Norton</a:t>
            </a:r>
            <a:r>
              <a:rPr lang="pt-PT" altLang="pt-PT" sz="2400" dirty="0" smtClean="0"/>
              <a:t> </a:t>
            </a:r>
            <a:r>
              <a:rPr lang="pt-PT" altLang="pt-PT" sz="2400" dirty="0" err="1" smtClean="0"/>
              <a:t>entitled</a:t>
            </a:r>
            <a:r>
              <a:rPr lang="pt-PT" altLang="pt-PT" sz="2400" dirty="0" smtClean="0"/>
              <a:t> "</a:t>
            </a:r>
            <a:r>
              <a:rPr lang="pt-PT" altLang="pt-PT" sz="2400" dirty="0" err="1" smtClean="0"/>
              <a:t>The</a:t>
            </a:r>
            <a:r>
              <a:rPr lang="pt-PT" altLang="pt-PT" sz="2400" dirty="0" smtClean="0"/>
              <a:t> </a:t>
            </a:r>
            <a:r>
              <a:rPr lang="pt-PT" altLang="pt-PT" sz="2400" dirty="0" err="1" smtClean="0"/>
              <a:t>Balanced</a:t>
            </a:r>
            <a:r>
              <a:rPr lang="pt-PT" altLang="pt-PT" sz="2400" dirty="0" smtClean="0"/>
              <a:t> </a:t>
            </a:r>
            <a:r>
              <a:rPr lang="pt-PT" altLang="pt-PT" sz="2400" dirty="0" err="1" smtClean="0"/>
              <a:t>Scorecard</a:t>
            </a:r>
            <a:r>
              <a:rPr lang="pt-PT" altLang="pt-PT" sz="2400" dirty="0" smtClean="0"/>
              <a:t> - </a:t>
            </a:r>
            <a:r>
              <a:rPr lang="pt-PT" altLang="pt-PT" sz="2400" dirty="0" err="1" smtClean="0"/>
              <a:t>Measures</a:t>
            </a:r>
            <a:r>
              <a:rPr lang="pt-PT" altLang="pt-PT" sz="2400" dirty="0" smtClean="0"/>
              <a:t> </a:t>
            </a:r>
            <a:r>
              <a:rPr lang="pt-PT" altLang="pt-PT" sz="2400" dirty="0" err="1" smtClean="0"/>
              <a:t>that</a:t>
            </a:r>
            <a:r>
              <a:rPr lang="pt-PT" altLang="pt-PT" sz="2400" dirty="0" smtClean="0"/>
              <a:t> Drive Performance" in </a:t>
            </a:r>
            <a:r>
              <a:rPr lang="pt-PT" altLang="pt-PT" sz="2400" dirty="0" err="1" smtClean="0"/>
              <a:t>the</a:t>
            </a:r>
            <a:r>
              <a:rPr lang="pt-PT" altLang="pt-PT" sz="2400" dirty="0" smtClean="0"/>
              <a:t> Harvard Business </a:t>
            </a:r>
            <a:r>
              <a:rPr lang="pt-PT" altLang="pt-PT" sz="2400" dirty="0" err="1" smtClean="0"/>
              <a:t>Review</a:t>
            </a:r>
            <a:r>
              <a:rPr lang="pt-PT" altLang="pt-PT" sz="2400" dirty="0" smtClean="0"/>
              <a:t> </a:t>
            </a:r>
            <a:r>
              <a:rPr lang="pt-PT" altLang="pt-PT" sz="2400" dirty="0" err="1" smtClean="0"/>
              <a:t>caused</a:t>
            </a:r>
            <a:r>
              <a:rPr lang="pt-PT" altLang="pt-PT" sz="2400" dirty="0" smtClean="0"/>
              <a:t> a </a:t>
            </a:r>
            <a:r>
              <a:rPr lang="pt-PT" altLang="pt-PT" sz="2400" dirty="0" err="1" smtClean="0"/>
              <a:t>lot</a:t>
            </a:r>
            <a:r>
              <a:rPr lang="pt-PT" altLang="pt-PT" sz="2400" dirty="0" smtClean="0"/>
              <a:t> </a:t>
            </a:r>
            <a:r>
              <a:rPr lang="pt-PT" altLang="pt-PT" sz="2400" dirty="0" err="1" smtClean="0"/>
              <a:t>of</a:t>
            </a:r>
            <a:r>
              <a:rPr lang="pt-PT" altLang="pt-PT" sz="2400" dirty="0" smtClean="0"/>
              <a:t> </a:t>
            </a:r>
            <a:r>
              <a:rPr lang="pt-PT" altLang="pt-PT" sz="2400" dirty="0" err="1" smtClean="0"/>
              <a:t>attention</a:t>
            </a:r>
            <a:r>
              <a:rPr lang="pt-PT" altLang="pt-PT" sz="2400" dirty="0" smtClean="0"/>
              <a:t> for </a:t>
            </a:r>
            <a:r>
              <a:rPr lang="pt-PT" altLang="pt-PT" sz="2400" dirty="0" err="1" smtClean="0"/>
              <a:t>their</a:t>
            </a:r>
            <a:r>
              <a:rPr lang="pt-PT" altLang="pt-PT" sz="2400" dirty="0" smtClean="0"/>
              <a:t> </a:t>
            </a:r>
            <a:r>
              <a:rPr lang="pt-PT" altLang="pt-PT" sz="2400" dirty="0" err="1" smtClean="0"/>
              <a:t>method</a:t>
            </a:r>
            <a:r>
              <a:rPr lang="pt-PT" altLang="pt-PT" sz="2400" dirty="0" smtClean="0"/>
              <a:t>, </a:t>
            </a:r>
            <a:r>
              <a:rPr lang="pt-PT" altLang="pt-PT" sz="2400" dirty="0" err="1" smtClean="0"/>
              <a:t>and</a:t>
            </a:r>
            <a:r>
              <a:rPr lang="pt-PT" altLang="pt-PT" sz="2400" dirty="0" smtClean="0"/>
              <a:t> led to </a:t>
            </a:r>
            <a:r>
              <a:rPr lang="pt-PT" altLang="pt-PT" sz="2400" dirty="0" err="1" smtClean="0"/>
              <a:t>their</a:t>
            </a:r>
            <a:r>
              <a:rPr lang="pt-PT" altLang="pt-PT" sz="2400" dirty="0" smtClean="0"/>
              <a:t> business bestseller, "</a:t>
            </a:r>
            <a:r>
              <a:rPr lang="pt-PT" altLang="pt-PT" sz="2400" dirty="0" err="1" smtClean="0"/>
              <a:t>The</a:t>
            </a:r>
            <a:r>
              <a:rPr lang="pt-PT" altLang="pt-PT" sz="2400" dirty="0" smtClean="0"/>
              <a:t> </a:t>
            </a:r>
            <a:r>
              <a:rPr lang="pt-PT" altLang="pt-PT" sz="2400" dirty="0" err="1" smtClean="0"/>
              <a:t>Balanced</a:t>
            </a:r>
            <a:r>
              <a:rPr lang="pt-PT" altLang="pt-PT" sz="2400" dirty="0" smtClean="0"/>
              <a:t> </a:t>
            </a:r>
            <a:r>
              <a:rPr lang="pt-PT" altLang="pt-PT" sz="2400" dirty="0" err="1" smtClean="0"/>
              <a:t>Scorecard</a:t>
            </a:r>
            <a:r>
              <a:rPr lang="pt-PT" altLang="pt-PT" sz="2400" dirty="0" smtClean="0"/>
              <a:t>: </a:t>
            </a:r>
            <a:r>
              <a:rPr lang="pt-PT" altLang="pt-PT" sz="2400" dirty="0" err="1" smtClean="0"/>
              <a:t>Translating</a:t>
            </a:r>
            <a:r>
              <a:rPr lang="pt-PT" altLang="pt-PT" sz="2400" dirty="0" smtClean="0"/>
              <a:t> </a:t>
            </a:r>
            <a:r>
              <a:rPr lang="pt-PT" altLang="pt-PT" sz="2400" dirty="0" err="1" smtClean="0"/>
              <a:t>Strategy</a:t>
            </a:r>
            <a:r>
              <a:rPr lang="pt-PT" altLang="pt-PT" sz="2400" dirty="0" smtClean="0"/>
              <a:t> </a:t>
            </a:r>
            <a:r>
              <a:rPr lang="pt-PT" altLang="pt-PT" sz="2400" dirty="0" err="1" smtClean="0"/>
              <a:t>into</a:t>
            </a:r>
            <a:r>
              <a:rPr lang="pt-PT" altLang="pt-PT" sz="2400" dirty="0" smtClean="0"/>
              <a:t> </a:t>
            </a:r>
            <a:r>
              <a:rPr lang="pt-PT" altLang="pt-PT" sz="2400" dirty="0" err="1" smtClean="0"/>
              <a:t>Action</a:t>
            </a:r>
            <a:r>
              <a:rPr lang="pt-PT" altLang="pt-PT" sz="2400" dirty="0" smtClean="0"/>
              <a:t>", </a:t>
            </a:r>
            <a:r>
              <a:rPr lang="pt-PT" altLang="pt-PT" sz="2400" dirty="0" err="1" smtClean="0"/>
              <a:t>published</a:t>
            </a:r>
            <a:r>
              <a:rPr lang="pt-PT" altLang="pt-PT" sz="2400" dirty="0" smtClean="0"/>
              <a:t> in 1996.</a:t>
            </a:r>
          </a:p>
          <a:p>
            <a:pPr algn="just" eaLnBrk="1" hangingPunct="1">
              <a:lnSpc>
                <a:spcPct val="80000"/>
              </a:lnSpc>
            </a:pPr>
            <a:r>
              <a:rPr lang="pt-PT" altLang="pt-PT" sz="2400" dirty="0" err="1" smtClean="0"/>
              <a:t>The</a:t>
            </a:r>
            <a:r>
              <a:rPr lang="pt-PT" altLang="pt-PT" sz="2400" dirty="0" smtClean="0"/>
              <a:t> financial performance </a:t>
            </a:r>
            <a:r>
              <a:rPr lang="pt-PT" altLang="pt-PT" sz="2400" dirty="0" err="1" smtClean="0"/>
              <a:t>of</a:t>
            </a:r>
            <a:r>
              <a:rPr lang="pt-PT" altLang="pt-PT" sz="2400" dirty="0" smtClean="0"/>
              <a:t> </a:t>
            </a:r>
            <a:r>
              <a:rPr lang="pt-PT" altLang="pt-PT" sz="2400" dirty="0" err="1" smtClean="0"/>
              <a:t>an</a:t>
            </a:r>
            <a:r>
              <a:rPr lang="pt-PT" altLang="pt-PT" sz="2400" dirty="0" smtClean="0"/>
              <a:t> </a:t>
            </a:r>
            <a:r>
              <a:rPr lang="pt-PT" altLang="pt-PT" sz="2400" dirty="0" err="1" smtClean="0"/>
              <a:t>organization</a:t>
            </a:r>
            <a:r>
              <a:rPr lang="pt-PT" altLang="pt-PT" sz="2400" dirty="0" smtClean="0"/>
              <a:t> </a:t>
            </a:r>
            <a:r>
              <a:rPr lang="pt-PT" altLang="pt-PT" sz="2400" dirty="0" err="1" smtClean="0"/>
              <a:t>is</a:t>
            </a:r>
            <a:r>
              <a:rPr lang="pt-PT" altLang="pt-PT" sz="2400" dirty="0" smtClean="0"/>
              <a:t> </a:t>
            </a:r>
            <a:r>
              <a:rPr lang="pt-PT" altLang="pt-PT" sz="2400" dirty="0" err="1" smtClean="0"/>
              <a:t>essential</a:t>
            </a:r>
            <a:r>
              <a:rPr lang="pt-PT" altLang="pt-PT" sz="2400" dirty="0" smtClean="0"/>
              <a:t> for </a:t>
            </a:r>
            <a:r>
              <a:rPr lang="pt-PT" altLang="pt-PT" sz="2400" dirty="0" err="1" smtClean="0"/>
              <a:t>its</a:t>
            </a:r>
            <a:r>
              <a:rPr lang="pt-PT" altLang="pt-PT" sz="2400" dirty="0" smtClean="0"/>
              <a:t> </a:t>
            </a:r>
            <a:r>
              <a:rPr lang="pt-PT" altLang="pt-PT" sz="2400" dirty="0" err="1" smtClean="0"/>
              <a:t>success</a:t>
            </a:r>
            <a:r>
              <a:rPr lang="pt-PT" altLang="pt-PT" sz="2400" dirty="0" smtClean="0"/>
              <a:t>. </a:t>
            </a:r>
            <a:r>
              <a:rPr lang="pt-PT" altLang="pt-PT" sz="2400" dirty="0" err="1" smtClean="0"/>
              <a:t>Even</a:t>
            </a:r>
            <a:r>
              <a:rPr lang="pt-PT" altLang="pt-PT" sz="2400" dirty="0" smtClean="0"/>
              <a:t> non-</a:t>
            </a:r>
            <a:r>
              <a:rPr lang="pt-PT" altLang="pt-PT" sz="2400" dirty="0" err="1" smtClean="0"/>
              <a:t>profit</a:t>
            </a:r>
            <a:r>
              <a:rPr lang="pt-PT" altLang="pt-PT" sz="2400" dirty="0" smtClean="0"/>
              <a:t> </a:t>
            </a:r>
            <a:r>
              <a:rPr lang="pt-PT" altLang="pt-PT" sz="2400" dirty="0" err="1" smtClean="0"/>
              <a:t>organizations</a:t>
            </a:r>
            <a:r>
              <a:rPr lang="pt-PT" altLang="pt-PT" sz="2400" dirty="0" smtClean="0"/>
              <a:t> must </a:t>
            </a:r>
            <a:r>
              <a:rPr lang="pt-PT" altLang="pt-PT" sz="2400" dirty="0" err="1" smtClean="0"/>
              <a:t>deal</a:t>
            </a:r>
            <a:r>
              <a:rPr lang="pt-PT" altLang="pt-PT" sz="2400" dirty="0" smtClean="0"/>
              <a:t> in a </a:t>
            </a:r>
            <a:r>
              <a:rPr lang="pt-PT" altLang="pt-PT" sz="2400" dirty="0" err="1" smtClean="0"/>
              <a:t>sensible</a:t>
            </a:r>
            <a:r>
              <a:rPr lang="pt-PT" altLang="pt-PT" sz="2400" dirty="0" smtClean="0"/>
              <a:t> </a:t>
            </a:r>
            <a:r>
              <a:rPr lang="pt-PT" altLang="pt-PT" sz="2400" dirty="0" err="1" smtClean="0"/>
              <a:t>way</a:t>
            </a:r>
            <a:r>
              <a:rPr lang="pt-PT" altLang="pt-PT" sz="2400" dirty="0" smtClean="0"/>
              <a:t> </a:t>
            </a:r>
            <a:r>
              <a:rPr lang="pt-PT" altLang="pt-PT" sz="2400" dirty="0" err="1" smtClean="0"/>
              <a:t>with</a:t>
            </a:r>
            <a:r>
              <a:rPr lang="pt-PT" altLang="pt-PT" sz="2400" dirty="0" smtClean="0"/>
              <a:t> </a:t>
            </a:r>
            <a:r>
              <a:rPr lang="pt-PT" altLang="pt-PT" sz="2400" dirty="0" err="1" smtClean="0"/>
              <a:t>funds</a:t>
            </a:r>
            <a:r>
              <a:rPr lang="pt-PT" altLang="pt-PT" sz="2400" dirty="0" smtClean="0"/>
              <a:t> </a:t>
            </a:r>
            <a:r>
              <a:rPr lang="pt-PT" altLang="pt-PT" sz="2400" dirty="0" err="1" smtClean="0"/>
              <a:t>they</a:t>
            </a:r>
            <a:r>
              <a:rPr lang="pt-PT" altLang="pt-PT" sz="2400" dirty="0" smtClean="0"/>
              <a:t> </a:t>
            </a:r>
            <a:r>
              <a:rPr lang="pt-PT" altLang="pt-PT" sz="2400" dirty="0" err="1" smtClean="0"/>
              <a:t>receive</a:t>
            </a:r>
            <a:r>
              <a:rPr lang="pt-PT" altLang="pt-PT" sz="2400" dirty="0" smtClean="0"/>
              <a:t>. </a:t>
            </a:r>
            <a:r>
              <a:rPr lang="pt-PT" altLang="pt-PT" sz="2400" dirty="0" err="1" smtClean="0"/>
              <a:t>However</a:t>
            </a:r>
            <a:r>
              <a:rPr lang="pt-PT" altLang="pt-PT" sz="2400" dirty="0" smtClean="0"/>
              <a:t>, a </a:t>
            </a:r>
            <a:r>
              <a:rPr lang="pt-PT" altLang="pt-PT" sz="2400" dirty="0" err="1" smtClean="0"/>
              <a:t>pure</a:t>
            </a:r>
            <a:r>
              <a:rPr lang="pt-PT" altLang="pt-PT" sz="2400" dirty="0" smtClean="0"/>
              <a:t> financial </a:t>
            </a:r>
            <a:r>
              <a:rPr lang="pt-PT" altLang="pt-PT" sz="2400" dirty="0" err="1" smtClean="0"/>
              <a:t>approach</a:t>
            </a:r>
            <a:r>
              <a:rPr lang="pt-PT" altLang="pt-PT" sz="2400" dirty="0" smtClean="0"/>
              <a:t> for </a:t>
            </a:r>
            <a:r>
              <a:rPr lang="pt-PT" altLang="pt-PT" sz="2400" dirty="0" err="1" smtClean="0"/>
              <a:t>managing</a:t>
            </a:r>
            <a:r>
              <a:rPr lang="pt-PT" altLang="pt-PT" sz="2400" dirty="0" smtClean="0"/>
              <a:t> </a:t>
            </a:r>
            <a:r>
              <a:rPr lang="pt-PT" altLang="pt-PT" sz="2400" dirty="0" err="1" smtClean="0"/>
              <a:t>organizations</a:t>
            </a:r>
            <a:r>
              <a:rPr lang="pt-PT" altLang="pt-PT" sz="2400" dirty="0" smtClean="0"/>
              <a:t> </a:t>
            </a:r>
            <a:r>
              <a:rPr lang="pt-PT" altLang="pt-PT" sz="2400" dirty="0" err="1" smtClean="0"/>
              <a:t>suffers</a:t>
            </a:r>
            <a:r>
              <a:rPr lang="pt-PT" altLang="pt-PT" sz="2400" dirty="0" smtClean="0"/>
              <a:t> </a:t>
            </a:r>
            <a:r>
              <a:rPr lang="pt-PT" altLang="pt-PT" sz="2400" dirty="0" err="1" smtClean="0"/>
              <a:t>from</a:t>
            </a:r>
            <a:r>
              <a:rPr lang="pt-PT" altLang="pt-PT" sz="2400" dirty="0" smtClean="0"/>
              <a:t> </a:t>
            </a:r>
            <a:r>
              <a:rPr lang="pt-PT" altLang="pt-PT" sz="2400" dirty="0" err="1" smtClean="0"/>
              <a:t>two</a:t>
            </a:r>
            <a:r>
              <a:rPr lang="pt-PT" altLang="pt-PT" sz="2400" dirty="0" smtClean="0"/>
              <a:t> </a:t>
            </a:r>
            <a:r>
              <a:rPr lang="pt-PT" altLang="pt-PT" sz="2400" dirty="0" err="1" smtClean="0"/>
              <a:t>drawbacks</a:t>
            </a:r>
            <a:r>
              <a:rPr lang="pt-PT" altLang="pt-PT" sz="2400" dirty="0" smtClean="0"/>
              <a:t>:</a:t>
            </a:r>
          </a:p>
        </p:txBody>
      </p:sp>
    </p:spTree>
    <p:extLst>
      <p:ext uri="{BB962C8B-B14F-4D97-AF65-F5344CB8AC3E}">
        <p14:creationId xmlns:p14="http://schemas.microsoft.com/office/powerpoint/2010/main" val="144577475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pt-PT" altLang="ja-JP" sz="5400" b="1" dirty="0" err="1">
                <a:ea typeface="ＭＳ Ｐゴシック" charset="-128"/>
              </a:rPr>
              <a:t>Kaplan</a:t>
            </a:r>
            <a:r>
              <a:rPr lang="pt-PT" altLang="ja-JP" sz="5400" b="1" dirty="0">
                <a:ea typeface="ＭＳ Ｐゴシック" charset="-128"/>
              </a:rPr>
              <a:t> </a:t>
            </a:r>
            <a:r>
              <a:rPr lang="pt-PT" altLang="ja-JP" sz="5400" b="1" dirty="0" err="1">
                <a:ea typeface="ＭＳ Ｐゴシック" charset="-128"/>
              </a:rPr>
              <a:t>and</a:t>
            </a:r>
            <a:r>
              <a:rPr lang="pt-PT" altLang="ja-JP" sz="5400" b="1" dirty="0">
                <a:ea typeface="ＭＳ Ｐゴシック" charset="-128"/>
              </a:rPr>
              <a:t> </a:t>
            </a:r>
            <a:r>
              <a:rPr lang="pt-PT" altLang="ja-JP" sz="5400" b="1" dirty="0" err="1">
                <a:ea typeface="ＭＳ Ｐゴシック" charset="-128"/>
              </a:rPr>
              <a:t>Norton’s</a:t>
            </a:r>
            <a:r>
              <a:rPr lang="pt-PT" altLang="ja-JP" sz="5400" b="1" dirty="0">
                <a:ea typeface="ＭＳ Ｐゴシック" charset="-128"/>
              </a:rPr>
              <a:t> </a:t>
            </a:r>
            <a:r>
              <a:rPr lang="pt-PT" altLang="ja-JP" sz="5400" b="1" dirty="0" err="1">
                <a:ea typeface="ＭＳ Ｐゴシック" charset="-128"/>
              </a:rPr>
              <a:t>Balanced</a:t>
            </a:r>
            <a:r>
              <a:rPr lang="pt-PT" altLang="ja-JP" sz="5400" b="1" dirty="0">
                <a:ea typeface="ＭＳ Ｐゴシック" charset="-128"/>
              </a:rPr>
              <a:t> </a:t>
            </a:r>
            <a:r>
              <a:rPr lang="pt-PT" altLang="ja-JP" sz="5400" b="1" dirty="0" err="1">
                <a:ea typeface="ＭＳ Ｐゴシック" charset="-128"/>
              </a:rPr>
              <a:t>Scorecard</a:t>
            </a:r>
            <a:endParaRPr lang="pt-PT" sz="5400" dirty="0"/>
          </a:p>
        </p:txBody>
      </p:sp>
      <p:sp>
        <p:nvSpPr>
          <p:cNvPr id="3" name="Content Placeholder 2"/>
          <p:cNvSpPr>
            <a:spLocks noGrp="1"/>
          </p:cNvSpPr>
          <p:nvPr>
            <p:ph idx="1"/>
          </p:nvPr>
        </p:nvSpPr>
        <p:spPr/>
        <p:txBody>
          <a:bodyPr/>
          <a:lstStyle/>
          <a:p>
            <a:pPr algn="just">
              <a:lnSpc>
                <a:spcPct val="80000"/>
              </a:lnSpc>
            </a:pPr>
            <a:r>
              <a:rPr lang="pt-PT" altLang="pt-PT" sz="2400" dirty="0" err="1"/>
              <a:t>It</a:t>
            </a:r>
            <a:r>
              <a:rPr lang="pt-PT" altLang="pt-PT" sz="2400" dirty="0"/>
              <a:t> </a:t>
            </a:r>
            <a:r>
              <a:rPr lang="pt-PT" altLang="pt-PT" sz="2400" dirty="0" err="1"/>
              <a:t>is</a:t>
            </a:r>
            <a:r>
              <a:rPr lang="pt-PT" altLang="pt-PT" sz="2400" dirty="0"/>
              <a:t> </a:t>
            </a:r>
            <a:r>
              <a:rPr lang="pt-PT" altLang="pt-PT" sz="2400" b="1" dirty="0" err="1"/>
              <a:t>historical</a:t>
            </a:r>
            <a:r>
              <a:rPr lang="pt-PT" altLang="pt-PT" sz="2400" dirty="0"/>
              <a:t>. </a:t>
            </a:r>
            <a:r>
              <a:rPr lang="pt-PT" altLang="pt-PT" sz="2400" dirty="0" err="1"/>
              <a:t>Whilst</a:t>
            </a:r>
            <a:r>
              <a:rPr lang="pt-PT" altLang="pt-PT" sz="2400" dirty="0"/>
              <a:t> </a:t>
            </a:r>
            <a:r>
              <a:rPr lang="pt-PT" altLang="pt-PT" sz="2400" dirty="0" err="1"/>
              <a:t>it</a:t>
            </a:r>
            <a:r>
              <a:rPr lang="pt-PT" altLang="pt-PT" sz="2400" dirty="0"/>
              <a:t> </a:t>
            </a:r>
            <a:r>
              <a:rPr lang="pt-PT" altLang="pt-PT" sz="2400" dirty="0" err="1"/>
              <a:t>tells</a:t>
            </a:r>
            <a:r>
              <a:rPr lang="pt-PT" altLang="pt-PT" sz="2400" dirty="0"/>
              <a:t> </a:t>
            </a:r>
            <a:r>
              <a:rPr lang="pt-PT" altLang="pt-PT" sz="2400" dirty="0" err="1"/>
              <a:t>us</a:t>
            </a:r>
            <a:r>
              <a:rPr lang="pt-PT" altLang="pt-PT" sz="2400" dirty="0"/>
              <a:t> </a:t>
            </a:r>
            <a:r>
              <a:rPr lang="pt-PT" altLang="pt-PT" sz="2400" dirty="0" err="1"/>
              <a:t>what</a:t>
            </a:r>
            <a:r>
              <a:rPr lang="pt-PT" altLang="pt-PT" sz="2400" dirty="0"/>
              <a:t> </a:t>
            </a:r>
            <a:r>
              <a:rPr lang="pt-PT" altLang="pt-PT" sz="2400" dirty="0" err="1"/>
              <a:t>has</a:t>
            </a:r>
            <a:r>
              <a:rPr lang="pt-PT" altLang="pt-PT" sz="2400" dirty="0"/>
              <a:t> </a:t>
            </a:r>
            <a:r>
              <a:rPr lang="pt-PT" altLang="pt-PT" sz="2400" dirty="0" err="1"/>
              <a:t>happened</a:t>
            </a:r>
            <a:r>
              <a:rPr lang="pt-PT" altLang="pt-PT" sz="2400" dirty="0"/>
              <a:t> to </a:t>
            </a:r>
            <a:r>
              <a:rPr lang="pt-PT" altLang="pt-PT" sz="2400" dirty="0" err="1"/>
              <a:t>the</a:t>
            </a:r>
            <a:r>
              <a:rPr lang="pt-PT" altLang="pt-PT" sz="2400" dirty="0"/>
              <a:t> </a:t>
            </a:r>
            <a:r>
              <a:rPr lang="pt-PT" altLang="pt-PT" sz="2400" dirty="0" err="1"/>
              <a:t>organization</a:t>
            </a:r>
            <a:r>
              <a:rPr lang="pt-PT" altLang="pt-PT" sz="2400" dirty="0"/>
              <a:t>, </a:t>
            </a:r>
            <a:r>
              <a:rPr lang="pt-PT" altLang="pt-PT" sz="2400" dirty="0" err="1"/>
              <a:t>it</a:t>
            </a:r>
            <a:r>
              <a:rPr lang="pt-PT" altLang="pt-PT" sz="2400" dirty="0"/>
              <a:t> </a:t>
            </a:r>
            <a:r>
              <a:rPr lang="pt-PT" altLang="pt-PT" sz="2400" dirty="0" err="1"/>
              <a:t>may</a:t>
            </a:r>
            <a:r>
              <a:rPr lang="pt-PT" altLang="pt-PT" sz="2400" dirty="0"/>
              <a:t> </a:t>
            </a:r>
            <a:r>
              <a:rPr lang="pt-PT" altLang="pt-PT" sz="2400" dirty="0" err="1"/>
              <a:t>not</a:t>
            </a:r>
            <a:r>
              <a:rPr lang="pt-PT" altLang="pt-PT" sz="2400" dirty="0"/>
              <a:t> </a:t>
            </a:r>
            <a:r>
              <a:rPr lang="pt-PT" altLang="pt-PT" sz="2400" dirty="0" err="1"/>
              <a:t>tell</a:t>
            </a:r>
            <a:r>
              <a:rPr lang="pt-PT" altLang="pt-PT" sz="2400" dirty="0"/>
              <a:t> </a:t>
            </a:r>
            <a:r>
              <a:rPr lang="pt-PT" altLang="pt-PT" sz="2400" dirty="0" err="1"/>
              <a:t>us</a:t>
            </a:r>
            <a:r>
              <a:rPr lang="pt-PT" altLang="pt-PT" sz="2400" dirty="0"/>
              <a:t> </a:t>
            </a:r>
            <a:r>
              <a:rPr lang="pt-PT" altLang="pt-PT" sz="2400" dirty="0" err="1"/>
              <a:t>what</a:t>
            </a:r>
            <a:r>
              <a:rPr lang="pt-PT" altLang="pt-PT" sz="2400" dirty="0"/>
              <a:t> </a:t>
            </a:r>
            <a:r>
              <a:rPr lang="pt-PT" altLang="pt-PT" sz="2400" dirty="0" err="1"/>
              <a:t>is</a:t>
            </a:r>
            <a:r>
              <a:rPr lang="pt-PT" altLang="pt-PT" sz="2400" dirty="0"/>
              <a:t> </a:t>
            </a:r>
            <a:r>
              <a:rPr lang="pt-PT" altLang="pt-PT" sz="2400" dirty="0" err="1"/>
              <a:t>currently</a:t>
            </a:r>
            <a:r>
              <a:rPr lang="pt-PT" altLang="pt-PT" sz="2400" dirty="0"/>
              <a:t> happening. </a:t>
            </a:r>
            <a:r>
              <a:rPr lang="pt-PT" altLang="pt-PT" sz="2400" dirty="0" err="1"/>
              <a:t>Nor</a:t>
            </a:r>
            <a:r>
              <a:rPr lang="pt-PT" altLang="pt-PT" sz="2400" dirty="0"/>
              <a:t> </a:t>
            </a:r>
            <a:r>
              <a:rPr lang="pt-PT" altLang="pt-PT" sz="2400" dirty="0" err="1"/>
              <a:t>it</a:t>
            </a:r>
            <a:r>
              <a:rPr lang="pt-PT" altLang="pt-PT" sz="2400" dirty="0"/>
              <a:t> </a:t>
            </a:r>
            <a:r>
              <a:rPr lang="pt-PT" altLang="pt-PT" sz="2400" dirty="0" err="1"/>
              <a:t>is</a:t>
            </a:r>
            <a:r>
              <a:rPr lang="pt-PT" altLang="pt-PT" sz="2400" dirty="0"/>
              <a:t> a </a:t>
            </a:r>
            <a:r>
              <a:rPr lang="pt-PT" altLang="pt-PT" sz="2400" dirty="0" err="1"/>
              <a:t>good</a:t>
            </a:r>
            <a:r>
              <a:rPr lang="pt-PT" altLang="pt-PT" sz="2400" dirty="0"/>
              <a:t> </a:t>
            </a:r>
            <a:r>
              <a:rPr lang="pt-PT" altLang="pt-PT" sz="2400" dirty="0" err="1"/>
              <a:t>indicator</a:t>
            </a:r>
            <a:r>
              <a:rPr lang="pt-PT" altLang="pt-PT" sz="2400" dirty="0"/>
              <a:t> </a:t>
            </a:r>
            <a:r>
              <a:rPr lang="pt-PT" altLang="pt-PT" sz="2400" dirty="0" err="1"/>
              <a:t>of</a:t>
            </a:r>
            <a:r>
              <a:rPr lang="pt-PT" altLang="pt-PT" sz="2400" dirty="0"/>
              <a:t> future performance. </a:t>
            </a:r>
          </a:p>
          <a:p>
            <a:pPr algn="just">
              <a:lnSpc>
                <a:spcPct val="80000"/>
              </a:lnSpc>
            </a:pPr>
            <a:r>
              <a:rPr lang="pt-PT" altLang="pt-PT" sz="2400" dirty="0" err="1"/>
              <a:t>It</a:t>
            </a:r>
            <a:r>
              <a:rPr lang="pt-PT" altLang="pt-PT" sz="2400" dirty="0"/>
              <a:t> </a:t>
            </a:r>
            <a:r>
              <a:rPr lang="pt-PT" altLang="pt-PT" sz="2400" dirty="0" err="1"/>
              <a:t>is</a:t>
            </a:r>
            <a:r>
              <a:rPr lang="pt-PT" altLang="pt-PT" sz="2400" dirty="0"/>
              <a:t> too </a:t>
            </a:r>
            <a:r>
              <a:rPr lang="pt-PT" altLang="pt-PT" sz="2400" b="1" dirty="0" err="1"/>
              <a:t>low</a:t>
            </a:r>
            <a:r>
              <a:rPr lang="pt-PT" altLang="pt-PT" sz="2400" dirty="0"/>
              <a:t>. </a:t>
            </a:r>
            <a:r>
              <a:rPr lang="pt-PT" altLang="pt-PT" sz="2400" dirty="0" err="1"/>
              <a:t>It</a:t>
            </a:r>
            <a:r>
              <a:rPr lang="pt-PT" altLang="pt-PT" sz="2400" dirty="0"/>
              <a:t> </a:t>
            </a:r>
            <a:r>
              <a:rPr lang="pt-PT" altLang="pt-PT" sz="2400" dirty="0" err="1"/>
              <a:t>is</a:t>
            </a:r>
            <a:r>
              <a:rPr lang="pt-PT" altLang="pt-PT" sz="2400" dirty="0"/>
              <a:t> </a:t>
            </a:r>
            <a:r>
              <a:rPr lang="pt-PT" altLang="pt-PT" sz="2400" dirty="0" err="1"/>
              <a:t>common</a:t>
            </a:r>
            <a:r>
              <a:rPr lang="pt-PT" altLang="pt-PT" sz="2400" dirty="0"/>
              <a:t> for </a:t>
            </a:r>
            <a:r>
              <a:rPr lang="pt-PT" altLang="pt-PT" sz="2400" dirty="0" err="1"/>
              <a:t>the</a:t>
            </a:r>
            <a:r>
              <a:rPr lang="pt-PT" altLang="pt-PT" sz="2400" dirty="0"/>
              <a:t> </a:t>
            </a:r>
            <a:r>
              <a:rPr lang="pt-PT" altLang="pt-PT" sz="2400" dirty="0" err="1"/>
              <a:t>current</a:t>
            </a:r>
            <a:r>
              <a:rPr lang="pt-PT" altLang="pt-PT" sz="2400" dirty="0"/>
              <a:t> </a:t>
            </a:r>
            <a:r>
              <a:rPr lang="pt-PT" altLang="pt-PT" sz="2400" dirty="0" err="1"/>
              <a:t>market</a:t>
            </a:r>
            <a:r>
              <a:rPr lang="pt-PT" altLang="pt-PT" sz="2400" dirty="0"/>
              <a:t> </a:t>
            </a:r>
            <a:r>
              <a:rPr lang="pt-PT" altLang="pt-PT" sz="2400" dirty="0" err="1"/>
              <a:t>value</a:t>
            </a:r>
            <a:r>
              <a:rPr lang="pt-PT" altLang="pt-PT" sz="2400" dirty="0"/>
              <a:t> </a:t>
            </a:r>
            <a:r>
              <a:rPr lang="pt-PT" altLang="pt-PT" sz="2400" dirty="0" err="1"/>
              <a:t>of</a:t>
            </a:r>
            <a:r>
              <a:rPr lang="pt-PT" altLang="pt-PT" sz="2400" dirty="0"/>
              <a:t> </a:t>
            </a:r>
            <a:r>
              <a:rPr lang="pt-PT" altLang="pt-PT" sz="2400" dirty="0" err="1"/>
              <a:t>an</a:t>
            </a:r>
            <a:r>
              <a:rPr lang="pt-PT" altLang="pt-PT" sz="2400" dirty="0"/>
              <a:t> </a:t>
            </a:r>
            <a:r>
              <a:rPr lang="pt-PT" altLang="pt-PT" sz="2400" dirty="0" err="1"/>
              <a:t>organization</a:t>
            </a:r>
            <a:r>
              <a:rPr lang="pt-PT" altLang="pt-PT" sz="2400" dirty="0"/>
              <a:t> to </a:t>
            </a:r>
            <a:r>
              <a:rPr lang="pt-PT" altLang="pt-PT" sz="2400" dirty="0" err="1"/>
              <a:t>exceed</a:t>
            </a:r>
            <a:r>
              <a:rPr lang="pt-PT" altLang="pt-PT" sz="2400" dirty="0"/>
              <a:t> </a:t>
            </a:r>
            <a:r>
              <a:rPr lang="pt-PT" altLang="pt-PT" sz="2400" dirty="0" err="1"/>
              <a:t>the</a:t>
            </a:r>
            <a:r>
              <a:rPr lang="pt-PT" altLang="pt-PT" sz="2400" dirty="0"/>
              <a:t> </a:t>
            </a:r>
            <a:r>
              <a:rPr lang="pt-PT" altLang="pt-PT" sz="2400" dirty="0" err="1"/>
              <a:t>market</a:t>
            </a:r>
            <a:r>
              <a:rPr lang="pt-PT" altLang="pt-PT" sz="2400" dirty="0"/>
              <a:t> </a:t>
            </a:r>
            <a:r>
              <a:rPr lang="pt-PT" altLang="pt-PT" sz="2400" dirty="0" err="1"/>
              <a:t>value</a:t>
            </a:r>
            <a:r>
              <a:rPr lang="pt-PT" altLang="pt-PT" sz="2400" dirty="0"/>
              <a:t> </a:t>
            </a:r>
            <a:r>
              <a:rPr lang="pt-PT" altLang="pt-PT" sz="2400" dirty="0" err="1"/>
              <a:t>of</a:t>
            </a:r>
            <a:r>
              <a:rPr lang="pt-PT" altLang="pt-PT" sz="2400" dirty="0"/>
              <a:t> </a:t>
            </a:r>
            <a:r>
              <a:rPr lang="pt-PT" altLang="pt-PT" sz="2400" dirty="0" err="1"/>
              <a:t>its</a:t>
            </a:r>
            <a:r>
              <a:rPr lang="pt-PT" altLang="pt-PT" sz="2400" dirty="0"/>
              <a:t> </a:t>
            </a:r>
            <a:r>
              <a:rPr lang="pt-PT" altLang="pt-PT" sz="2400" dirty="0" err="1"/>
              <a:t>assets</a:t>
            </a:r>
            <a:r>
              <a:rPr lang="pt-PT" altLang="pt-PT" sz="2400" dirty="0"/>
              <a:t>. </a:t>
            </a:r>
            <a:r>
              <a:rPr lang="pt-PT" altLang="pt-PT" sz="2400" dirty="0" err="1"/>
              <a:t>Tobin's-q</a:t>
            </a:r>
            <a:r>
              <a:rPr lang="pt-PT" altLang="pt-PT" sz="2400" dirty="0"/>
              <a:t> </a:t>
            </a:r>
            <a:r>
              <a:rPr lang="pt-PT" altLang="pt-PT" sz="2400" dirty="0" err="1"/>
              <a:t>measures</a:t>
            </a:r>
            <a:r>
              <a:rPr lang="pt-PT" altLang="pt-PT" sz="2400" dirty="0"/>
              <a:t> </a:t>
            </a:r>
            <a:r>
              <a:rPr lang="pt-PT" altLang="pt-PT" sz="2400" dirty="0" err="1"/>
              <a:t>the</a:t>
            </a:r>
            <a:r>
              <a:rPr lang="pt-PT" altLang="pt-PT" sz="2400" dirty="0"/>
              <a:t> ratio </a:t>
            </a:r>
            <a:r>
              <a:rPr lang="pt-PT" altLang="pt-PT" sz="2400" dirty="0" err="1"/>
              <a:t>of</a:t>
            </a:r>
            <a:r>
              <a:rPr lang="pt-PT" altLang="pt-PT" sz="2400" dirty="0"/>
              <a:t> </a:t>
            </a:r>
            <a:r>
              <a:rPr lang="pt-PT" altLang="pt-PT" sz="2400" dirty="0" err="1"/>
              <a:t>the</a:t>
            </a:r>
            <a:r>
              <a:rPr lang="pt-PT" altLang="pt-PT" sz="2400" dirty="0"/>
              <a:t> </a:t>
            </a:r>
            <a:r>
              <a:rPr lang="pt-PT" altLang="pt-PT" sz="2400" dirty="0" err="1"/>
              <a:t>value</a:t>
            </a:r>
            <a:r>
              <a:rPr lang="pt-PT" altLang="pt-PT" sz="2400" dirty="0"/>
              <a:t> </a:t>
            </a:r>
            <a:r>
              <a:rPr lang="pt-PT" altLang="pt-PT" sz="2400" dirty="0" err="1"/>
              <a:t>of</a:t>
            </a:r>
            <a:r>
              <a:rPr lang="pt-PT" altLang="pt-PT" sz="2400" dirty="0"/>
              <a:t> a </a:t>
            </a:r>
            <a:r>
              <a:rPr lang="pt-PT" altLang="pt-PT" sz="2400" dirty="0" err="1"/>
              <a:t>company's</a:t>
            </a:r>
            <a:r>
              <a:rPr lang="pt-PT" altLang="pt-PT" sz="2400" dirty="0"/>
              <a:t> </a:t>
            </a:r>
            <a:r>
              <a:rPr lang="pt-PT" altLang="pt-PT" sz="2400" dirty="0" err="1"/>
              <a:t>assets</a:t>
            </a:r>
            <a:r>
              <a:rPr lang="pt-PT" altLang="pt-PT" sz="2400" dirty="0"/>
              <a:t> to </a:t>
            </a:r>
            <a:r>
              <a:rPr lang="pt-PT" altLang="pt-PT" sz="2400" dirty="0" err="1"/>
              <a:t>its</a:t>
            </a:r>
            <a:r>
              <a:rPr lang="pt-PT" altLang="pt-PT" sz="2400" dirty="0"/>
              <a:t> </a:t>
            </a:r>
            <a:r>
              <a:rPr lang="pt-PT" altLang="pt-PT" sz="2400" dirty="0" err="1"/>
              <a:t>market</a:t>
            </a:r>
            <a:r>
              <a:rPr lang="pt-PT" altLang="pt-PT" sz="2400" dirty="0"/>
              <a:t> </a:t>
            </a:r>
            <a:r>
              <a:rPr lang="pt-PT" altLang="pt-PT" sz="2400" dirty="0" err="1"/>
              <a:t>value</a:t>
            </a:r>
            <a:r>
              <a:rPr lang="pt-PT" altLang="pt-PT" sz="2400" dirty="0"/>
              <a:t>. </a:t>
            </a:r>
            <a:r>
              <a:rPr lang="pt-PT" altLang="pt-PT" sz="2400" dirty="0" err="1"/>
              <a:t>The</a:t>
            </a:r>
            <a:r>
              <a:rPr lang="pt-PT" altLang="pt-PT" sz="2400" dirty="0"/>
              <a:t> </a:t>
            </a:r>
            <a:r>
              <a:rPr lang="pt-PT" altLang="pt-PT" sz="2400" dirty="0" err="1"/>
              <a:t>excess</a:t>
            </a:r>
            <a:r>
              <a:rPr lang="pt-PT" altLang="pt-PT" sz="2400" dirty="0"/>
              <a:t> </a:t>
            </a:r>
            <a:r>
              <a:rPr lang="pt-PT" altLang="pt-PT" sz="2400" dirty="0" err="1"/>
              <a:t>value</a:t>
            </a:r>
            <a:r>
              <a:rPr lang="pt-PT" altLang="pt-PT" sz="2400" dirty="0"/>
              <a:t> </a:t>
            </a:r>
            <a:r>
              <a:rPr lang="pt-PT" altLang="pt-PT" sz="2400" dirty="0" err="1"/>
              <a:t>is</a:t>
            </a:r>
            <a:r>
              <a:rPr lang="pt-PT" altLang="pt-PT" sz="2400" dirty="0"/>
              <a:t> </a:t>
            </a:r>
            <a:r>
              <a:rPr lang="pt-PT" altLang="pt-PT" sz="2400" dirty="0" err="1"/>
              <a:t>resulting</a:t>
            </a:r>
            <a:r>
              <a:rPr lang="pt-PT" altLang="pt-PT" sz="2400" dirty="0"/>
              <a:t> </a:t>
            </a:r>
            <a:r>
              <a:rPr lang="pt-PT" altLang="pt-PT" sz="2400" dirty="0" err="1"/>
              <a:t>from</a:t>
            </a:r>
            <a:r>
              <a:rPr lang="pt-PT" altLang="pt-PT" sz="2400" dirty="0"/>
              <a:t> </a:t>
            </a:r>
            <a:r>
              <a:rPr lang="pt-PT" altLang="pt-PT" sz="2400" dirty="0" err="1"/>
              <a:t>intangible</a:t>
            </a:r>
            <a:r>
              <a:rPr lang="pt-PT" altLang="pt-PT" sz="2400" dirty="0"/>
              <a:t> </a:t>
            </a:r>
            <a:r>
              <a:rPr lang="pt-PT" altLang="pt-PT" sz="2400" dirty="0" err="1"/>
              <a:t>assets</a:t>
            </a:r>
            <a:r>
              <a:rPr lang="pt-PT" altLang="pt-PT" sz="2400" dirty="0"/>
              <a:t>. </a:t>
            </a:r>
            <a:r>
              <a:rPr lang="pt-PT" altLang="pt-PT" sz="2400" dirty="0" err="1"/>
              <a:t>This</a:t>
            </a:r>
            <a:r>
              <a:rPr lang="pt-PT" altLang="pt-PT" sz="2400" dirty="0"/>
              <a:t> </a:t>
            </a:r>
            <a:r>
              <a:rPr lang="pt-PT" altLang="pt-PT" sz="2400" dirty="0" err="1"/>
              <a:t>kind</a:t>
            </a:r>
            <a:r>
              <a:rPr lang="pt-PT" altLang="pt-PT" sz="2400" dirty="0"/>
              <a:t> </a:t>
            </a:r>
            <a:r>
              <a:rPr lang="pt-PT" altLang="pt-PT" sz="2400" dirty="0" err="1"/>
              <a:t>of</a:t>
            </a:r>
            <a:r>
              <a:rPr lang="pt-PT" altLang="pt-PT" sz="2400" dirty="0"/>
              <a:t> </a:t>
            </a:r>
            <a:r>
              <a:rPr lang="pt-PT" altLang="pt-PT" sz="2400" dirty="0" err="1"/>
              <a:t>value</a:t>
            </a:r>
            <a:r>
              <a:rPr lang="pt-PT" altLang="pt-PT" sz="2400" dirty="0"/>
              <a:t> </a:t>
            </a:r>
            <a:r>
              <a:rPr lang="pt-PT" altLang="pt-PT" sz="2400" dirty="0" err="1"/>
              <a:t>is</a:t>
            </a:r>
            <a:r>
              <a:rPr lang="pt-PT" altLang="pt-PT" sz="2400" dirty="0"/>
              <a:t> </a:t>
            </a:r>
            <a:r>
              <a:rPr lang="pt-PT" altLang="pt-PT" sz="2400" dirty="0" err="1"/>
              <a:t>not</a:t>
            </a:r>
            <a:r>
              <a:rPr lang="pt-PT" altLang="pt-PT" sz="2400" dirty="0"/>
              <a:t> </a:t>
            </a:r>
            <a:r>
              <a:rPr lang="pt-PT" altLang="pt-PT" sz="2400" dirty="0" err="1"/>
              <a:t>measured</a:t>
            </a:r>
            <a:r>
              <a:rPr lang="pt-PT" altLang="pt-PT" sz="2400" dirty="0"/>
              <a:t> </a:t>
            </a:r>
            <a:r>
              <a:rPr lang="pt-PT" altLang="pt-PT" sz="2400" dirty="0" err="1"/>
              <a:t>by</a:t>
            </a:r>
            <a:r>
              <a:rPr lang="pt-PT" altLang="pt-PT" sz="2400" dirty="0"/>
              <a:t> normal financial </a:t>
            </a:r>
            <a:r>
              <a:rPr lang="pt-PT" altLang="pt-PT" sz="2400" dirty="0" err="1"/>
              <a:t>reporting</a:t>
            </a:r>
            <a:r>
              <a:rPr lang="pt-PT" altLang="pt-PT" sz="2400" dirty="0"/>
              <a:t>. </a:t>
            </a:r>
            <a:endParaRPr lang="pt-PT" altLang="pt-PT" sz="2400" b="1" dirty="0"/>
          </a:p>
          <a:p>
            <a:endParaRPr lang="pt-PT" dirty="0"/>
          </a:p>
        </p:txBody>
      </p:sp>
    </p:spTree>
    <p:extLst>
      <p:ext uri="{BB962C8B-B14F-4D97-AF65-F5344CB8AC3E}">
        <p14:creationId xmlns:p14="http://schemas.microsoft.com/office/powerpoint/2010/main" val="2730515158"/>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Rectangle 2"/>
          <p:cNvSpPr>
            <a:spLocks noGrp="1" noChangeArrowheads="1"/>
          </p:cNvSpPr>
          <p:nvPr>
            <p:ph type="title"/>
          </p:nvPr>
        </p:nvSpPr>
        <p:spPr/>
        <p:txBody>
          <a:bodyPr>
            <a:noAutofit/>
          </a:bodyPr>
          <a:lstStyle/>
          <a:p>
            <a:pPr algn="ctr" eaLnBrk="1" hangingPunct="1">
              <a:defRPr/>
            </a:pPr>
            <a:r>
              <a:rPr lang="pt-PT" altLang="ja-JP" sz="5400" b="1" dirty="0" err="1" smtClean="0">
                <a:ea typeface="ＭＳ Ｐゴシック" charset="-128"/>
              </a:rPr>
              <a:t>Kaplan</a:t>
            </a:r>
            <a:r>
              <a:rPr lang="pt-PT" altLang="ja-JP" sz="5400" b="1" dirty="0" smtClean="0">
                <a:ea typeface="ＭＳ Ｐゴシック" charset="-128"/>
              </a:rPr>
              <a:t> </a:t>
            </a:r>
            <a:r>
              <a:rPr lang="pt-PT" altLang="ja-JP" sz="5400" b="1" dirty="0" err="1" smtClean="0">
                <a:ea typeface="ＭＳ Ｐゴシック" charset="-128"/>
              </a:rPr>
              <a:t>and</a:t>
            </a:r>
            <a:r>
              <a:rPr lang="pt-PT" altLang="ja-JP" sz="5400" b="1" dirty="0" smtClean="0">
                <a:ea typeface="ＭＳ Ｐゴシック" charset="-128"/>
              </a:rPr>
              <a:t> </a:t>
            </a:r>
            <a:r>
              <a:rPr lang="pt-PT" altLang="ja-JP" sz="5400" b="1" dirty="0" err="1" smtClean="0">
                <a:ea typeface="ＭＳ Ｐゴシック" charset="-128"/>
              </a:rPr>
              <a:t>Norton’s</a:t>
            </a:r>
            <a:r>
              <a:rPr lang="pt-PT" altLang="ja-JP" sz="5400" b="1" dirty="0" smtClean="0">
                <a:ea typeface="ＭＳ Ｐゴシック" charset="-128"/>
              </a:rPr>
              <a:t> </a:t>
            </a:r>
            <a:r>
              <a:rPr lang="pt-PT" altLang="ja-JP" sz="5400" b="1" dirty="0" err="1" smtClean="0">
                <a:ea typeface="ＭＳ Ｐゴシック" charset="-128"/>
              </a:rPr>
              <a:t>Balanced</a:t>
            </a:r>
            <a:r>
              <a:rPr lang="pt-PT" altLang="ja-JP" sz="5400" b="1" dirty="0" smtClean="0">
                <a:ea typeface="ＭＳ Ｐゴシック" charset="-128"/>
              </a:rPr>
              <a:t> </a:t>
            </a:r>
            <a:r>
              <a:rPr lang="pt-PT" altLang="ja-JP" sz="5400" b="1" dirty="0" err="1" smtClean="0">
                <a:ea typeface="ＭＳ Ｐゴシック" charset="-128"/>
              </a:rPr>
              <a:t>Scorecard</a:t>
            </a:r>
            <a:endParaRPr lang="pt-PT" sz="5400" b="1" dirty="0" smtClean="0">
              <a:ea typeface="ＭＳ Ｐゴシック" charset="-128"/>
            </a:endParaRPr>
          </a:p>
        </p:txBody>
      </p:sp>
      <p:sp>
        <p:nvSpPr>
          <p:cNvPr id="143363" name="Rectangle 3"/>
          <p:cNvSpPr>
            <a:spLocks noGrp="1" noChangeArrowheads="1"/>
          </p:cNvSpPr>
          <p:nvPr>
            <p:ph idx="1"/>
          </p:nvPr>
        </p:nvSpPr>
        <p:spPr>
          <a:xfrm>
            <a:off x="395536" y="1845734"/>
            <a:ext cx="8568951" cy="4247562"/>
          </a:xfrm>
        </p:spPr>
        <p:txBody>
          <a:bodyPr>
            <a:normAutofit fontScale="92500" lnSpcReduction="10000"/>
          </a:bodyPr>
          <a:lstStyle/>
          <a:p>
            <a:pPr algn="just" eaLnBrk="1" hangingPunct="1">
              <a:lnSpc>
                <a:spcPct val="80000"/>
              </a:lnSpc>
            </a:pPr>
            <a:r>
              <a:rPr lang="pt-PT" altLang="pt-PT" sz="2400" b="1" dirty="0" err="1" smtClean="0"/>
              <a:t>The</a:t>
            </a:r>
            <a:r>
              <a:rPr lang="pt-PT" altLang="pt-PT" sz="2400" b="1" dirty="0" smtClean="0"/>
              <a:t> 4 </a:t>
            </a:r>
            <a:r>
              <a:rPr lang="pt-PT" altLang="pt-PT" sz="2400" b="1" dirty="0" err="1" smtClean="0"/>
              <a:t>perspectives</a:t>
            </a:r>
            <a:r>
              <a:rPr lang="pt-PT" altLang="pt-PT" sz="2400" b="1" dirty="0" smtClean="0"/>
              <a:t> </a:t>
            </a:r>
            <a:r>
              <a:rPr lang="pt-PT" altLang="pt-PT" sz="2400" b="1" dirty="0" err="1" smtClean="0"/>
              <a:t>of</a:t>
            </a:r>
            <a:r>
              <a:rPr lang="pt-PT" altLang="pt-PT" sz="2400" b="1" dirty="0" smtClean="0"/>
              <a:t> </a:t>
            </a:r>
            <a:r>
              <a:rPr lang="pt-PT" altLang="pt-PT" sz="2400" b="1" dirty="0" err="1" smtClean="0"/>
              <a:t>the</a:t>
            </a:r>
            <a:r>
              <a:rPr lang="pt-PT" altLang="pt-PT" sz="2400" b="1" dirty="0" smtClean="0"/>
              <a:t> </a:t>
            </a:r>
            <a:r>
              <a:rPr lang="pt-PT" altLang="pt-PT" sz="2400" b="1" dirty="0" err="1" smtClean="0"/>
              <a:t>Balanced</a:t>
            </a:r>
            <a:r>
              <a:rPr lang="pt-PT" altLang="pt-PT" sz="2400" b="1" dirty="0" smtClean="0"/>
              <a:t> </a:t>
            </a:r>
            <a:r>
              <a:rPr lang="pt-PT" altLang="pt-PT" sz="2400" b="1" dirty="0" err="1" smtClean="0"/>
              <a:t>Scorecard</a:t>
            </a:r>
            <a:endParaRPr lang="pt-PT" altLang="pt-PT" sz="2400" b="1" dirty="0" smtClean="0"/>
          </a:p>
          <a:p>
            <a:pPr algn="just" eaLnBrk="1" hangingPunct="1">
              <a:lnSpc>
                <a:spcPct val="80000"/>
              </a:lnSpc>
            </a:pPr>
            <a:r>
              <a:rPr lang="pt-PT" altLang="pt-PT" sz="2400" dirty="0" err="1" smtClean="0"/>
              <a:t>The</a:t>
            </a:r>
            <a:r>
              <a:rPr lang="pt-PT" altLang="pt-PT" sz="2400" dirty="0" smtClean="0"/>
              <a:t> </a:t>
            </a:r>
            <a:r>
              <a:rPr lang="pt-PT" altLang="pt-PT" sz="2400" dirty="0" err="1" smtClean="0"/>
              <a:t>Balanced</a:t>
            </a:r>
            <a:r>
              <a:rPr lang="pt-PT" altLang="pt-PT" sz="2400" dirty="0" smtClean="0"/>
              <a:t> </a:t>
            </a:r>
            <a:r>
              <a:rPr lang="pt-PT" altLang="pt-PT" sz="2400" dirty="0" err="1" smtClean="0"/>
              <a:t>Scorecard</a:t>
            </a:r>
            <a:r>
              <a:rPr lang="pt-PT" altLang="pt-PT" sz="2400" dirty="0" smtClean="0"/>
              <a:t> </a:t>
            </a:r>
            <a:r>
              <a:rPr lang="pt-PT" altLang="pt-PT" sz="2400" dirty="0" err="1" smtClean="0"/>
              <a:t>method</a:t>
            </a:r>
            <a:r>
              <a:rPr lang="pt-PT" altLang="pt-PT" sz="2400" dirty="0" smtClean="0"/>
              <a:t> </a:t>
            </a:r>
            <a:r>
              <a:rPr lang="pt-PT" altLang="pt-PT" sz="2400" dirty="0" err="1" smtClean="0"/>
              <a:t>of</a:t>
            </a:r>
            <a:r>
              <a:rPr lang="pt-PT" altLang="pt-PT" sz="2400" dirty="0" smtClean="0"/>
              <a:t> </a:t>
            </a:r>
            <a:r>
              <a:rPr lang="pt-PT" altLang="pt-PT" sz="2400" dirty="0" err="1" smtClean="0"/>
              <a:t>Kaplan</a:t>
            </a:r>
            <a:r>
              <a:rPr lang="pt-PT" altLang="pt-PT" sz="2400" dirty="0" smtClean="0"/>
              <a:t> </a:t>
            </a:r>
            <a:r>
              <a:rPr lang="pt-PT" altLang="pt-PT" sz="2400" dirty="0" err="1" smtClean="0"/>
              <a:t>and</a:t>
            </a:r>
            <a:r>
              <a:rPr lang="pt-PT" altLang="pt-PT" sz="2400" dirty="0" smtClean="0"/>
              <a:t> Norton </a:t>
            </a:r>
            <a:r>
              <a:rPr lang="pt-PT" altLang="pt-PT" sz="2400" dirty="0" err="1" smtClean="0"/>
              <a:t>is</a:t>
            </a:r>
            <a:r>
              <a:rPr lang="pt-PT" altLang="pt-PT" sz="2400" dirty="0" smtClean="0"/>
              <a:t> a </a:t>
            </a:r>
            <a:r>
              <a:rPr lang="pt-PT" altLang="pt-PT" sz="2400" dirty="0" err="1" smtClean="0"/>
              <a:t>strategic</a:t>
            </a:r>
            <a:r>
              <a:rPr lang="pt-PT" altLang="pt-PT" sz="2400" dirty="0" smtClean="0"/>
              <a:t> </a:t>
            </a:r>
            <a:r>
              <a:rPr lang="pt-PT" altLang="pt-PT" sz="2400" dirty="0" err="1" smtClean="0"/>
              <a:t>approach</a:t>
            </a:r>
            <a:r>
              <a:rPr lang="pt-PT" altLang="pt-PT" sz="2400" dirty="0" smtClean="0"/>
              <a:t>, </a:t>
            </a:r>
            <a:r>
              <a:rPr lang="pt-PT" altLang="pt-PT" sz="2400" dirty="0" err="1" smtClean="0"/>
              <a:t>and</a:t>
            </a:r>
            <a:r>
              <a:rPr lang="pt-PT" altLang="pt-PT" sz="2400" dirty="0" smtClean="0"/>
              <a:t> performance management </a:t>
            </a:r>
            <a:r>
              <a:rPr lang="pt-PT" altLang="pt-PT" sz="2400" dirty="0" err="1" smtClean="0"/>
              <a:t>system</a:t>
            </a:r>
            <a:r>
              <a:rPr lang="pt-PT" altLang="pt-PT" sz="2400" dirty="0" smtClean="0"/>
              <a:t>, </a:t>
            </a:r>
            <a:r>
              <a:rPr lang="pt-PT" altLang="pt-PT" sz="2400" dirty="0" err="1" smtClean="0"/>
              <a:t>that</a:t>
            </a:r>
            <a:r>
              <a:rPr lang="pt-PT" altLang="pt-PT" sz="2400" dirty="0" smtClean="0"/>
              <a:t> </a:t>
            </a:r>
            <a:r>
              <a:rPr lang="pt-PT" altLang="pt-PT" sz="2400" dirty="0" err="1" smtClean="0"/>
              <a:t>enables</a:t>
            </a:r>
            <a:r>
              <a:rPr lang="pt-PT" altLang="pt-PT" sz="2400" dirty="0" smtClean="0"/>
              <a:t> </a:t>
            </a:r>
            <a:r>
              <a:rPr lang="pt-PT" altLang="pt-PT" sz="2400" dirty="0" err="1" smtClean="0"/>
              <a:t>organizations</a:t>
            </a:r>
            <a:r>
              <a:rPr lang="pt-PT" altLang="pt-PT" sz="2400" dirty="0" smtClean="0"/>
              <a:t> to </a:t>
            </a:r>
            <a:r>
              <a:rPr lang="pt-PT" altLang="pt-PT" sz="2400" dirty="0" err="1" smtClean="0"/>
              <a:t>translate</a:t>
            </a:r>
            <a:r>
              <a:rPr lang="pt-PT" altLang="pt-PT" sz="2400" dirty="0" smtClean="0"/>
              <a:t> a </a:t>
            </a:r>
            <a:r>
              <a:rPr lang="pt-PT" altLang="pt-PT" sz="2400" dirty="0" err="1" smtClean="0"/>
              <a:t>company's</a:t>
            </a:r>
            <a:r>
              <a:rPr lang="pt-PT" altLang="pt-PT" sz="2400" dirty="0" smtClean="0"/>
              <a:t> </a:t>
            </a:r>
            <a:r>
              <a:rPr lang="pt-PT" altLang="pt-PT" sz="2400" dirty="0" err="1" smtClean="0"/>
              <a:t>vision</a:t>
            </a:r>
            <a:r>
              <a:rPr lang="pt-PT" altLang="pt-PT" sz="2400" dirty="0" smtClean="0"/>
              <a:t> </a:t>
            </a:r>
            <a:r>
              <a:rPr lang="pt-PT" altLang="pt-PT" sz="2400" dirty="0" err="1" smtClean="0"/>
              <a:t>and</a:t>
            </a:r>
            <a:r>
              <a:rPr lang="pt-PT" altLang="pt-PT" sz="2400" dirty="0" smtClean="0"/>
              <a:t> </a:t>
            </a:r>
            <a:r>
              <a:rPr lang="pt-PT" altLang="pt-PT" sz="2400" dirty="0" err="1" smtClean="0"/>
              <a:t>strategy</a:t>
            </a:r>
            <a:r>
              <a:rPr lang="pt-PT" altLang="pt-PT" sz="2400" dirty="0" smtClean="0"/>
              <a:t> </a:t>
            </a:r>
            <a:r>
              <a:rPr lang="pt-PT" altLang="pt-PT" sz="2400" dirty="0" err="1" smtClean="0"/>
              <a:t>into</a:t>
            </a:r>
            <a:r>
              <a:rPr lang="pt-PT" altLang="pt-PT" sz="2400" dirty="0" smtClean="0"/>
              <a:t> </a:t>
            </a:r>
            <a:r>
              <a:rPr lang="pt-PT" altLang="pt-PT" sz="2400" dirty="0" err="1" smtClean="0"/>
              <a:t>implementation</a:t>
            </a:r>
            <a:r>
              <a:rPr lang="pt-PT" altLang="pt-PT" sz="2400" dirty="0" smtClean="0"/>
              <a:t>, </a:t>
            </a:r>
            <a:r>
              <a:rPr lang="pt-PT" altLang="pt-PT" sz="2400" dirty="0" err="1" smtClean="0"/>
              <a:t>working</a:t>
            </a:r>
            <a:r>
              <a:rPr lang="pt-PT" altLang="pt-PT" sz="2400" dirty="0" smtClean="0"/>
              <a:t> </a:t>
            </a:r>
            <a:r>
              <a:rPr lang="pt-PT" altLang="pt-PT" sz="2400" dirty="0" err="1" smtClean="0"/>
              <a:t>from</a:t>
            </a:r>
            <a:r>
              <a:rPr lang="pt-PT" altLang="pt-PT" sz="2400" dirty="0" smtClean="0"/>
              <a:t> 4 </a:t>
            </a:r>
            <a:r>
              <a:rPr lang="pt-PT" altLang="pt-PT" sz="2400" dirty="0" err="1" smtClean="0"/>
              <a:t>perspectives</a:t>
            </a:r>
            <a:r>
              <a:rPr lang="pt-PT" altLang="pt-PT" sz="2400" dirty="0" smtClean="0"/>
              <a:t>: </a:t>
            </a:r>
            <a:endParaRPr lang="pt-PT" altLang="pt-PT" sz="2400" b="1" dirty="0" smtClean="0"/>
          </a:p>
          <a:p>
            <a:pPr algn="just" eaLnBrk="1" hangingPunct="1">
              <a:lnSpc>
                <a:spcPct val="80000"/>
              </a:lnSpc>
            </a:pPr>
            <a:r>
              <a:rPr lang="pt-PT" altLang="pt-PT" sz="2400" b="1" dirty="0" smtClean="0"/>
              <a:t>Financial </a:t>
            </a:r>
            <a:r>
              <a:rPr lang="pt-PT" altLang="pt-PT" sz="2400" b="1" dirty="0" err="1" smtClean="0"/>
              <a:t>perspective</a:t>
            </a:r>
            <a:r>
              <a:rPr lang="pt-PT" altLang="pt-PT" sz="2400" dirty="0" smtClean="0"/>
              <a:t>.</a:t>
            </a:r>
            <a:endParaRPr lang="pt-PT" altLang="pt-PT" sz="2400" b="1" dirty="0" smtClean="0"/>
          </a:p>
          <a:p>
            <a:pPr algn="just" eaLnBrk="1" hangingPunct="1">
              <a:lnSpc>
                <a:spcPct val="80000"/>
              </a:lnSpc>
            </a:pPr>
            <a:r>
              <a:rPr lang="pt-PT" altLang="pt-PT" sz="2400" b="1" dirty="0" err="1" smtClean="0"/>
              <a:t>Customer</a:t>
            </a:r>
            <a:r>
              <a:rPr lang="pt-PT" altLang="pt-PT" sz="2400" b="1" dirty="0" smtClean="0"/>
              <a:t> </a:t>
            </a:r>
            <a:r>
              <a:rPr lang="pt-PT" altLang="pt-PT" sz="2400" b="1" dirty="0" err="1" smtClean="0"/>
              <a:t>perspective</a:t>
            </a:r>
            <a:r>
              <a:rPr lang="pt-PT" altLang="pt-PT" sz="2400" dirty="0" smtClean="0"/>
              <a:t>.</a:t>
            </a:r>
            <a:endParaRPr lang="pt-PT" altLang="pt-PT" sz="2400" b="1" dirty="0" smtClean="0"/>
          </a:p>
          <a:p>
            <a:pPr algn="just" eaLnBrk="1" hangingPunct="1">
              <a:lnSpc>
                <a:spcPct val="80000"/>
              </a:lnSpc>
            </a:pPr>
            <a:r>
              <a:rPr lang="pt-PT" altLang="pt-PT" sz="2400" b="1" dirty="0" smtClean="0"/>
              <a:t>Business </a:t>
            </a:r>
            <a:r>
              <a:rPr lang="pt-PT" altLang="pt-PT" sz="2400" b="1" dirty="0" err="1" smtClean="0"/>
              <a:t>process</a:t>
            </a:r>
            <a:r>
              <a:rPr lang="pt-PT" altLang="pt-PT" sz="2400" b="1" dirty="0" smtClean="0"/>
              <a:t> </a:t>
            </a:r>
            <a:r>
              <a:rPr lang="pt-PT" altLang="pt-PT" sz="2400" b="1" dirty="0" err="1" smtClean="0"/>
              <a:t>perspective</a:t>
            </a:r>
            <a:r>
              <a:rPr lang="pt-PT" altLang="pt-PT" sz="2400" dirty="0" smtClean="0"/>
              <a:t>.</a:t>
            </a:r>
            <a:endParaRPr lang="pt-PT" altLang="pt-PT" sz="2400" b="1" dirty="0" smtClean="0"/>
          </a:p>
          <a:p>
            <a:pPr algn="just" eaLnBrk="1" hangingPunct="1">
              <a:lnSpc>
                <a:spcPct val="80000"/>
              </a:lnSpc>
            </a:pPr>
            <a:r>
              <a:rPr lang="pt-PT" altLang="pt-PT" sz="2400" b="1" dirty="0" err="1" smtClean="0"/>
              <a:t>Learning</a:t>
            </a:r>
            <a:r>
              <a:rPr lang="pt-PT" altLang="pt-PT" sz="2400" b="1" dirty="0" smtClean="0"/>
              <a:t> </a:t>
            </a:r>
            <a:r>
              <a:rPr lang="pt-PT" altLang="pt-PT" sz="2400" b="1" dirty="0" err="1" smtClean="0"/>
              <a:t>and</a:t>
            </a:r>
            <a:r>
              <a:rPr lang="pt-PT" altLang="pt-PT" sz="2400" b="1" dirty="0" smtClean="0"/>
              <a:t> </a:t>
            </a:r>
            <a:r>
              <a:rPr lang="pt-PT" altLang="pt-PT" sz="2400" b="1" dirty="0" err="1" smtClean="0"/>
              <a:t>growth</a:t>
            </a:r>
            <a:r>
              <a:rPr lang="pt-PT" altLang="pt-PT" sz="2400" b="1" dirty="0" smtClean="0"/>
              <a:t> </a:t>
            </a:r>
            <a:r>
              <a:rPr lang="pt-PT" altLang="pt-PT" sz="2400" b="1" dirty="0" err="1" smtClean="0"/>
              <a:t>perspective</a:t>
            </a:r>
            <a:r>
              <a:rPr lang="pt-PT" altLang="pt-PT" sz="2400" dirty="0" smtClean="0"/>
              <a:t>.</a:t>
            </a:r>
            <a:endParaRPr lang="pt-PT" altLang="ja-JP" sz="2400" dirty="0" smtClean="0">
              <a:ea typeface="ＭＳ Ｐゴシック" panose="020B0600070205080204" pitchFamily="34" charset="-128"/>
            </a:endParaRPr>
          </a:p>
          <a:p>
            <a:pPr algn="just" eaLnBrk="1" hangingPunct="1">
              <a:lnSpc>
                <a:spcPct val="80000"/>
              </a:lnSpc>
            </a:pPr>
            <a:r>
              <a:rPr lang="pt-PT" altLang="ja-JP" sz="2400" dirty="0" err="1" smtClean="0">
                <a:ea typeface="ＭＳ Ｐゴシック" panose="020B0600070205080204" pitchFamily="34" charset="-128"/>
              </a:rPr>
              <a:t>This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allows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the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monitoring</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of</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present</a:t>
            </a:r>
            <a:r>
              <a:rPr lang="pt-PT" altLang="ja-JP" sz="2400" dirty="0" smtClean="0">
                <a:ea typeface="ＭＳ Ｐゴシック" panose="020B0600070205080204" pitchFamily="34" charset="-128"/>
              </a:rPr>
              <a:t> performance, </a:t>
            </a:r>
            <a:r>
              <a:rPr lang="pt-PT" altLang="ja-JP" sz="2400" dirty="0" err="1" smtClean="0">
                <a:ea typeface="ＭＳ Ｐゴシック" panose="020B0600070205080204" pitchFamily="34" charset="-128"/>
              </a:rPr>
              <a:t>but</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the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method</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also</a:t>
            </a:r>
            <a:r>
              <a:rPr lang="pt-PT" altLang="ja-JP" sz="2400" dirty="0" smtClean="0">
                <a:ea typeface="ＭＳ Ｐゴシック" panose="020B0600070205080204" pitchFamily="34" charset="-128"/>
              </a:rPr>
              <a:t> tries to capture </a:t>
            </a:r>
            <a:r>
              <a:rPr lang="pt-PT" altLang="ja-JP" sz="2400" dirty="0" err="1" smtClean="0">
                <a:ea typeface="ＭＳ Ｐゴシック" panose="020B0600070205080204" pitchFamily="34" charset="-128"/>
              </a:rPr>
              <a:t>information</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about</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how</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well</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the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organization</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is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positioned</a:t>
            </a:r>
            <a:r>
              <a:rPr lang="pt-PT" altLang="ja-JP" sz="2400" dirty="0" smtClean="0">
                <a:ea typeface="ＭＳ Ｐゴシック" panose="020B0600070205080204" pitchFamily="34" charset="-128"/>
              </a:rPr>
              <a:t> to </a:t>
            </a:r>
            <a:r>
              <a:rPr lang="pt-PT" altLang="ja-JP" sz="2400" dirty="0" err="1" smtClean="0">
                <a:ea typeface="ＭＳ Ｐゴシック" panose="020B0600070205080204" pitchFamily="34" charset="-128"/>
              </a:rPr>
              <a:t>perform</a:t>
            </a:r>
            <a:r>
              <a:rPr lang="pt-PT" altLang="ja-JP" sz="2400" dirty="0" smtClean="0">
                <a:ea typeface="ＭＳ Ｐゴシック" panose="020B0600070205080204" pitchFamily="34" charset="-128"/>
              </a:rPr>
              <a:t> in </a:t>
            </a:r>
            <a:r>
              <a:rPr lang="pt-PT" altLang="ja-JP" sz="2400" dirty="0" err="1" smtClean="0">
                <a:ea typeface="ＭＳ Ｐゴシック" panose="020B0600070205080204" pitchFamily="34" charset="-128"/>
              </a:rPr>
              <a:t>the</a:t>
            </a:r>
            <a:r>
              <a:rPr lang="pt-PT" altLang="ja-JP" sz="2400" dirty="0" smtClean="0">
                <a:ea typeface="ＭＳ Ｐゴシック" panose="020B0600070205080204" pitchFamily="34" charset="-128"/>
              </a:rPr>
              <a:t> future. </a:t>
            </a:r>
            <a:endParaRPr lang="pt-PT" altLang="pt-PT" sz="2400" dirty="0" smtClean="0"/>
          </a:p>
          <a:p>
            <a:pPr algn="just" eaLnBrk="1" hangingPunct="1">
              <a:lnSpc>
                <a:spcPct val="80000"/>
              </a:lnSpc>
              <a:buFontTx/>
              <a:buNone/>
            </a:pPr>
            <a:endParaRPr lang="pt-PT" altLang="pt-PT" sz="2000" dirty="0" smtClean="0"/>
          </a:p>
        </p:txBody>
      </p:sp>
    </p:spTree>
    <p:extLst>
      <p:ext uri="{BB962C8B-B14F-4D97-AF65-F5344CB8AC3E}">
        <p14:creationId xmlns:p14="http://schemas.microsoft.com/office/powerpoint/2010/main" val="111914339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p:txBody>
          <a:bodyPr>
            <a:noAutofit/>
          </a:bodyPr>
          <a:lstStyle/>
          <a:p>
            <a:pPr algn="ctr" eaLnBrk="1" hangingPunct="1">
              <a:defRPr/>
            </a:pPr>
            <a:r>
              <a:rPr lang="pt-PT" altLang="ja-JP" sz="5400" b="1" dirty="0" err="1" smtClean="0">
                <a:ea typeface="ＭＳ Ｐゴシック" charset="-128"/>
              </a:rPr>
              <a:t>Kaplan</a:t>
            </a:r>
            <a:r>
              <a:rPr lang="pt-PT" altLang="ja-JP" sz="5400" b="1" dirty="0" smtClean="0">
                <a:ea typeface="ＭＳ Ｐゴシック" charset="-128"/>
              </a:rPr>
              <a:t> </a:t>
            </a:r>
            <a:r>
              <a:rPr lang="pt-PT" altLang="ja-JP" sz="5400" b="1" dirty="0" err="1" smtClean="0">
                <a:ea typeface="ＭＳ Ｐゴシック" charset="-128"/>
              </a:rPr>
              <a:t>and</a:t>
            </a:r>
            <a:r>
              <a:rPr lang="pt-PT" altLang="ja-JP" sz="5400" b="1" dirty="0" smtClean="0">
                <a:ea typeface="ＭＳ Ｐゴシック" charset="-128"/>
              </a:rPr>
              <a:t> </a:t>
            </a:r>
            <a:r>
              <a:rPr lang="pt-PT" altLang="ja-JP" sz="5400" b="1" dirty="0" err="1" smtClean="0">
                <a:ea typeface="ＭＳ Ｐゴシック" charset="-128"/>
              </a:rPr>
              <a:t>Norton’s</a:t>
            </a:r>
            <a:r>
              <a:rPr lang="pt-PT" altLang="ja-JP" sz="5400" b="1" dirty="0" smtClean="0">
                <a:ea typeface="ＭＳ Ｐゴシック" charset="-128"/>
              </a:rPr>
              <a:t> </a:t>
            </a:r>
            <a:r>
              <a:rPr lang="pt-PT" altLang="ja-JP" sz="5400" b="1" dirty="0" err="1" smtClean="0">
                <a:ea typeface="ＭＳ Ｐゴシック" charset="-128"/>
              </a:rPr>
              <a:t>Balanced</a:t>
            </a:r>
            <a:r>
              <a:rPr lang="pt-PT" altLang="ja-JP" sz="5400" b="1" dirty="0" smtClean="0">
                <a:ea typeface="ＭＳ Ｐゴシック" charset="-128"/>
              </a:rPr>
              <a:t> </a:t>
            </a:r>
            <a:r>
              <a:rPr lang="pt-PT" altLang="ja-JP" sz="5400" b="1" dirty="0" err="1" smtClean="0">
                <a:ea typeface="ＭＳ Ｐゴシック" charset="-128"/>
              </a:rPr>
              <a:t>Scorecard</a:t>
            </a:r>
            <a:endParaRPr lang="pt-PT" sz="5400" b="1" dirty="0" smtClean="0"/>
          </a:p>
        </p:txBody>
      </p:sp>
      <p:sp>
        <p:nvSpPr>
          <p:cNvPr id="144387" name="Rectangle 3"/>
          <p:cNvSpPr>
            <a:spLocks noGrp="1" noChangeArrowheads="1"/>
          </p:cNvSpPr>
          <p:nvPr>
            <p:ph idx="1"/>
          </p:nvPr>
        </p:nvSpPr>
        <p:spPr>
          <a:xfrm>
            <a:off x="822959" y="1845734"/>
            <a:ext cx="7543801" cy="4175554"/>
          </a:xfrm>
        </p:spPr>
        <p:txBody>
          <a:bodyPr>
            <a:normAutofit lnSpcReduction="10000"/>
          </a:bodyPr>
          <a:lstStyle/>
          <a:p>
            <a:pPr algn="just" eaLnBrk="1" hangingPunct="1">
              <a:lnSpc>
                <a:spcPct val="90000"/>
              </a:lnSpc>
            </a:pPr>
            <a:r>
              <a:rPr lang="pt-PT" altLang="pt-PT" sz="2400" b="1" dirty="0" err="1" smtClean="0"/>
              <a:t>Benefits</a:t>
            </a:r>
            <a:r>
              <a:rPr lang="pt-PT" altLang="pt-PT" sz="2400" b="1" dirty="0" smtClean="0"/>
              <a:t> </a:t>
            </a:r>
            <a:r>
              <a:rPr lang="pt-PT" altLang="pt-PT" sz="2400" b="1" dirty="0" err="1" smtClean="0"/>
              <a:t>of</a:t>
            </a:r>
            <a:r>
              <a:rPr lang="pt-PT" altLang="pt-PT" sz="2400" b="1" dirty="0" smtClean="0"/>
              <a:t> </a:t>
            </a:r>
            <a:r>
              <a:rPr lang="pt-PT" altLang="pt-PT" sz="2400" b="1" dirty="0" err="1" smtClean="0"/>
              <a:t>the</a:t>
            </a:r>
            <a:r>
              <a:rPr lang="pt-PT" altLang="pt-PT" sz="2400" b="1" dirty="0" smtClean="0"/>
              <a:t> </a:t>
            </a:r>
            <a:r>
              <a:rPr lang="pt-PT" altLang="pt-PT" sz="2400" b="1" dirty="0" err="1" smtClean="0"/>
              <a:t>Balanced</a:t>
            </a:r>
            <a:r>
              <a:rPr lang="pt-PT" altLang="pt-PT" sz="2400" b="1" dirty="0" smtClean="0"/>
              <a:t> </a:t>
            </a:r>
            <a:r>
              <a:rPr lang="pt-PT" altLang="pt-PT" sz="2400" b="1" dirty="0" err="1" smtClean="0"/>
              <a:t>Scorecard</a:t>
            </a:r>
            <a:endParaRPr lang="pt-PT" altLang="pt-PT" sz="2400" b="1" dirty="0" smtClean="0"/>
          </a:p>
          <a:p>
            <a:pPr algn="just" eaLnBrk="1" hangingPunct="1">
              <a:lnSpc>
                <a:spcPct val="90000"/>
              </a:lnSpc>
            </a:pPr>
            <a:r>
              <a:rPr lang="pt-PT" altLang="pt-PT" sz="2400" dirty="0" err="1" smtClean="0"/>
              <a:t>Kaplan</a:t>
            </a:r>
            <a:r>
              <a:rPr lang="pt-PT" altLang="pt-PT" sz="2400" dirty="0" smtClean="0"/>
              <a:t> </a:t>
            </a:r>
            <a:r>
              <a:rPr lang="pt-PT" altLang="pt-PT" sz="2400" dirty="0" err="1" smtClean="0"/>
              <a:t>and</a:t>
            </a:r>
            <a:r>
              <a:rPr lang="pt-PT" altLang="pt-PT" sz="2400" dirty="0" smtClean="0"/>
              <a:t> Norton cite </a:t>
            </a:r>
            <a:r>
              <a:rPr lang="pt-PT" altLang="pt-PT" sz="2400" dirty="0" err="1" smtClean="0"/>
              <a:t>the</a:t>
            </a:r>
            <a:r>
              <a:rPr lang="pt-PT" altLang="pt-PT" sz="2400" dirty="0" smtClean="0"/>
              <a:t> </a:t>
            </a:r>
            <a:r>
              <a:rPr lang="pt-PT" altLang="pt-PT" sz="2400" dirty="0" err="1" smtClean="0"/>
              <a:t>following</a:t>
            </a:r>
            <a:r>
              <a:rPr lang="pt-PT" altLang="pt-PT" sz="2400" dirty="0" smtClean="0"/>
              <a:t> </a:t>
            </a:r>
            <a:r>
              <a:rPr lang="pt-PT" altLang="pt-PT" sz="2400" dirty="0" err="1" smtClean="0"/>
              <a:t>benefits</a:t>
            </a:r>
            <a:r>
              <a:rPr lang="pt-PT" altLang="pt-PT" sz="2400" dirty="0" smtClean="0"/>
              <a:t> </a:t>
            </a:r>
            <a:r>
              <a:rPr lang="pt-PT" altLang="pt-PT" sz="2400" dirty="0" err="1" smtClean="0"/>
              <a:t>of</a:t>
            </a:r>
            <a:r>
              <a:rPr lang="pt-PT" altLang="pt-PT" sz="2400" dirty="0" smtClean="0"/>
              <a:t> </a:t>
            </a:r>
            <a:r>
              <a:rPr lang="pt-PT" altLang="pt-PT" sz="2400" dirty="0" err="1" smtClean="0"/>
              <a:t>the</a:t>
            </a:r>
            <a:r>
              <a:rPr lang="pt-PT" altLang="pt-PT" sz="2400" dirty="0" smtClean="0"/>
              <a:t> </a:t>
            </a:r>
            <a:r>
              <a:rPr lang="pt-PT" altLang="pt-PT" sz="2400" dirty="0" err="1" smtClean="0"/>
              <a:t>usage</a:t>
            </a:r>
            <a:r>
              <a:rPr lang="pt-PT" altLang="pt-PT" sz="2400" dirty="0" smtClean="0"/>
              <a:t> </a:t>
            </a:r>
            <a:r>
              <a:rPr lang="pt-PT" altLang="pt-PT" sz="2400" dirty="0" err="1" smtClean="0"/>
              <a:t>of</a:t>
            </a:r>
            <a:r>
              <a:rPr lang="pt-PT" altLang="pt-PT" sz="2400" dirty="0" smtClean="0"/>
              <a:t> </a:t>
            </a:r>
            <a:r>
              <a:rPr lang="pt-PT" altLang="pt-PT" sz="2400" dirty="0" err="1" smtClean="0"/>
              <a:t>the</a:t>
            </a:r>
            <a:r>
              <a:rPr lang="pt-PT" altLang="pt-PT" sz="2400" dirty="0" smtClean="0"/>
              <a:t> </a:t>
            </a:r>
            <a:r>
              <a:rPr lang="pt-PT" altLang="pt-PT" sz="2400" dirty="0" err="1" smtClean="0"/>
              <a:t>Balanced</a:t>
            </a:r>
            <a:r>
              <a:rPr lang="pt-PT" altLang="pt-PT" sz="2400" dirty="0" smtClean="0"/>
              <a:t> </a:t>
            </a:r>
            <a:r>
              <a:rPr lang="pt-PT" altLang="pt-PT" sz="2400" dirty="0" err="1" smtClean="0"/>
              <a:t>Scorecard</a:t>
            </a:r>
            <a:r>
              <a:rPr lang="pt-PT" altLang="pt-PT" sz="2400" dirty="0" smtClean="0"/>
              <a:t>: </a:t>
            </a:r>
          </a:p>
          <a:p>
            <a:pPr algn="just" eaLnBrk="1" hangingPunct="1">
              <a:lnSpc>
                <a:spcPct val="90000"/>
              </a:lnSpc>
            </a:pPr>
            <a:r>
              <a:rPr lang="pt-PT" altLang="pt-PT" sz="2400" dirty="0" err="1" smtClean="0"/>
              <a:t>Focusing</a:t>
            </a:r>
            <a:r>
              <a:rPr lang="pt-PT" altLang="pt-PT" sz="2400" dirty="0" smtClean="0"/>
              <a:t> </a:t>
            </a:r>
            <a:r>
              <a:rPr lang="pt-PT" altLang="pt-PT" sz="2400" dirty="0" err="1" smtClean="0"/>
              <a:t>the</a:t>
            </a:r>
            <a:r>
              <a:rPr lang="pt-PT" altLang="pt-PT" sz="2400" dirty="0" smtClean="0"/>
              <a:t> </a:t>
            </a:r>
            <a:r>
              <a:rPr lang="pt-PT" altLang="pt-PT" sz="2400" dirty="0" err="1" smtClean="0"/>
              <a:t>whole</a:t>
            </a:r>
            <a:r>
              <a:rPr lang="pt-PT" altLang="pt-PT" sz="2400" dirty="0" smtClean="0"/>
              <a:t> </a:t>
            </a:r>
            <a:r>
              <a:rPr lang="pt-PT" altLang="pt-PT" sz="2400" dirty="0" err="1" smtClean="0"/>
              <a:t>organization</a:t>
            </a:r>
            <a:r>
              <a:rPr lang="pt-PT" altLang="pt-PT" sz="2400" dirty="0" smtClean="0"/>
              <a:t> </a:t>
            </a:r>
            <a:r>
              <a:rPr lang="pt-PT" altLang="pt-PT" sz="2400" dirty="0" err="1" smtClean="0"/>
              <a:t>on</a:t>
            </a:r>
            <a:r>
              <a:rPr lang="pt-PT" altLang="pt-PT" sz="2400" dirty="0" smtClean="0"/>
              <a:t> </a:t>
            </a:r>
            <a:r>
              <a:rPr lang="pt-PT" altLang="pt-PT" sz="2400" dirty="0" err="1" smtClean="0"/>
              <a:t>the</a:t>
            </a:r>
            <a:r>
              <a:rPr lang="pt-PT" altLang="pt-PT" sz="2400" dirty="0" smtClean="0"/>
              <a:t> </a:t>
            </a:r>
            <a:r>
              <a:rPr lang="pt-PT" altLang="pt-PT" sz="2400" dirty="0" err="1" smtClean="0"/>
              <a:t>few</a:t>
            </a:r>
            <a:r>
              <a:rPr lang="pt-PT" altLang="pt-PT" sz="2400" dirty="0" smtClean="0"/>
              <a:t> </a:t>
            </a:r>
            <a:r>
              <a:rPr lang="pt-PT" altLang="pt-PT" sz="2400" dirty="0" err="1" smtClean="0"/>
              <a:t>key</a:t>
            </a:r>
            <a:r>
              <a:rPr lang="pt-PT" altLang="pt-PT" sz="2400" dirty="0" smtClean="0"/>
              <a:t> </a:t>
            </a:r>
            <a:r>
              <a:rPr lang="pt-PT" altLang="pt-PT" sz="2400" dirty="0" err="1" smtClean="0"/>
              <a:t>things</a:t>
            </a:r>
            <a:r>
              <a:rPr lang="pt-PT" altLang="pt-PT" sz="2400" dirty="0" smtClean="0"/>
              <a:t> </a:t>
            </a:r>
            <a:r>
              <a:rPr lang="pt-PT" altLang="pt-PT" sz="2400" dirty="0" err="1" smtClean="0"/>
              <a:t>needed</a:t>
            </a:r>
            <a:r>
              <a:rPr lang="pt-PT" altLang="pt-PT" sz="2400" dirty="0" smtClean="0"/>
              <a:t> to </a:t>
            </a:r>
            <a:r>
              <a:rPr lang="pt-PT" altLang="pt-PT" sz="2400" dirty="0" err="1" smtClean="0"/>
              <a:t>create</a:t>
            </a:r>
            <a:r>
              <a:rPr lang="pt-PT" altLang="pt-PT" sz="2400" dirty="0" smtClean="0"/>
              <a:t> </a:t>
            </a:r>
            <a:r>
              <a:rPr lang="pt-PT" altLang="pt-PT" sz="2400" dirty="0" err="1" smtClean="0"/>
              <a:t>breakthrough</a:t>
            </a:r>
            <a:r>
              <a:rPr lang="pt-PT" altLang="pt-PT" sz="2400" dirty="0" smtClean="0"/>
              <a:t> performance.</a:t>
            </a:r>
          </a:p>
          <a:p>
            <a:pPr algn="just" eaLnBrk="1" hangingPunct="1">
              <a:lnSpc>
                <a:spcPct val="90000"/>
              </a:lnSpc>
            </a:pPr>
            <a:r>
              <a:rPr lang="pt-PT" altLang="pt-PT" sz="2400" dirty="0" err="1" smtClean="0"/>
              <a:t>Helps</a:t>
            </a:r>
            <a:r>
              <a:rPr lang="pt-PT" altLang="pt-PT" sz="2400" dirty="0" smtClean="0"/>
              <a:t> to </a:t>
            </a:r>
            <a:r>
              <a:rPr lang="pt-PT" altLang="pt-PT" sz="2400" dirty="0" err="1" smtClean="0"/>
              <a:t>integrate</a:t>
            </a:r>
            <a:r>
              <a:rPr lang="pt-PT" altLang="pt-PT" sz="2400" dirty="0" smtClean="0"/>
              <a:t> </a:t>
            </a:r>
            <a:r>
              <a:rPr lang="pt-PT" altLang="pt-PT" sz="2400" dirty="0" err="1" smtClean="0"/>
              <a:t>various</a:t>
            </a:r>
            <a:r>
              <a:rPr lang="pt-PT" altLang="pt-PT" sz="2400" dirty="0" smtClean="0"/>
              <a:t> </a:t>
            </a:r>
            <a:r>
              <a:rPr lang="pt-PT" altLang="pt-PT" sz="2400" dirty="0" err="1" smtClean="0"/>
              <a:t>corporate</a:t>
            </a:r>
            <a:r>
              <a:rPr lang="pt-PT" altLang="pt-PT" sz="2400" dirty="0" smtClean="0"/>
              <a:t> </a:t>
            </a:r>
            <a:r>
              <a:rPr lang="pt-PT" altLang="pt-PT" sz="2400" dirty="0" err="1" smtClean="0"/>
              <a:t>programs</a:t>
            </a:r>
            <a:r>
              <a:rPr lang="pt-PT" altLang="pt-PT" sz="2400" dirty="0" smtClean="0"/>
              <a:t>. </a:t>
            </a:r>
            <a:r>
              <a:rPr lang="pt-PT" altLang="pt-PT" sz="2400" dirty="0" err="1" smtClean="0"/>
              <a:t>Such</a:t>
            </a:r>
            <a:r>
              <a:rPr lang="pt-PT" altLang="pt-PT" sz="2400" dirty="0" smtClean="0"/>
              <a:t> as: </a:t>
            </a:r>
            <a:r>
              <a:rPr lang="pt-PT" altLang="pt-PT" sz="2400" dirty="0" err="1" smtClean="0"/>
              <a:t>quality</a:t>
            </a:r>
            <a:r>
              <a:rPr lang="pt-PT" altLang="pt-PT" sz="2400" dirty="0" smtClean="0"/>
              <a:t>, </a:t>
            </a:r>
            <a:r>
              <a:rPr lang="pt-PT" altLang="pt-PT" sz="2400" dirty="0" err="1" smtClean="0"/>
              <a:t>re-engineering</a:t>
            </a:r>
            <a:r>
              <a:rPr lang="pt-PT" altLang="pt-PT" sz="2400" dirty="0" smtClean="0"/>
              <a:t>, </a:t>
            </a:r>
            <a:r>
              <a:rPr lang="pt-PT" altLang="pt-PT" sz="2400" dirty="0" err="1" smtClean="0"/>
              <a:t>and</a:t>
            </a:r>
            <a:r>
              <a:rPr lang="pt-PT" altLang="pt-PT" sz="2400" dirty="0" smtClean="0"/>
              <a:t> </a:t>
            </a:r>
            <a:r>
              <a:rPr lang="pt-PT" altLang="pt-PT" sz="2400" dirty="0" err="1" smtClean="0"/>
              <a:t>customer</a:t>
            </a:r>
            <a:r>
              <a:rPr lang="pt-PT" altLang="pt-PT" sz="2400" dirty="0" smtClean="0"/>
              <a:t> </a:t>
            </a:r>
            <a:r>
              <a:rPr lang="pt-PT" altLang="pt-PT" sz="2400" dirty="0" err="1" smtClean="0"/>
              <a:t>service</a:t>
            </a:r>
            <a:r>
              <a:rPr lang="pt-PT" altLang="pt-PT" sz="2400" dirty="0" smtClean="0"/>
              <a:t> </a:t>
            </a:r>
            <a:r>
              <a:rPr lang="pt-PT" altLang="pt-PT" sz="2400" dirty="0" err="1" smtClean="0"/>
              <a:t>initiatives</a:t>
            </a:r>
            <a:r>
              <a:rPr lang="pt-PT" altLang="pt-PT" sz="2400" dirty="0" smtClean="0"/>
              <a:t>.</a:t>
            </a:r>
          </a:p>
          <a:p>
            <a:pPr algn="just" eaLnBrk="1" hangingPunct="1">
              <a:lnSpc>
                <a:spcPct val="90000"/>
              </a:lnSpc>
            </a:pPr>
            <a:r>
              <a:rPr lang="pt-PT" altLang="pt-PT" sz="2400" dirty="0" err="1" smtClean="0"/>
              <a:t>Breaking</a:t>
            </a:r>
            <a:r>
              <a:rPr lang="pt-PT" altLang="pt-PT" sz="2400" dirty="0" smtClean="0"/>
              <a:t> </a:t>
            </a:r>
            <a:r>
              <a:rPr lang="pt-PT" altLang="pt-PT" sz="2400" dirty="0" err="1" smtClean="0"/>
              <a:t>down</a:t>
            </a:r>
            <a:r>
              <a:rPr lang="pt-PT" altLang="pt-PT" sz="2400" dirty="0" smtClean="0"/>
              <a:t> </a:t>
            </a:r>
            <a:r>
              <a:rPr lang="pt-PT" altLang="pt-PT" sz="2400" dirty="0" err="1" smtClean="0"/>
              <a:t>strategic</a:t>
            </a:r>
            <a:r>
              <a:rPr lang="pt-PT" altLang="pt-PT" sz="2400" dirty="0" smtClean="0"/>
              <a:t> </a:t>
            </a:r>
            <a:r>
              <a:rPr lang="pt-PT" altLang="pt-PT" sz="2400" dirty="0" err="1" smtClean="0"/>
              <a:t>measures</a:t>
            </a:r>
            <a:r>
              <a:rPr lang="pt-PT" altLang="pt-PT" sz="2400" dirty="0" smtClean="0"/>
              <a:t> </a:t>
            </a:r>
            <a:r>
              <a:rPr lang="pt-PT" altLang="pt-PT" sz="2400" dirty="0" err="1" smtClean="0"/>
              <a:t>towards</a:t>
            </a:r>
            <a:r>
              <a:rPr lang="pt-PT" altLang="pt-PT" sz="2400" dirty="0" smtClean="0"/>
              <a:t> </a:t>
            </a:r>
            <a:r>
              <a:rPr lang="pt-PT" altLang="pt-PT" sz="2400" dirty="0" err="1" smtClean="0"/>
              <a:t>lower</a:t>
            </a:r>
            <a:r>
              <a:rPr lang="pt-PT" altLang="pt-PT" sz="2400" dirty="0" smtClean="0"/>
              <a:t> </a:t>
            </a:r>
            <a:r>
              <a:rPr lang="pt-PT" altLang="pt-PT" sz="2400" dirty="0" err="1" smtClean="0"/>
              <a:t>levels</a:t>
            </a:r>
            <a:r>
              <a:rPr lang="pt-PT" altLang="pt-PT" sz="2400" dirty="0" smtClean="0"/>
              <a:t>, </a:t>
            </a:r>
            <a:r>
              <a:rPr lang="pt-PT" altLang="pt-PT" sz="2400" dirty="0" err="1" smtClean="0"/>
              <a:t>so</a:t>
            </a:r>
            <a:r>
              <a:rPr lang="pt-PT" altLang="pt-PT" sz="2400" dirty="0" smtClean="0"/>
              <a:t> </a:t>
            </a:r>
            <a:r>
              <a:rPr lang="pt-PT" altLang="pt-PT" sz="2400" dirty="0" err="1" smtClean="0"/>
              <a:t>that</a:t>
            </a:r>
            <a:r>
              <a:rPr lang="pt-PT" altLang="pt-PT" sz="2400" dirty="0" smtClean="0"/>
              <a:t> </a:t>
            </a:r>
            <a:r>
              <a:rPr lang="pt-PT" altLang="pt-PT" sz="2400" dirty="0" err="1" smtClean="0"/>
              <a:t>unit</a:t>
            </a:r>
            <a:r>
              <a:rPr lang="pt-PT" altLang="pt-PT" sz="2400" dirty="0" smtClean="0"/>
              <a:t> managers, </a:t>
            </a:r>
            <a:r>
              <a:rPr lang="pt-PT" altLang="pt-PT" sz="2400" dirty="0" err="1" smtClean="0"/>
              <a:t>operators</a:t>
            </a:r>
            <a:r>
              <a:rPr lang="pt-PT" altLang="pt-PT" sz="2400" dirty="0" smtClean="0"/>
              <a:t>, </a:t>
            </a:r>
            <a:r>
              <a:rPr lang="pt-PT" altLang="pt-PT" sz="2400" dirty="0" err="1" smtClean="0"/>
              <a:t>and</a:t>
            </a:r>
            <a:r>
              <a:rPr lang="pt-PT" altLang="pt-PT" sz="2400" dirty="0" smtClean="0"/>
              <a:t> </a:t>
            </a:r>
            <a:r>
              <a:rPr lang="pt-PT" altLang="pt-PT" sz="2400" dirty="0" err="1" smtClean="0"/>
              <a:t>employees</a:t>
            </a:r>
            <a:r>
              <a:rPr lang="pt-PT" altLang="pt-PT" sz="2400" dirty="0" smtClean="0"/>
              <a:t> can </a:t>
            </a:r>
            <a:r>
              <a:rPr lang="pt-PT" altLang="pt-PT" sz="2400" dirty="0" err="1" smtClean="0"/>
              <a:t>see</a:t>
            </a:r>
            <a:r>
              <a:rPr lang="pt-PT" altLang="pt-PT" sz="2400" dirty="0" smtClean="0"/>
              <a:t> </a:t>
            </a:r>
            <a:r>
              <a:rPr lang="pt-PT" altLang="pt-PT" sz="2400" dirty="0" err="1" smtClean="0"/>
              <a:t>what's</a:t>
            </a:r>
            <a:r>
              <a:rPr lang="pt-PT" altLang="pt-PT" sz="2400" dirty="0" smtClean="0"/>
              <a:t> </a:t>
            </a:r>
            <a:r>
              <a:rPr lang="pt-PT" altLang="pt-PT" sz="2400" dirty="0" err="1" smtClean="0"/>
              <a:t>required</a:t>
            </a:r>
            <a:r>
              <a:rPr lang="pt-PT" altLang="pt-PT" sz="2400" dirty="0" smtClean="0"/>
              <a:t> </a:t>
            </a:r>
            <a:r>
              <a:rPr lang="pt-PT" altLang="pt-PT" sz="2400" dirty="0" err="1" smtClean="0"/>
              <a:t>at</a:t>
            </a:r>
            <a:r>
              <a:rPr lang="pt-PT" altLang="pt-PT" sz="2400" dirty="0" smtClean="0"/>
              <a:t> </a:t>
            </a:r>
            <a:r>
              <a:rPr lang="pt-PT" altLang="pt-PT" sz="2400" dirty="0" err="1" smtClean="0"/>
              <a:t>their</a:t>
            </a:r>
            <a:r>
              <a:rPr lang="pt-PT" altLang="pt-PT" sz="2400" dirty="0" smtClean="0"/>
              <a:t> </a:t>
            </a:r>
            <a:r>
              <a:rPr lang="pt-PT" altLang="pt-PT" sz="2400" dirty="0" err="1" smtClean="0"/>
              <a:t>level</a:t>
            </a:r>
            <a:r>
              <a:rPr lang="pt-PT" altLang="pt-PT" sz="2400" dirty="0" smtClean="0"/>
              <a:t> to </a:t>
            </a:r>
            <a:r>
              <a:rPr lang="pt-PT" altLang="pt-PT" sz="2400" dirty="0" err="1" smtClean="0"/>
              <a:t>achieve</a:t>
            </a:r>
            <a:r>
              <a:rPr lang="pt-PT" altLang="pt-PT" sz="2400" dirty="0" smtClean="0"/>
              <a:t> </a:t>
            </a:r>
            <a:r>
              <a:rPr lang="pt-PT" altLang="pt-PT" sz="2400" dirty="0" err="1" smtClean="0"/>
              <a:t>excellent</a:t>
            </a:r>
            <a:r>
              <a:rPr lang="pt-PT" altLang="pt-PT" sz="2400" dirty="0" smtClean="0"/>
              <a:t> </a:t>
            </a:r>
            <a:r>
              <a:rPr lang="pt-PT" altLang="pt-PT" sz="2400" dirty="0" err="1" smtClean="0"/>
              <a:t>overall</a:t>
            </a:r>
            <a:r>
              <a:rPr lang="pt-PT" altLang="pt-PT" sz="2400" dirty="0" smtClean="0"/>
              <a:t> performance. </a:t>
            </a:r>
          </a:p>
        </p:txBody>
      </p:sp>
    </p:spTree>
    <p:extLst>
      <p:ext uri="{BB962C8B-B14F-4D97-AF65-F5344CB8AC3E}">
        <p14:creationId xmlns:p14="http://schemas.microsoft.com/office/powerpoint/2010/main" val="260392982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ChangeArrowheads="1"/>
          </p:cNvSpPr>
          <p:nvPr>
            <p:ph type="title"/>
          </p:nvPr>
        </p:nvSpPr>
        <p:spPr/>
        <p:txBody>
          <a:bodyPr>
            <a:noAutofit/>
          </a:bodyPr>
          <a:lstStyle/>
          <a:p>
            <a:pPr algn="ctr" eaLnBrk="1" hangingPunct="1">
              <a:defRPr/>
            </a:pPr>
            <a:r>
              <a:rPr lang="pt-PT" altLang="ja-JP" sz="5400" b="1" dirty="0" err="1" smtClean="0">
                <a:ea typeface="ＭＳ Ｐゴシック" charset="-128"/>
              </a:rPr>
              <a:t>Kaplan</a:t>
            </a:r>
            <a:r>
              <a:rPr lang="pt-PT" altLang="ja-JP" sz="5400" b="1" dirty="0" smtClean="0">
                <a:ea typeface="ＭＳ Ｐゴシック" charset="-128"/>
              </a:rPr>
              <a:t> </a:t>
            </a:r>
            <a:r>
              <a:rPr lang="pt-PT" altLang="ja-JP" sz="5400" b="1" dirty="0" err="1" smtClean="0">
                <a:ea typeface="ＭＳ Ｐゴシック" charset="-128"/>
              </a:rPr>
              <a:t>and</a:t>
            </a:r>
            <a:r>
              <a:rPr lang="pt-PT" altLang="ja-JP" sz="5400" b="1" dirty="0" smtClean="0">
                <a:ea typeface="ＭＳ Ｐゴシック" charset="-128"/>
              </a:rPr>
              <a:t> </a:t>
            </a:r>
            <a:r>
              <a:rPr lang="pt-PT" altLang="ja-JP" sz="5400" b="1" dirty="0" err="1" smtClean="0">
                <a:ea typeface="ＭＳ Ｐゴシック" charset="-128"/>
              </a:rPr>
              <a:t>Norton’s</a:t>
            </a:r>
            <a:r>
              <a:rPr lang="pt-PT" altLang="ja-JP" sz="5400" b="1" dirty="0" smtClean="0">
                <a:ea typeface="ＭＳ Ｐゴシック" charset="-128"/>
              </a:rPr>
              <a:t> </a:t>
            </a:r>
            <a:r>
              <a:rPr lang="pt-PT" altLang="ja-JP" sz="5400" b="1" dirty="0" err="1" smtClean="0">
                <a:ea typeface="ＭＳ Ｐゴシック" charset="-128"/>
              </a:rPr>
              <a:t>Balanced</a:t>
            </a:r>
            <a:r>
              <a:rPr lang="pt-PT" altLang="ja-JP" sz="5400" b="1" dirty="0" smtClean="0">
                <a:ea typeface="ＭＳ Ｐゴシック" charset="-128"/>
              </a:rPr>
              <a:t> </a:t>
            </a:r>
            <a:r>
              <a:rPr lang="pt-PT" altLang="ja-JP" sz="5400" b="1" dirty="0" err="1" smtClean="0">
                <a:ea typeface="ＭＳ Ｐゴシック" charset="-128"/>
              </a:rPr>
              <a:t>Scorecard</a:t>
            </a:r>
            <a:endParaRPr lang="pt-PT" sz="5400" b="1" dirty="0" smtClean="0"/>
          </a:p>
        </p:txBody>
      </p:sp>
      <p:sp>
        <p:nvSpPr>
          <p:cNvPr id="144387" name="Rectangle 3"/>
          <p:cNvSpPr>
            <a:spLocks noGrp="1" noChangeArrowheads="1"/>
          </p:cNvSpPr>
          <p:nvPr>
            <p:ph idx="1"/>
          </p:nvPr>
        </p:nvSpPr>
        <p:spPr/>
        <p:txBody>
          <a:bodyPr>
            <a:normAutofit fontScale="92500"/>
          </a:bodyPr>
          <a:lstStyle/>
          <a:p>
            <a:pPr algn="just" eaLnBrk="1" hangingPunct="1">
              <a:lnSpc>
                <a:spcPct val="80000"/>
              </a:lnSpc>
              <a:defRPr/>
            </a:pPr>
            <a:r>
              <a:rPr lang="pt-PT" sz="2400" b="1" dirty="0" err="1" smtClean="0"/>
              <a:t>The</a:t>
            </a:r>
            <a:r>
              <a:rPr lang="pt-PT" sz="2400" b="1" dirty="0" smtClean="0"/>
              <a:t> Financial Perspective</a:t>
            </a:r>
          </a:p>
          <a:p>
            <a:pPr algn="just" eaLnBrk="1" hangingPunct="1">
              <a:lnSpc>
                <a:spcPct val="80000"/>
              </a:lnSpc>
              <a:defRPr/>
            </a:pPr>
            <a:r>
              <a:rPr lang="pt-PT" sz="2400" dirty="0" err="1" smtClean="0"/>
              <a:t>Kaplan</a:t>
            </a:r>
            <a:r>
              <a:rPr lang="pt-PT" sz="2400" dirty="0" smtClean="0"/>
              <a:t> </a:t>
            </a:r>
            <a:r>
              <a:rPr lang="pt-PT" sz="2400" dirty="0" err="1" smtClean="0"/>
              <a:t>and</a:t>
            </a:r>
            <a:r>
              <a:rPr lang="pt-PT" sz="2400" dirty="0" smtClean="0"/>
              <a:t> Norton do </a:t>
            </a:r>
            <a:r>
              <a:rPr lang="pt-PT" sz="2400" dirty="0" err="1" smtClean="0"/>
              <a:t>not</a:t>
            </a:r>
            <a:r>
              <a:rPr lang="pt-PT" sz="2400" dirty="0" smtClean="0"/>
              <a:t> </a:t>
            </a:r>
            <a:r>
              <a:rPr lang="pt-PT" sz="2400" dirty="0" err="1" smtClean="0"/>
              <a:t>disregard</a:t>
            </a:r>
            <a:r>
              <a:rPr lang="pt-PT" sz="2400" dirty="0" smtClean="0"/>
              <a:t> </a:t>
            </a:r>
            <a:r>
              <a:rPr lang="pt-PT" sz="2400" dirty="0" err="1" smtClean="0"/>
              <a:t>the</a:t>
            </a:r>
            <a:r>
              <a:rPr lang="pt-PT" sz="2400" dirty="0" smtClean="0"/>
              <a:t> </a:t>
            </a:r>
            <a:r>
              <a:rPr lang="pt-PT" sz="2400" dirty="0" err="1" smtClean="0"/>
              <a:t>traditional</a:t>
            </a:r>
            <a:r>
              <a:rPr lang="pt-PT" sz="2400" dirty="0" smtClean="0"/>
              <a:t> </a:t>
            </a:r>
            <a:r>
              <a:rPr lang="pt-PT" sz="2400" dirty="0" err="1" smtClean="0"/>
              <a:t>need</a:t>
            </a:r>
            <a:r>
              <a:rPr lang="pt-PT" sz="2400" dirty="0" smtClean="0"/>
              <a:t> for financial data. </a:t>
            </a:r>
            <a:r>
              <a:rPr lang="pt-PT" sz="2400" dirty="0" err="1" smtClean="0"/>
              <a:t>Timely</a:t>
            </a:r>
            <a:r>
              <a:rPr lang="pt-PT" sz="2400" dirty="0" smtClean="0"/>
              <a:t> </a:t>
            </a:r>
            <a:r>
              <a:rPr lang="pt-PT" sz="2400" dirty="0" err="1" smtClean="0"/>
              <a:t>and</a:t>
            </a:r>
            <a:r>
              <a:rPr lang="pt-PT" sz="2400" dirty="0" smtClean="0"/>
              <a:t> </a:t>
            </a:r>
            <a:r>
              <a:rPr lang="pt-PT" sz="2400" dirty="0" err="1" smtClean="0"/>
              <a:t>accurate</a:t>
            </a:r>
            <a:r>
              <a:rPr lang="pt-PT" sz="2400" dirty="0" smtClean="0"/>
              <a:t> funding data </a:t>
            </a:r>
            <a:r>
              <a:rPr lang="pt-PT" sz="2400" dirty="0" err="1" smtClean="0"/>
              <a:t>will</a:t>
            </a:r>
            <a:r>
              <a:rPr lang="pt-PT" sz="2400" dirty="0" smtClean="0"/>
              <a:t> </a:t>
            </a:r>
            <a:r>
              <a:rPr lang="pt-PT" sz="2400" dirty="0" err="1" smtClean="0"/>
              <a:t>always</a:t>
            </a:r>
            <a:r>
              <a:rPr lang="pt-PT" sz="2400" dirty="0" smtClean="0"/>
              <a:t> </a:t>
            </a:r>
            <a:r>
              <a:rPr lang="pt-PT" sz="2400" dirty="0" err="1" smtClean="0"/>
              <a:t>be</a:t>
            </a:r>
            <a:r>
              <a:rPr lang="pt-PT" sz="2400" dirty="0" smtClean="0"/>
              <a:t> a </a:t>
            </a:r>
            <a:r>
              <a:rPr lang="pt-PT" sz="2400" dirty="0" err="1" smtClean="0"/>
              <a:t>priority</a:t>
            </a:r>
            <a:r>
              <a:rPr lang="pt-PT" sz="2400" dirty="0" smtClean="0"/>
              <a:t>, </a:t>
            </a:r>
            <a:r>
              <a:rPr lang="pt-PT" sz="2400" dirty="0" err="1" smtClean="0"/>
              <a:t>and</a:t>
            </a:r>
            <a:r>
              <a:rPr lang="pt-PT" sz="2400" dirty="0" smtClean="0"/>
              <a:t> managers </a:t>
            </a:r>
            <a:r>
              <a:rPr lang="pt-PT" sz="2400" dirty="0" err="1" smtClean="0"/>
              <a:t>will</a:t>
            </a:r>
            <a:r>
              <a:rPr lang="pt-PT" sz="2400" dirty="0" smtClean="0"/>
              <a:t> </a:t>
            </a:r>
            <a:r>
              <a:rPr lang="pt-PT" sz="2400" dirty="0" err="1" smtClean="0"/>
              <a:t>make</a:t>
            </a:r>
            <a:r>
              <a:rPr lang="pt-PT" sz="2400" dirty="0" smtClean="0"/>
              <a:t> </a:t>
            </a:r>
            <a:r>
              <a:rPr lang="pt-PT" sz="2400" dirty="0" err="1" smtClean="0"/>
              <a:t>sure</a:t>
            </a:r>
            <a:r>
              <a:rPr lang="pt-PT" sz="2400" dirty="0" smtClean="0"/>
              <a:t> to </a:t>
            </a:r>
            <a:r>
              <a:rPr lang="pt-PT" sz="2400" dirty="0" err="1" smtClean="0"/>
              <a:t>provide</a:t>
            </a:r>
            <a:r>
              <a:rPr lang="pt-PT" sz="2400" dirty="0" smtClean="0"/>
              <a:t> </a:t>
            </a:r>
            <a:r>
              <a:rPr lang="pt-PT" sz="2400" dirty="0" err="1" smtClean="0"/>
              <a:t>it</a:t>
            </a:r>
            <a:r>
              <a:rPr lang="pt-PT" sz="2400" dirty="0" smtClean="0"/>
              <a:t>. In </a:t>
            </a:r>
            <a:r>
              <a:rPr lang="pt-PT" sz="2400" dirty="0" err="1" smtClean="0"/>
              <a:t>fact</a:t>
            </a:r>
            <a:r>
              <a:rPr lang="pt-PT" sz="2400" dirty="0" smtClean="0"/>
              <a:t>, </a:t>
            </a:r>
            <a:r>
              <a:rPr lang="pt-PT" sz="2400" dirty="0" err="1" smtClean="0"/>
              <a:t>there</a:t>
            </a:r>
            <a:r>
              <a:rPr lang="pt-PT" sz="2400" dirty="0" smtClean="0"/>
              <a:t> </a:t>
            </a:r>
            <a:r>
              <a:rPr lang="pt-PT" sz="2400" dirty="0" err="1" smtClean="0"/>
              <a:t>is</a:t>
            </a:r>
            <a:r>
              <a:rPr lang="pt-PT" sz="2400" dirty="0" smtClean="0"/>
              <a:t> </a:t>
            </a:r>
            <a:r>
              <a:rPr lang="pt-PT" sz="2400" dirty="0" err="1" smtClean="0"/>
              <a:t>often</a:t>
            </a:r>
            <a:r>
              <a:rPr lang="pt-PT" sz="2400" dirty="0" smtClean="0"/>
              <a:t> more </a:t>
            </a:r>
            <a:r>
              <a:rPr lang="pt-PT" sz="2400" dirty="0" err="1" smtClean="0"/>
              <a:t>than</a:t>
            </a:r>
            <a:r>
              <a:rPr lang="pt-PT" sz="2400" dirty="0" smtClean="0"/>
              <a:t> </a:t>
            </a:r>
            <a:r>
              <a:rPr lang="pt-PT" sz="2400" dirty="0" err="1" smtClean="0"/>
              <a:t>sufficient</a:t>
            </a:r>
            <a:r>
              <a:rPr lang="pt-PT" sz="2400" dirty="0" smtClean="0"/>
              <a:t> handling </a:t>
            </a:r>
            <a:r>
              <a:rPr lang="pt-PT" sz="2400" dirty="0" err="1" smtClean="0"/>
              <a:t>and</a:t>
            </a:r>
            <a:r>
              <a:rPr lang="pt-PT" sz="2400" dirty="0" smtClean="0"/>
              <a:t> </a:t>
            </a:r>
            <a:r>
              <a:rPr lang="pt-PT" sz="2400" dirty="0" err="1" smtClean="0"/>
              <a:t>processing</a:t>
            </a:r>
            <a:r>
              <a:rPr lang="pt-PT" sz="2400" dirty="0" smtClean="0"/>
              <a:t> </a:t>
            </a:r>
            <a:r>
              <a:rPr lang="pt-PT" sz="2400" dirty="0" err="1" smtClean="0"/>
              <a:t>of</a:t>
            </a:r>
            <a:r>
              <a:rPr lang="pt-PT" sz="2400" dirty="0" smtClean="0"/>
              <a:t> financial data. </a:t>
            </a:r>
            <a:r>
              <a:rPr lang="pt-PT" sz="2400" dirty="0" err="1" smtClean="0"/>
              <a:t>With</a:t>
            </a:r>
            <a:r>
              <a:rPr lang="pt-PT" sz="2400" dirty="0" smtClean="0"/>
              <a:t> </a:t>
            </a:r>
            <a:r>
              <a:rPr lang="pt-PT" sz="2400" dirty="0" err="1" smtClean="0"/>
              <a:t>the</a:t>
            </a:r>
            <a:r>
              <a:rPr lang="pt-PT" sz="2400" dirty="0" smtClean="0"/>
              <a:t> </a:t>
            </a:r>
            <a:r>
              <a:rPr lang="pt-PT" sz="2400" dirty="0" err="1" smtClean="0"/>
              <a:t>implementation</a:t>
            </a:r>
            <a:r>
              <a:rPr lang="pt-PT" sz="2400" dirty="0" smtClean="0"/>
              <a:t> </a:t>
            </a:r>
            <a:r>
              <a:rPr lang="pt-PT" sz="2400" dirty="0" err="1" smtClean="0"/>
              <a:t>of</a:t>
            </a:r>
            <a:r>
              <a:rPr lang="pt-PT" sz="2400" dirty="0" smtClean="0"/>
              <a:t> a </a:t>
            </a:r>
            <a:r>
              <a:rPr lang="pt-PT" sz="2400" dirty="0" err="1" smtClean="0"/>
              <a:t>corporate</a:t>
            </a:r>
            <a:r>
              <a:rPr lang="pt-PT" sz="2400" dirty="0" smtClean="0"/>
              <a:t> </a:t>
            </a:r>
            <a:r>
              <a:rPr lang="pt-PT" sz="2400" dirty="0" err="1" smtClean="0"/>
              <a:t>database</a:t>
            </a:r>
            <a:r>
              <a:rPr lang="pt-PT" sz="2400" dirty="0" smtClean="0"/>
              <a:t>, </a:t>
            </a:r>
            <a:r>
              <a:rPr lang="pt-PT" sz="2400" dirty="0" err="1" smtClean="0"/>
              <a:t>it</a:t>
            </a:r>
            <a:r>
              <a:rPr lang="pt-PT" sz="2400" dirty="0" smtClean="0"/>
              <a:t> </a:t>
            </a:r>
            <a:r>
              <a:rPr lang="pt-PT" sz="2400" dirty="0" err="1" smtClean="0"/>
              <a:t>is</a:t>
            </a:r>
            <a:r>
              <a:rPr lang="pt-PT" sz="2400" dirty="0" smtClean="0"/>
              <a:t> </a:t>
            </a:r>
            <a:r>
              <a:rPr lang="pt-PT" sz="2400" dirty="0" err="1" smtClean="0"/>
              <a:t>hoped</a:t>
            </a:r>
            <a:r>
              <a:rPr lang="pt-PT" sz="2400" dirty="0" smtClean="0"/>
              <a:t> </a:t>
            </a:r>
            <a:r>
              <a:rPr lang="pt-PT" sz="2400" dirty="0" err="1" smtClean="0"/>
              <a:t>that</a:t>
            </a:r>
            <a:r>
              <a:rPr lang="pt-PT" sz="2400" dirty="0" smtClean="0"/>
              <a:t> more </a:t>
            </a:r>
            <a:r>
              <a:rPr lang="pt-PT" sz="2400" dirty="0" err="1" smtClean="0"/>
              <a:t>of</a:t>
            </a:r>
            <a:r>
              <a:rPr lang="pt-PT" sz="2400" dirty="0" smtClean="0"/>
              <a:t> </a:t>
            </a:r>
            <a:r>
              <a:rPr lang="pt-PT" sz="2400" dirty="0" err="1" smtClean="0"/>
              <a:t>the</a:t>
            </a:r>
            <a:r>
              <a:rPr lang="pt-PT" sz="2400" dirty="0" smtClean="0"/>
              <a:t> </a:t>
            </a:r>
            <a:r>
              <a:rPr lang="pt-PT" sz="2400" dirty="0" err="1" smtClean="0"/>
              <a:t>processing</a:t>
            </a:r>
            <a:r>
              <a:rPr lang="pt-PT" sz="2400" dirty="0" smtClean="0"/>
              <a:t> can </a:t>
            </a:r>
            <a:r>
              <a:rPr lang="pt-PT" sz="2400" dirty="0" err="1" smtClean="0"/>
              <a:t>be</a:t>
            </a:r>
            <a:r>
              <a:rPr lang="pt-PT" sz="2400" dirty="0" smtClean="0"/>
              <a:t> </a:t>
            </a:r>
            <a:r>
              <a:rPr lang="pt-PT" sz="2400" dirty="0" err="1" smtClean="0"/>
              <a:t>centralized</a:t>
            </a:r>
            <a:r>
              <a:rPr lang="pt-PT" sz="2400" dirty="0" smtClean="0"/>
              <a:t> </a:t>
            </a:r>
            <a:r>
              <a:rPr lang="pt-PT" sz="2400" dirty="0" err="1" smtClean="0"/>
              <a:t>and</a:t>
            </a:r>
            <a:r>
              <a:rPr lang="pt-PT" sz="2400" dirty="0" smtClean="0"/>
              <a:t> </a:t>
            </a:r>
            <a:r>
              <a:rPr lang="pt-PT" sz="2400" dirty="0" err="1" smtClean="0"/>
              <a:t>automated</a:t>
            </a:r>
            <a:r>
              <a:rPr lang="pt-PT" sz="2400" dirty="0" smtClean="0"/>
              <a:t>. </a:t>
            </a:r>
            <a:r>
              <a:rPr lang="pt-PT" sz="2400" dirty="0" err="1" smtClean="0"/>
              <a:t>But</a:t>
            </a:r>
            <a:r>
              <a:rPr lang="pt-PT" sz="2400" dirty="0" smtClean="0"/>
              <a:t> </a:t>
            </a:r>
            <a:r>
              <a:rPr lang="pt-PT" sz="2400" dirty="0" err="1" smtClean="0"/>
              <a:t>the</a:t>
            </a:r>
            <a:r>
              <a:rPr lang="pt-PT" sz="2400" dirty="0" smtClean="0"/>
              <a:t> </a:t>
            </a:r>
            <a:r>
              <a:rPr lang="pt-PT" sz="2400" dirty="0" err="1" smtClean="0"/>
              <a:t>point</a:t>
            </a:r>
            <a:r>
              <a:rPr lang="pt-PT" sz="2400" dirty="0" smtClean="0"/>
              <a:t> </a:t>
            </a:r>
            <a:r>
              <a:rPr lang="pt-PT" sz="2400" dirty="0" err="1" smtClean="0"/>
              <a:t>is</a:t>
            </a:r>
            <a:r>
              <a:rPr lang="pt-PT" sz="2400" dirty="0" smtClean="0"/>
              <a:t> </a:t>
            </a:r>
            <a:r>
              <a:rPr lang="pt-PT" sz="2400" dirty="0" err="1" smtClean="0"/>
              <a:t>that</a:t>
            </a:r>
            <a:r>
              <a:rPr lang="pt-PT" sz="2400" dirty="0" smtClean="0"/>
              <a:t> </a:t>
            </a:r>
            <a:r>
              <a:rPr lang="pt-PT" sz="2400" dirty="0" err="1" smtClean="0"/>
              <a:t>the</a:t>
            </a:r>
            <a:r>
              <a:rPr lang="pt-PT" sz="2400" dirty="0" smtClean="0"/>
              <a:t> </a:t>
            </a:r>
            <a:r>
              <a:rPr lang="pt-PT" sz="2400" dirty="0" err="1" smtClean="0"/>
              <a:t>current</a:t>
            </a:r>
            <a:r>
              <a:rPr lang="pt-PT" sz="2400" dirty="0" smtClean="0"/>
              <a:t> </a:t>
            </a:r>
            <a:r>
              <a:rPr lang="pt-PT" sz="2400" dirty="0" err="1" smtClean="0"/>
              <a:t>emphasis</a:t>
            </a:r>
            <a:r>
              <a:rPr lang="pt-PT" sz="2400" dirty="0" smtClean="0"/>
              <a:t> </a:t>
            </a:r>
            <a:r>
              <a:rPr lang="pt-PT" sz="2400" dirty="0" err="1" smtClean="0"/>
              <a:t>on</a:t>
            </a:r>
            <a:r>
              <a:rPr lang="pt-PT" sz="2400" dirty="0" smtClean="0"/>
              <a:t> financial </a:t>
            </a:r>
            <a:r>
              <a:rPr lang="pt-PT" sz="2400" dirty="0" err="1" smtClean="0"/>
              <a:t>issues</a:t>
            </a:r>
            <a:r>
              <a:rPr lang="pt-PT" sz="2400" dirty="0" smtClean="0"/>
              <a:t> leads to </a:t>
            </a:r>
            <a:r>
              <a:rPr lang="pt-PT" sz="2400" dirty="0" err="1" smtClean="0"/>
              <a:t>an</a:t>
            </a:r>
            <a:r>
              <a:rPr lang="pt-PT" sz="2400" dirty="0" smtClean="0"/>
              <a:t> </a:t>
            </a:r>
            <a:r>
              <a:rPr lang="pt-PT" sz="2400" dirty="0" err="1" smtClean="0"/>
              <a:t>unbalanced</a:t>
            </a:r>
            <a:r>
              <a:rPr lang="pt-PT" sz="2400" dirty="0" smtClean="0"/>
              <a:t> </a:t>
            </a:r>
            <a:r>
              <a:rPr lang="pt-PT" sz="2400" dirty="0" err="1" smtClean="0"/>
              <a:t>situation</a:t>
            </a:r>
            <a:r>
              <a:rPr lang="pt-PT" sz="2400" dirty="0" smtClean="0"/>
              <a:t> </a:t>
            </a:r>
            <a:r>
              <a:rPr lang="pt-PT" sz="2400" dirty="0" err="1" smtClean="0"/>
              <a:t>with</a:t>
            </a:r>
            <a:r>
              <a:rPr lang="pt-PT" sz="2400" dirty="0" smtClean="0"/>
              <a:t> </a:t>
            </a:r>
            <a:r>
              <a:rPr lang="pt-PT" sz="2400" dirty="0" err="1" smtClean="0"/>
              <a:t>regard</a:t>
            </a:r>
            <a:r>
              <a:rPr lang="pt-PT" sz="2400" dirty="0" smtClean="0"/>
              <a:t> to </a:t>
            </a:r>
            <a:r>
              <a:rPr lang="pt-PT" sz="2400" dirty="0" err="1" smtClean="0"/>
              <a:t>other</a:t>
            </a:r>
            <a:r>
              <a:rPr lang="pt-PT" sz="2400" dirty="0" smtClean="0"/>
              <a:t> perspectives. </a:t>
            </a:r>
            <a:r>
              <a:rPr lang="pt-PT" sz="2400" dirty="0" err="1" smtClean="0"/>
              <a:t>There</a:t>
            </a:r>
            <a:r>
              <a:rPr lang="pt-PT" sz="2400" dirty="0" smtClean="0"/>
              <a:t> </a:t>
            </a:r>
            <a:r>
              <a:rPr lang="pt-PT" sz="2400" dirty="0" err="1" smtClean="0"/>
              <a:t>is</a:t>
            </a:r>
            <a:r>
              <a:rPr lang="pt-PT" sz="2400" dirty="0" smtClean="0"/>
              <a:t> </a:t>
            </a:r>
            <a:r>
              <a:rPr lang="pt-PT" sz="2400" dirty="0" err="1" smtClean="0"/>
              <a:t>perhaps</a:t>
            </a:r>
            <a:r>
              <a:rPr lang="pt-PT" sz="2400" dirty="0" smtClean="0"/>
              <a:t> a </a:t>
            </a:r>
            <a:r>
              <a:rPr lang="pt-PT" sz="2400" dirty="0" err="1" smtClean="0"/>
              <a:t>need</a:t>
            </a:r>
            <a:r>
              <a:rPr lang="pt-PT" sz="2400" dirty="0" smtClean="0"/>
              <a:t> to </a:t>
            </a:r>
            <a:r>
              <a:rPr lang="pt-PT" sz="2400" dirty="0" err="1" smtClean="0"/>
              <a:t>include</a:t>
            </a:r>
            <a:r>
              <a:rPr lang="pt-PT" sz="2400" dirty="0" smtClean="0"/>
              <a:t> </a:t>
            </a:r>
            <a:r>
              <a:rPr lang="pt-PT" sz="2400" dirty="0" err="1" smtClean="0"/>
              <a:t>additional</a:t>
            </a:r>
            <a:r>
              <a:rPr lang="pt-PT" sz="2400" dirty="0" smtClean="0"/>
              <a:t> financial </a:t>
            </a:r>
            <a:r>
              <a:rPr lang="pt-PT" sz="2400" dirty="0" err="1" smtClean="0"/>
              <a:t>related</a:t>
            </a:r>
            <a:r>
              <a:rPr lang="pt-PT" sz="2400" dirty="0" smtClean="0"/>
              <a:t> data, </a:t>
            </a:r>
            <a:r>
              <a:rPr lang="pt-PT" sz="2400" dirty="0" err="1" smtClean="0"/>
              <a:t>such</a:t>
            </a:r>
            <a:r>
              <a:rPr lang="pt-PT" sz="2400" dirty="0" smtClean="0"/>
              <a:t> as </a:t>
            </a:r>
            <a:r>
              <a:rPr lang="pt-PT" sz="2400" dirty="0" err="1" smtClean="0"/>
              <a:t>risk</a:t>
            </a:r>
            <a:r>
              <a:rPr lang="pt-PT" sz="2400" dirty="0" smtClean="0"/>
              <a:t> </a:t>
            </a:r>
            <a:r>
              <a:rPr lang="pt-PT" sz="2400" dirty="0" err="1" smtClean="0"/>
              <a:t>assessment</a:t>
            </a:r>
            <a:r>
              <a:rPr lang="pt-PT" sz="2400" dirty="0" smtClean="0"/>
              <a:t> </a:t>
            </a:r>
            <a:r>
              <a:rPr lang="pt-PT" sz="2400" dirty="0" err="1" smtClean="0"/>
              <a:t>and</a:t>
            </a:r>
            <a:r>
              <a:rPr lang="pt-PT" sz="2400" dirty="0" smtClean="0"/>
              <a:t> </a:t>
            </a:r>
            <a:r>
              <a:rPr lang="pt-PT" sz="2400" dirty="0" err="1" smtClean="0"/>
              <a:t>cost-benefit</a:t>
            </a:r>
            <a:r>
              <a:rPr lang="pt-PT" sz="2400" dirty="0" smtClean="0"/>
              <a:t> data, in </a:t>
            </a:r>
            <a:r>
              <a:rPr lang="pt-PT" sz="2400" dirty="0" err="1" smtClean="0"/>
              <a:t>this</a:t>
            </a:r>
            <a:r>
              <a:rPr lang="pt-PT" sz="2400" dirty="0" smtClean="0"/>
              <a:t> </a:t>
            </a:r>
            <a:r>
              <a:rPr lang="pt-PT" sz="2400" dirty="0" err="1" smtClean="0"/>
              <a:t>category</a:t>
            </a:r>
            <a:r>
              <a:rPr lang="pt-PT" sz="2400" dirty="0" smtClean="0"/>
              <a:t>.</a:t>
            </a:r>
          </a:p>
          <a:p>
            <a:pPr algn="just" eaLnBrk="1" hangingPunct="1">
              <a:lnSpc>
                <a:spcPct val="80000"/>
              </a:lnSpc>
              <a:defRPr/>
            </a:pPr>
            <a:r>
              <a:rPr lang="pt-PT" sz="2400" dirty="0" smtClean="0"/>
              <a:t> </a:t>
            </a:r>
            <a:endParaRPr lang="pt-PT" sz="2400" b="1" dirty="0" smtClean="0"/>
          </a:p>
          <a:p>
            <a:pPr marL="0" indent="0" eaLnBrk="1" hangingPunct="1">
              <a:lnSpc>
                <a:spcPct val="80000"/>
              </a:lnSpc>
              <a:buFontTx/>
              <a:buNone/>
              <a:defRPr/>
            </a:pPr>
            <a:endParaRPr lang="pt-PT" sz="1600" b="1" dirty="0" smtClean="0"/>
          </a:p>
        </p:txBody>
      </p:sp>
    </p:spTree>
    <p:extLst>
      <p:ext uri="{BB962C8B-B14F-4D97-AF65-F5344CB8AC3E}">
        <p14:creationId xmlns:p14="http://schemas.microsoft.com/office/powerpoint/2010/main" val="23940126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2"/>
          <p:cNvSpPr>
            <a:spLocks noGrp="1" noChangeArrowheads="1"/>
          </p:cNvSpPr>
          <p:nvPr>
            <p:ph type="title"/>
          </p:nvPr>
        </p:nvSpPr>
        <p:spPr/>
        <p:txBody>
          <a:bodyPr>
            <a:noAutofit/>
          </a:bodyPr>
          <a:lstStyle/>
          <a:p>
            <a:pPr algn="ctr" eaLnBrk="1" hangingPunct="1">
              <a:defRPr/>
            </a:pPr>
            <a:r>
              <a:rPr lang="pt-PT" sz="5400" b="1" dirty="0" smtClean="0"/>
              <a:t>KURT LEWIN’S FIELD ANALYSIS</a:t>
            </a:r>
          </a:p>
        </p:txBody>
      </p:sp>
      <p:sp>
        <p:nvSpPr>
          <p:cNvPr id="8195" name="Rectangle 3"/>
          <p:cNvSpPr>
            <a:spLocks noGrp="1" noChangeArrowheads="1"/>
          </p:cNvSpPr>
          <p:nvPr>
            <p:ph idx="1"/>
          </p:nvPr>
        </p:nvSpPr>
        <p:spPr/>
        <p:txBody>
          <a:bodyPr>
            <a:normAutofit fontScale="92500" lnSpcReduction="10000"/>
          </a:bodyPr>
          <a:lstStyle/>
          <a:p>
            <a:pPr eaLnBrk="1" hangingPunct="1">
              <a:lnSpc>
                <a:spcPct val="80000"/>
              </a:lnSpc>
            </a:pPr>
            <a:endParaRPr lang="pt-PT" altLang="pt-PT" sz="2200" dirty="0" smtClean="0"/>
          </a:p>
          <a:p>
            <a:pPr eaLnBrk="1" hangingPunct="1">
              <a:lnSpc>
                <a:spcPct val="80000"/>
              </a:lnSpc>
            </a:pPr>
            <a:r>
              <a:rPr lang="pt-PT" altLang="pt-PT" sz="2200" dirty="0" err="1" smtClean="0"/>
              <a:t>Discuss</a:t>
            </a:r>
            <a:r>
              <a:rPr lang="pt-PT" altLang="pt-PT" sz="2200" dirty="0" smtClean="0"/>
              <a:t> </a:t>
            </a:r>
            <a:r>
              <a:rPr lang="pt-PT" altLang="pt-PT" sz="2200" dirty="0" err="1" smtClean="0"/>
              <a:t>and</a:t>
            </a:r>
            <a:r>
              <a:rPr lang="pt-PT" altLang="pt-PT" sz="2200" dirty="0" smtClean="0"/>
              <a:t> </a:t>
            </a:r>
            <a:r>
              <a:rPr lang="pt-PT" altLang="pt-PT" sz="2200" dirty="0" err="1" smtClean="0"/>
              <a:t>interrogate</a:t>
            </a:r>
            <a:r>
              <a:rPr lang="pt-PT" altLang="pt-PT" sz="2200" dirty="0" smtClean="0"/>
              <a:t> </a:t>
            </a:r>
            <a:r>
              <a:rPr lang="pt-PT" altLang="pt-PT" sz="2200" dirty="0" err="1" smtClean="0"/>
              <a:t>all</a:t>
            </a:r>
            <a:r>
              <a:rPr lang="pt-PT" altLang="pt-PT" sz="2200" dirty="0" smtClean="0"/>
              <a:t> </a:t>
            </a:r>
            <a:r>
              <a:rPr lang="pt-PT" altLang="pt-PT" sz="2200" dirty="0" err="1" smtClean="0"/>
              <a:t>of</a:t>
            </a:r>
            <a:r>
              <a:rPr lang="pt-PT" altLang="pt-PT" sz="2200" dirty="0" smtClean="0"/>
              <a:t> </a:t>
            </a:r>
            <a:r>
              <a:rPr lang="pt-PT" altLang="pt-PT" sz="2200" dirty="0" err="1" smtClean="0"/>
              <a:t>the</a:t>
            </a:r>
            <a:r>
              <a:rPr lang="pt-PT" altLang="pt-PT" sz="2200" dirty="0" smtClean="0"/>
              <a:t> forces: are </a:t>
            </a:r>
            <a:r>
              <a:rPr lang="pt-PT" altLang="pt-PT" sz="2200" dirty="0" err="1" smtClean="0"/>
              <a:t>they</a:t>
            </a:r>
            <a:r>
              <a:rPr lang="pt-PT" altLang="pt-PT" sz="2200" dirty="0" smtClean="0"/>
              <a:t> </a:t>
            </a:r>
            <a:r>
              <a:rPr lang="pt-PT" altLang="pt-PT" sz="2200" dirty="0" err="1" smtClean="0"/>
              <a:t>valid</a:t>
            </a:r>
            <a:r>
              <a:rPr lang="pt-PT" altLang="pt-PT" sz="2200" dirty="0" smtClean="0"/>
              <a:t>? Can </a:t>
            </a:r>
            <a:r>
              <a:rPr lang="pt-PT" altLang="pt-PT" sz="2200" dirty="0" err="1" smtClean="0"/>
              <a:t>they</a:t>
            </a:r>
            <a:r>
              <a:rPr lang="pt-PT" altLang="pt-PT" sz="2200" dirty="0" smtClean="0"/>
              <a:t> </a:t>
            </a:r>
            <a:r>
              <a:rPr lang="pt-PT" altLang="pt-PT" sz="2200" dirty="0" err="1" smtClean="0"/>
              <a:t>be</a:t>
            </a:r>
            <a:r>
              <a:rPr lang="pt-PT" altLang="pt-PT" sz="2200" dirty="0" smtClean="0"/>
              <a:t> </a:t>
            </a:r>
            <a:r>
              <a:rPr lang="pt-PT" altLang="pt-PT" sz="2200" dirty="0" err="1" smtClean="0"/>
              <a:t>changed</a:t>
            </a:r>
            <a:r>
              <a:rPr lang="pt-PT" altLang="pt-PT" sz="2200" dirty="0" smtClean="0"/>
              <a:t>? </a:t>
            </a:r>
            <a:r>
              <a:rPr lang="pt-PT" altLang="pt-PT" sz="2200" dirty="0" err="1" smtClean="0"/>
              <a:t>Which</a:t>
            </a:r>
            <a:r>
              <a:rPr lang="pt-PT" altLang="pt-PT" sz="2200" dirty="0" smtClean="0"/>
              <a:t> are </a:t>
            </a:r>
            <a:r>
              <a:rPr lang="pt-PT" altLang="pt-PT" sz="2200" dirty="0" err="1" smtClean="0"/>
              <a:t>the</a:t>
            </a:r>
            <a:r>
              <a:rPr lang="pt-PT" altLang="pt-PT" sz="2200" dirty="0" smtClean="0"/>
              <a:t> </a:t>
            </a:r>
            <a:r>
              <a:rPr lang="pt-PT" altLang="pt-PT" sz="2200" dirty="0" err="1" smtClean="0"/>
              <a:t>critical</a:t>
            </a:r>
            <a:r>
              <a:rPr lang="pt-PT" altLang="pt-PT" sz="2200" dirty="0" smtClean="0"/>
              <a:t> </a:t>
            </a:r>
            <a:r>
              <a:rPr lang="pt-PT" altLang="pt-PT" sz="2200" dirty="0" err="1" smtClean="0"/>
              <a:t>ones</a:t>
            </a:r>
            <a:r>
              <a:rPr lang="pt-PT" altLang="pt-PT" sz="2200" dirty="0" smtClean="0"/>
              <a:t>? </a:t>
            </a:r>
          </a:p>
          <a:p>
            <a:pPr eaLnBrk="1" hangingPunct="1">
              <a:lnSpc>
                <a:spcPct val="80000"/>
              </a:lnSpc>
            </a:pPr>
            <a:r>
              <a:rPr lang="pt-PT" altLang="pt-PT" sz="2200" dirty="0" err="1" smtClean="0"/>
              <a:t>Allocate</a:t>
            </a:r>
            <a:r>
              <a:rPr lang="pt-PT" altLang="pt-PT" sz="2200" dirty="0" smtClean="0"/>
              <a:t> a score to </a:t>
            </a:r>
            <a:r>
              <a:rPr lang="pt-PT" altLang="pt-PT" sz="2200" dirty="0" err="1" smtClean="0"/>
              <a:t>each</a:t>
            </a:r>
            <a:r>
              <a:rPr lang="pt-PT" altLang="pt-PT" sz="2200" dirty="0" smtClean="0"/>
              <a:t> </a:t>
            </a:r>
            <a:r>
              <a:rPr lang="pt-PT" altLang="pt-PT" sz="2200" dirty="0" err="1" smtClean="0"/>
              <a:t>of</a:t>
            </a:r>
            <a:r>
              <a:rPr lang="pt-PT" altLang="pt-PT" sz="2200" dirty="0" smtClean="0"/>
              <a:t> </a:t>
            </a:r>
            <a:r>
              <a:rPr lang="pt-PT" altLang="pt-PT" sz="2200" dirty="0" err="1" smtClean="0"/>
              <a:t>the</a:t>
            </a:r>
            <a:r>
              <a:rPr lang="pt-PT" altLang="pt-PT" sz="2200" dirty="0" smtClean="0"/>
              <a:t> forces </a:t>
            </a:r>
            <a:r>
              <a:rPr lang="pt-PT" altLang="pt-PT" sz="2200" dirty="0" err="1" smtClean="0"/>
              <a:t>using</a:t>
            </a:r>
            <a:r>
              <a:rPr lang="pt-PT" altLang="pt-PT" sz="2200" dirty="0" smtClean="0"/>
              <a:t> a </a:t>
            </a:r>
            <a:r>
              <a:rPr lang="pt-PT" altLang="pt-PT" sz="2200" dirty="0" err="1" smtClean="0"/>
              <a:t>numerical</a:t>
            </a:r>
            <a:r>
              <a:rPr lang="pt-PT" altLang="pt-PT" sz="2200" dirty="0" smtClean="0"/>
              <a:t> </a:t>
            </a:r>
            <a:r>
              <a:rPr lang="pt-PT" altLang="pt-PT" sz="2200" dirty="0" err="1" smtClean="0"/>
              <a:t>scale</a:t>
            </a:r>
            <a:r>
              <a:rPr lang="pt-PT" altLang="pt-PT" sz="2200" dirty="0" smtClean="0"/>
              <a:t> e.g. 1 </a:t>
            </a:r>
            <a:r>
              <a:rPr lang="pt-PT" altLang="pt-PT" sz="2200" dirty="0" err="1" smtClean="0"/>
              <a:t>is</a:t>
            </a:r>
            <a:r>
              <a:rPr lang="pt-PT" altLang="pt-PT" sz="2200" dirty="0" smtClean="0"/>
              <a:t> </a:t>
            </a:r>
            <a:r>
              <a:rPr lang="pt-PT" altLang="pt-PT" sz="2200" dirty="0" err="1" smtClean="0"/>
              <a:t>extremely</a:t>
            </a:r>
            <a:r>
              <a:rPr lang="pt-PT" altLang="pt-PT" sz="2200" dirty="0" smtClean="0"/>
              <a:t> </a:t>
            </a:r>
            <a:r>
              <a:rPr lang="pt-PT" altLang="pt-PT" sz="2200" dirty="0" err="1" smtClean="0"/>
              <a:t>weak</a:t>
            </a:r>
            <a:r>
              <a:rPr lang="pt-PT" altLang="pt-PT" sz="2200" dirty="0" smtClean="0"/>
              <a:t> </a:t>
            </a:r>
            <a:r>
              <a:rPr lang="pt-PT" altLang="pt-PT" sz="2200" dirty="0" err="1" smtClean="0"/>
              <a:t>and</a:t>
            </a:r>
            <a:r>
              <a:rPr lang="pt-PT" altLang="pt-PT" sz="2200" dirty="0" smtClean="0"/>
              <a:t> 10 </a:t>
            </a:r>
            <a:r>
              <a:rPr lang="pt-PT" altLang="pt-PT" sz="2200" dirty="0" err="1" smtClean="0"/>
              <a:t>is</a:t>
            </a:r>
            <a:r>
              <a:rPr lang="pt-PT" altLang="pt-PT" sz="2200" dirty="0" smtClean="0"/>
              <a:t> </a:t>
            </a:r>
            <a:r>
              <a:rPr lang="pt-PT" altLang="pt-PT" sz="2200" dirty="0" err="1" smtClean="0"/>
              <a:t>extremely</a:t>
            </a:r>
            <a:r>
              <a:rPr lang="pt-PT" altLang="pt-PT" sz="2200" dirty="0" smtClean="0"/>
              <a:t> </a:t>
            </a:r>
            <a:r>
              <a:rPr lang="pt-PT" altLang="pt-PT" sz="2200" dirty="0" err="1" smtClean="0"/>
              <a:t>strong</a:t>
            </a:r>
            <a:r>
              <a:rPr lang="pt-PT" altLang="pt-PT" sz="2200" dirty="0" smtClean="0"/>
              <a:t>.</a:t>
            </a:r>
          </a:p>
          <a:p>
            <a:pPr eaLnBrk="1" hangingPunct="1">
              <a:lnSpc>
                <a:spcPct val="80000"/>
              </a:lnSpc>
            </a:pPr>
            <a:r>
              <a:rPr lang="pt-PT" altLang="pt-PT" sz="2200" dirty="0" err="1" smtClean="0"/>
              <a:t>Chart</a:t>
            </a:r>
            <a:r>
              <a:rPr lang="pt-PT" altLang="pt-PT" sz="2200" dirty="0" smtClean="0"/>
              <a:t> </a:t>
            </a:r>
            <a:r>
              <a:rPr lang="pt-PT" altLang="pt-PT" sz="2200" dirty="0" err="1" smtClean="0"/>
              <a:t>the</a:t>
            </a:r>
            <a:r>
              <a:rPr lang="pt-PT" altLang="pt-PT" sz="2200" dirty="0" smtClean="0"/>
              <a:t> forces. </a:t>
            </a:r>
            <a:r>
              <a:rPr lang="pt-PT" altLang="pt-PT" sz="2200" dirty="0" err="1" smtClean="0"/>
              <a:t>List</a:t>
            </a:r>
            <a:r>
              <a:rPr lang="pt-PT" altLang="pt-PT" sz="2200" dirty="0" smtClean="0"/>
              <a:t> </a:t>
            </a:r>
            <a:r>
              <a:rPr lang="pt-PT" altLang="pt-PT" sz="2200" dirty="0" err="1" smtClean="0"/>
              <a:t>the</a:t>
            </a:r>
            <a:r>
              <a:rPr lang="pt-PT" altLang="pt-PT" sz="2200" dirty="0" smtClean="0"/>
              <a:t> </a:t>
            </a:r>
            <a:r>
              <a:rPr lang="pt-PT" altLang="pt-PT" sz="2200" dirty="0" err="1" smtClean="0"/>
              <a:t>driving</a:t>
            </a:r>
            <a:r>
              <a:rPr lang="pt-PT" altLang="pt-PT" sz="2200" dirty="0" smtClean="0"/>
              <a:t> forces </a:t>
            </a:r>
            <a:r>
              <a:rPr lang="pt-PT" altLang="pt-PT" sz="2200" dirty="0" err="1" smtClean="0"/>
              <a:t>on</a:t>
            </a:r>
            <a:r>
              <a:rPr lang="pt-PT" altLang="pt-PT" sz="2200" dirty="0" smtClean="0"/>
              <a:t> </a:t>
            </a:r>
            <a:r>
              <a:rPr lang="pt-PT" altLang="pt-PT" sz="2200" dirty="0" err="1" smtClean="0"/>
              <a:t>the</a:t>
            </a:r>
            <a:r>
              <a:rPr lang="pt-PT" altLang="pt-PT" sz="2200" dirty="0" smtClean="0"/>
              <a:t> </a:t>
            </a:r>
            <a:r>
              <a:rPr lang="pt-PT" altLang="pt-PT" sz="2200" dirty="0" err="1" smtClean="0"/>
              <a:t>left</a:t>
            </a:r>
            <a:r>
              <a:rPr lang="pt-PT" altLang="pt-PT" sz="2200" dirty="0" smtClean="0"/>
              <a:t>. </a:t>
            </a:r>
            <a:r>
              <a:rPr lang="pt-PT" altLang="pt-PT" sz="2200" dirty="0" err="1" smtClean="0"/>
              <a:t>And</a:t>
            </a:r>
            <a:r>
              <a:rPr lang="pt-PT" altLang="pt-PT" sz="2200" dirty="0" smtClean="0"/>
              <a:t> </a:t>
            </a:r>
            <a:r>
              <a:rPr lang="pt-PT" altLang="pt-PT" sz="2200" dirty="0" err="1" smtClean="0"/>
              <a:t>list</a:t>
            </a:r>
            <a:r>
              <a:rPr lang="pt-PT" altLang="pt-PT" sz="2200" dirty="0" smtClean="0"/>
              <a:t> </a:t>
            </a:r>
            <a:r>
              <a:rPr lang="pt-PT" altLang="pt-PT" sz="2200" dirty="0" err="1" smtClean="0"/>
              <a:t>the</a:t>
            </a:r>
            <a:r>
              <a:rPr lang="pt-PT" altLang="pt-PT" sz="2200" dirty="0" smtClean="0"/>
              <a:t> </a:t>
            </a:r>
            <a:r>
              <a:rPr lang="pt-PT" altLang="pt-PT" sz="2200" dirty="0" err="1" smtClean="0"/>
              <a:t>restraining</a:t>
            </a:r>
            <a:r>
              <a:rPr lang="pt-PT" altLang="pt-PT" sz="2200" dirty="0" smtClean="0"/>
              <a:t> forces </a:t>
            </a:r>
            <a:r>
              <a:rPr lang="pt-PT" altLang="pt-PT" sz="2200" dirty="0" err="1" smtClean="0"/>
              <a:t>on</a:t>
            </a:r>
            <a:r>
              <a:rPr lang="pt-PT" altLang="pt-PT" sz="2200" dirty="0" smtClean="0"/>
              <a:t> </a:t>
            </a:r>
            <a:r>
              <a:rPr lang="pt-PT" altLang="pt-PT" sz="2200" dirty="0" err="1" smtClean="0"/>
              <a:t>the</a:t>
            </a:r>
            <a:r>
              <a:rPr lang="pt-PT" altLang="pt-PT" sz="2200" dirty="0" smtClean="0"/>
              <a:t> </a:t>
            </a:r>
            <a:r>
              <a:rPr lang="pt-PT" altLang="pt-PT" sz="2200" dirty="0" err="1" smtClean="0"/>
              <a:t>right</a:t>
            </a:r>
            <a:r>
              <a:rPr lang="pt-PT" altLang="pt-PT" sz="2200" dirty="0" smtClean="0"/>
              <a:t>. </a:t>
            </a:r>
          </a:p>
          <a:p>
            <a:pPr eaLnBrk="1" hangingPunct="1">
              <a:lnSpc>
                <a:spcPct val="80000"/>
              </a:lnSpc>
            </a:pPr>
            <a:r>
              <a:rPr lang="pt-PT" altLang="pt-PT" sz="2200" dirty="0" smtClean="0"/>
              <a:t>Determine </a:t>
            </a:r>
            <a:r>
              <a:rPr lang="pt-PT" altLang="pt-PT" sz="2200" dirty="0" err="1" smtClean="0"/>
              <a:t>whether</a:t>
            </a:r>
            <a:r>
              <a:rPr lang="pt-PT" altLang="pt-PT" sz="2200" dirty="0" smtClean="0"/>
              <a:t> </a:t>
            </a:r>
            <a:r>
              <a:rPr lang="pt-PT" altLang="pt-PT" sz="2200" dirty="0" err="1" smtClean="0"/>
              <a:t>change</a:t>
            </a:r>
            <a:r>
              <a:rPr lang="pt-PT" altLang="pt-PT" sz="2200" dirty="0" smtClean="0"/>
              <a:t> </a:t>
            </a:r>
            <a:r>
              <a:rPr lang="pt-PT" altLang="pt-PT" sz="2200" dirty="0" err="1" smtClean="0"/>
              <a:t>is</a:t>
            </a:r>
            <a:r>
              <a:rPr lang="pt-PT" altLang="pt-PT" sz="2200" dirty="0" smtClean="0"/>
              <a:t> </a:t>
            </a:r>
            <a:r>
              <a:rPr lang="pt-PT" altLang="pt-PT" sz="2200" dirty="0" err="1" smtClean="0"/>
              <a:t>viable</a:t>
            </a:r>
            <a:r>
              <a:rPr lang="pt-PT" altLang="pt-PT" sz="2200" dirty="0" smtClean="0"/>
              <a:t> </a:t>
            </a:r>
            <a:r>
              <a:rPr lang="pt-PT" altLang="pt-PT" sz="2200" dirty="0" err="1" smtClean="0"/>
              <a:t>and</a:t>
            </a:r>
            <a:r>
              <a:rPr lang="pt-PT" altLang="pt-PT" sz="2200" dirty="0" smtClean="0"/>
              <a:t> </a:t>
            </a:r>
            <a:r>
              <a:rPr lang="pt-PT" altLang="pt-PT" sz="2200" dirty="0" err="1" smtClean="0"/>
              <a:t>progress</a:t>
            </a:r>
            <a:r>
              <a:rPr lang="pt-PT" altLang="pt-PT" sz="2200" dirty="0" smtClean="0"/>
              <a:t> can </a:t>
            </a:r>
            <a:r>
              <a:rPr lang="pt-PT" altLang="pt-PT" sz="2200" dirty="0" err="1" smtClean="0"/>
              <a:t>occur</a:t>
            </a:r>
            <a:r>
              <a:rPr lang="pt-PT" altLang="pt-PT" sz="2200" dirty="0" smtClean="0"/>
              <a:t>.</a:t>
            </a:r>
          </a:p>
          <a:p>
            <a:pPr eaLnBrk="1" hangingPunct="1">
              <a:lnSpc>
                <a:spcPct val="80000"/>
              </a:lnSpc>
            </a:pPr>
            <a:r>
              <a:rPr lang="pt-PT" altLang="pt-PT" sz="2200" dirty="0" err="1" smtClean="0"/>
              <a:t>Discuss</a:t>
            </a:r>
            <a:r>
              <a:rPr lang="pt-PT" altLang="pt-PT" sz="2200" dirty="0" smtClean="0"/>
              <a:t> </a:t>
            </a:r>
            <a:r>
              <a:rPr lang="pt-PT" altLang="pt-PT" sz="2200" dirty="0" err="1" smtClean="0"/>
              <a:t>how</a:t>
            </a:r>
            <a:r>
              <a:rPr lang="pt-PT" altLang="pt-PT" sz="2200" dirty="0" smtClean="0"/>
              <a:t> </a:t>
            </a:r>
            <a:r>
              <a:rPr lang="pt-PT" altLang="pt-PT" sz="2200" dirty="0" err="1" smtClean="0"/>
              <a:t>the</a:t>
            </a:r>
            <a:r>
              <a:rPr lang="pt-PT" altLang="pt-PT" sz="2200" dirty="0" smtClean="0"/>
              <a:t> </a:t>
            </a:r>
            <a:r>
              <a:rPr lang="pt-PT" altLang="pt-PT" sz="2200" dirty="0" err="1" smtClean="0"/>
              <a:t>change</a:t>
            </a:r>
            <a:r>
              <a:rPr lang="pt-PT" altLang="pt-PT" sz="2200" dirty="0" smtClean="0"/>
              <a:t> can </a:t>
            </a:r>
            <a:r>
              <a:rPr lang="pt-PT" altLang="pt-PT" sz="2200" dirty="0" err="1" smtClean="0"/>
              <a:t>be</a:t>
            </a:r>
            <a:r>
              <a:rPr lang="pt-PT" altLang="pt-PT" sz="2200" dirty="0" smtClean="0"/>
              <a:t> </a:t>
            </a:r>
            <a:r>
              <a:rPr lang="pt-PT" altLang="pt-PT" sz="2200" dirty="0" err="1" smtClean="0"/>
              <a:t>affected</a:t>
            </a:r>
            <a:r>
              <a:rPr lang="pt-PT" altLang="pt-PT" sz="2200" dirty="0" smtClean="0"/>
              <a:t> </a:t>
            </a:r>
            <a:r>
              <a:rPr lang="pt-PT" altLang="pt-PT" sz="2200" dirty="0" err="1" smtClean="0"/>
              <a:t>by</a:t>
            </a:r>
            <a:r>
              <a:rPr lang="pt-PT" altLang="pt-PT" sz="2200" dirty="0" smtClean="0"/>
              <a:t> </a:t>
            </a:r>
            <a:r>
              <a:rPr lang="pt-PT" altLang="pt-PT" sz="2200" dirty="0" err="1" smtClean="0"/>
              <a:t>decreasing</a:t>
            </a:r>
            <a:r>
              <a:rPr lang="pt-PT" altLang="pt-PT" sz="2200" dirty="0" smtClean="0"/>
              <a:t> </a:t>
            </a:r>
            <a:r>
              <a:rPr lang="pt-PT" altLang="pt-PT" sz="2200" dirty="0" err="1" smtClean="0"/>
              <a:t>the</a:t>
            </a:r>
            <a:r>
              <a:rPr lang="pt-PT" altLang="pt-PT" sz="2200" dirty="0" smtClean="0"/>
              <a:t> </a:t>
            </a:r>
            <a:r>
              <a:rPr lang="pt-PT" altLang="pt-PT" sz="2200" dirty="0" err="1" smtClean="0"/>
              <a:t>strength</a:t>
            </a:r>
            <a:r>
              <a:rPr lang="pt-PT" altLang="pt-PT" sz="2200" dirty="0" smtClean="0"/>
              <a:t> </a:t>
            </a:r>
            <a:r>
              <a:rPr lang="pt-PT" altLang="pt-PT" sz="2200" dirty="0" err="1" smtClean="0"/>
              <a:t>of</a:t>
            </a:r>
            <a:r>
              <a:rPr lang="pt-PT" altLang="pt-PT" sz="2200" dirty="0" smtClean="0"/>
              <a:t> </a:t>
            </a:r>
            <a:r>
              <a:rPr lang="pt-PT" altLang="pt-PT" sz="2200" dirty="0" err="1" smtClean="0"/>
              <a:t>the</a:t>
            </a:r>
            <a:r>
              <a:rPr lang="pt-PT" altLang="pt-PT" sz="2200" dirty="0" smtClean="0"/>
              <a:t> </a:t>
            </a:r>
            <a:r>
              <a:rPr lang="pt-PT" altLang="pt-PT" sz="2200" dirty="0" err="1" smtClean="0"/>
              <a:t>restraining</a:t>
            </a:r>
            <a:r>
              <a:rPr lang="pt-PT" altLang="pt-PT" sz="2200" dirty="0" smtClean="0"/>
              <a:t> forces </a:t>
            </a:r>
            <a:r>
              <a:rPr lang="pt-PT" altLang="pt-PT" sz="2200" dirty="0" err="1" smtClean="0"/>
              <a:t>or</a:t>
            </a:r>
            <a:r>
              <a:rPr lang="pt-PT" altLang="pt-PT" sz="2200" dirty="0" smtClean="0"/>
              <a:t> </a:t>
            </a:r>
            <a:r>
              <a:rPr lang="pt-PT" altLang="pt-PT" sz="2200" dirty="0" err="1" smtClean="0"/>
              <a:t>by</a:t>
            </a:r>
            <a:r>
              <a:rPr lang="pt-PT" altLang="pt-PT" sz="2200" dirty="0" smtClean="0"/>
              <a:t> </a:t>
            </a:r>
            <a:r>
              <a:rPr lang="pt-PT" altLang="pt-PT" sz="2200" dirty="0" err="1" smtClean="0"/>
              <a:t>increasing</a:t>
            </a:r>
            <a:r>
              <a:rPr lang="pt-PT" altLang="pt-PT" sz="2200" dirty="0" smtClean="0"/>
              <a:t> </a:t>
            </a:r>
            <a:r>
              <a:rPr lang="pt-PT" altLang="pt-PT" sz="2200" dirty="0" err="1" smtClean="0"/>
              <a:t>the</a:t>
            </a:r>
            <a:r>
              <a:rPr lang="pt-PT" altLang="pt-PT" sz="2200" dirty="0" smtClean="0"/>
              <a:t> </a:t>
            </a:r>
            <a:r>
              <a:rPr lang="pt-PT" altLang="pt-PT" sz="2200" dirty="0" err="1" smtClean="0"/>
              <a:t>strength</a:t>
            </a:r>
            <a:r>
              <a:rPr lang="pt-PT" altLang="pt-PT" sz="2200" dirty="0" smtClean="0"/>
              <a:t> </a:t>
            </a:r>
            <a:r>
              <a:rPr lang="pt-PT" altLang="pt-PT" sz="2200" dirty="0" err="1" smtClean="0"/>
              <a:t>of</a:t>
            </a:r>
            <a:r>
              <a:rPr lang="pt-PT" altLang="pt-PT" sz="2200" dirty="0" smtClean="0"/>
              <a:t> </a:t>
            </a:r>
            <a:r>
              <a:rPr lang="pt-PT" altLang="pt-PT" sz="2200" dirty="0" err="1" smtClean="0"/>
              <a:t>driving</a:t>
            </a:r>
            <a:r>
              <a:rPr lang="pt-PT" altLang="pt-PT" sz="2200" dirty="0" smtClean="0"/>
              <a:t> forces.</a:t>
            </a:r>
          </a:p>
          <a:p>
            <a:pPr eaLnBrk="1" hangingPunct="1">
              <a:lnSpc>
                <a:spcPct val="80000"/>
              </a:lnSpc>
            </a:pPr>
            <a:r>
              <a:rPr lang="pt-PT" altLang="pt-PT" sz="2200" dirty="0" err="1" smtClean="0"/>
              <a:t>Remember</a:t>
            </a:r>
            <a:r>
              <a:rPr lang="pt-PT" altLang="pt-PT" sz="2200" dirty="0" smtClean="0"/>
              <a:t> </a:t>
            </a:r>
            <a:r>
              <a:rPr lang="pt-PT" altLang="pt-PT" sz="2200" dirty="0" err="1" smtClean="0"/>
              <a:t>that</a:t>
            </a:r>
            <a:r>
              <a:rPr lang="pt-PT" altLang="pt-PT" sz="2200" dirty="0" smtClean="0"/>
              <a:t> </a:t>
            </a:r>
            <a:r>
              <a:rPr lang="pt-PT" altLang="pt-PT" sz="2200" dirty="0" err="1" smtClean="0"/>
              <a:t>increasing</a:t>
            </a:r>
            <a:r>
              <a:rPr lang="pt-PT" altLang="pt-PT" sz="2200" dirty="0" smtClean="0"/>
              <a:t> </a:t>
            </a:r>
            <a:r>
              <a:rPr lang="pt-PT" altLang="pt-PT" sz="2200" dirty="0" err="1" smtClean="0"/>
              <a:t>the</a:t>
            </a:r>
            <a:r>
              <a:rPr lang="pt-PT" altLang="pt-PT" sz="2200" dirty="0" smtClean="0"/>
              <a:t> </a:t>
            </a:r>
            <a:r>
              <a:rPr lang="pt-PT" altLang="pt-PT" sz="2200" dirty="0" err="1" smtClean="0"/>
              <a:t>driving</a:t>
            </a:r>
            <a:r>
              <a:rPr lang="pt-PT" altLang="pt-PT" sz="2200" dirty="0" smtClean="0"/>
              <a:t> forces </a:t>
            </a:r>
            <a:r>
              <a:rPr lang="pt-PT" altLang="pt-PT" sz="2200" dirty="0" err="1" smtClean="0"/>
              <a:t>or</a:t>
            </a:r>
            <a:r>
              <a:rPr lang="pt-PT" altLang="pt-PT" sz="2200" dirty="0" smtClean="0"/>
              <a:t> </a:t>
            </a:r>
            <a:r>
              <a:rPr lang="pt-PT" altLang="pt-PT" sz="2200" dirty="0" err="1" smtClean="0"/>
              <a:t>decreasing</a:t>
            </a:r>
            <a:r>
              <a:rPr lang="pt-PT" altLang="pt-PT" sz="2200" dirty="0" smtClean="0"/>
              <a:t> </a:t>
            </a:r>
            <a:r>
              <a:rPr lang="pt-PT" altLang="pt-PT" sz="2200" dirty="0" err="1" smtClean="0"/>
              <a:t>the</a:t>
            </a:r>
            <a:r>
              <a:rPr lang="pt-PT" altLang="pt-PT" sz="2200" dirty="0" smtClean="0"/>
              <a:t> </a:t>
            </a:r>
            <a:r>
              <a:rPr lang="pt-PT" altLang="pt-PT" sz="2200" dirty="0" err="1" smtClean="0"/>
              <a:t>restraining</a:t>
            </a:r>
            <a:r>
              <a:rPr lang="pt-PT" altLang="pt-PT" sz="2200" dirty="0" smtClean="0"/>
              <a:t> forces </a:t>
            </a:r>
            <a:r>
              <a:rPr lang="pt-PT" altLang="pt-PT" sz="2200" dirty="0" err="1" smtClean="0"/>
              <a:t>may</a:t>
            </a:r>
            <a:r>
              <a:rPr lang="pt-PT" altLang="pt-PT" sz="2200" dirty="0" smtClean="0"/>
              <a:t> </a:t>
            </a:r>
            <a:r>
              <a:rPr lang="pt-PT" altLang="pt-PT" sz="2200" dirty="0" err="1" smtClean="0"/>
              <a:t>increase</a:t>
            </a:r>
            <a:r>
              <a:rPr lang="pt-PT" altLang="pt-PT" sz="2200" dirty="0" smtClean="0"/>
              <a:t> </a:t>
            </a:r>
            <a:r>
              <a:rPr lang="pt-PT" altLang="pt-PT" sz="2200" dirty="0" err="1" smtClean="0"/>
              <a:t>or</a:t>
            </a:r>
            <a:r>
              <a:rPr lang="pt-PT" altLang="pt-PT" sz="2200" dirty="0" smtClean="0"/>
              <a:t> </a:t>
            </a:r>
            <a:r>
              <a:rPr lang="pt-PT" altLang="pt-PT" sz="2200" dirty="0" err="1" smtClean="0"/>
              <a:t>decrease</a:t>
            </a:r>
            <a:r>
              <a:rPr lang="pt-PT" altLang="pt-PT" sz="2200" dirty="0" smtClean="0"/>
              <a:t> </a:t>
            </a:r>
            <a:r>
              <a:rPr lang="pt-PT" altLang="pt-PT" sz="2200" dirty="0" err="1" smtClean="0"/>
              <a:t>other</a:t>
            </a:r>
            <a:r>
              <a:rPr lang="pt-PT" altLang="pt-PT" sz="2200" dirty="0" smtClean="0"/>
              <a:t> forces </a:t>
            </a:r>
            <a:r>
              <a:rPr lang="pt-PT" altLang="pt-PT" sz="2200" dirty="0" err="1" smtClean="0"/>
              <a:t>or</a:t>
            </a:r>
            <a:r>
              <a:rPr lang="pt-PT" altLang="pt-PT" sz="2200" dirty="0" smtClean="0"/>
              <a:t> </a:t>
            </a:r>
            <a:r>
              <a:rPr lang="pt-PT" altLang="pt-PT" sz="2200" dirty="0" err="1" smtClean="0"/>
              <a:t>even</a:t>
            </a:r>
            <a:r>
              <a:rPr lang="pt-PT" altLang="pt-PT" sz="2200" dirty="0" smtClean="0"/>
              <a:t> </a:t>
            </a:r>
            <a:r>
              <a:rPr lang="pt-PT" altLang="pt-PT" sz="2200" dirty="0" err="1" smtClean="0"/>
              <a:t>create</a:t>
            </a:r>
            <a:r>
              <a:rPr lang="pt-PT" altLang="pt-PT" sz="2200" dirty="0" smtClean="0"/>
              <a:t> </a:t>
            </a:r>
            <a:r>
              <a:rPr lang="pt-PT" altLang="pt-PT" sz="2200" dirty="0" err="1" smtClean="0"/>
              <a:t>new</a:t>
            </a:r>
            <a:r>
              <a:rPr lang="pt-PT" altLang="pt-PT" sz="2200" dirty="0" smtClean="0"/>
              <a:t> </a:t>
            </a:r>
            <a:r>
              <a:rPr lang="pt-PT" altLang="pt-PT" sz="2200" dirty="0" err="1" smtClean="0"/>
              <a:t>ones</a:t>
            </a:r>
            <a:r>
              <a:rPr lang="pt-PT" altLang="pt-PT" sz="2200" dirty="0" smtClean="0"/>
              <a:t>.</a:t>
            </a:r>
          </a:p>
          <a:p>
            <a:pPr eaLnBrk="1" hangingPunct="1">
              <a:lnSpc>
                <a:spcPct val="80000"/>
              </a:lnSpc>
            </a:pPr>
            <a:endParaRPr lang="pt-PT" altLang="pt-PT" sz="2000" dirty="0" smtClean="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pt-PT" altLang="ja-JP" sz="5400" b="1" dirty="0" err="1">
                <a:ea typeface="ＭＳ Ｐゴシック" charset="-128"/>
              </a:rPr>
              <a:t>Kaplan</a:t>
            </a:r>
            <a:r>
              <a:rPr lang="pt-PT" altLang="ja-JP" sz="5400" b="1" dirty="0">
                <a:ea typeface="ＭＳ Ｐゴシック" charset="-128"/>
              </a:rPr>
              <a:t> </a:t>
            </a:r>
            <a:r>
              <a:rPr lang="pt-PT" altLang="ja-JP" sz="5400" b="1" dirty="0" err="1">
                <a:ea typeface="ＭＳ Ｐゴシック" charset="-128"/>
              </a:rPr>
              <a:t>and</a:t>
            </a:r>
            <a:r>
              <a:rPr lang="pt-PT" altLang="ja-JP" sz="5400" b="1" dirty="0">
                <a:ea typeface="ＭＳ Ｐゴシック" charset="-128"/>
              </a:rPr>
              <a:t> </a:t>
            </a:r>
            <a:r>
              <a:rPr lang="pt-PT" altLang="ja-JP" sz="5400" b="1" dirty="0" err="1">
                <a:ea typeface="ＭＳ Ｐゴシック" charset="-128"/>
              </a:rPr>
              <a:t>Norton’s</a:t>
            </a:r>
            <a:r>
              <a:rPr lang="pt-PT" altLang="ja-JP" sz="5400" b="1" dirty="0">
                <a:ea typeface="ＭＳ Ｐゴシック" charset="-128"/>
              </a:rPr>
              <a:t> </a:t>
            </a:r>
            <a:r>
              <a:rPr lang="pt-PT" altLang="ja-JP" sz="5400" b="1" dirty="0" err="1">
                <a:ea typeface="ＭＳ Ｐゴシック" charset="-128"/>
              </a:rPr>
              <a:t>Balanced</a:t>
            </a:r>
            <a:r>
              <a:rPr lang="pt-PT" altLang="ja-JP" sz="5400" b="1" dirty="0">
                <a:ea typeface="ＭＳ Ｐゴシック" charset="-128"/>
              </a:rPr>
              <a:t> </a:t>
            </a:r>
            <a:r>
              <a:rPr lang="pt-PT" altLang="ja-JP" sz="5400" b="1" dirty="0" err="1">
                <a:ea typeface="ＭＳ Ｐゴシック" charset="-128"/>
              </a:rPr>
              <a:t>Scorecard</a:t>
            </a:r>
            <a:endParaRPr lang="pt-PT" sz="5400" dirty="0"/>
          </a:p>
        </p:txBody>
      </p:sp>
      <p:sp>
        <p:nvSpPr>
          <p:cNvPr id="3" name="Content Placeholder 2"/>
          <p:cNvSpPr>
            <a:spLocks noGrp="1"/>
          </p:cNvSpPr>
          <p:nvPr>
            <p:ph idx="1"/>
          </p:nvPr>
        </p:nvSpPr>
        <p:spPr/>
        <p:txBody>
          <a:bodyPr>
            <a:normAutofit lnSpcReduction="10000"/>
          </a:bodyPr>
          <a:lstStyle/>
          <a:p>
            <a:pPr lvl="0" algn="just">
              <a:lnSpc>
                <a:spcPct val="80000"/>
              </a:lnSpc>
              <a:buClr>
                <a:srgbClr val="E48312"/>
              </a:buClr>
              <a:defRPr/>
            </a:pPr>
            <a:r>
              <a:rPr lang="pt-PT" sz="2400" b="1" dirty="0" err="1">
                <a:solidFill>
                  <a:srgbClr val="000000">
                    <a:lumMod val="75000"/>
                    <a:lumOff val="25000"/>
                  </a:srgbClr>
                </a:solidFill>
              </a:rPr>
              <a:t>The</a:t>
            </a:r>
            <a:r>
              <a:rPr lang="pt-PT" sz="2400" b="1" dirty="0">
                <a:solidFill>
                  <a:srgbClr val="000000">
                    <a:lumMod val="75000"/>
                    <a:lumOff val="25000"/>
                  </a:srgbClr>
                </a:solidFill>
              </a:rPr>
              <a:t> </a:t>
            </a:r>
            <a:r>
              <a:rPr lang="pt-PT" sz="2400" b="1" dirty="0" err="1">
                <a:solidFill>
                  <a:srgbClr val="000000">
                    <a:lumMod val="75000"/>
                    <a:lumOff val="25000"/>
                  </a:srgbClr>
                </a:solidFill>
              </a:rPr>
              <a:t>customer</a:t>
            </a:r>
            <a:r>
              <a:rPr lang="pt-PT" sz="2400" b="1" dirty="0">
                <a:solidFill>
                  <a:srgbClr val="000000">
                    <a:lumMod val="75000"/>
                    <a:lumOff val="25000"/>
                  </a:srgbClr>
                </a:solidFill>
              </a:rPr>
              <a:t> </a:t>
            </a:r>
            <a:r>
              <a:rPr lang="pt-PT" sz="2400" b="1" dirty="0" err="1">
                <a:solidFill>
                  <a:srgbClr val="000000">
                    <a:lumMod val="75000"/>
                    <a:lumOff val="25000"/>
                  </a:srgbClr>
                </a:solidFill>
              </a:rPr>
              <a:t>perspective</a:t>
            </a:r>
            <a:endParaRPr lang="pt-PT" sz="2400" b="1" dirty="0">
              <a:solidFill>
                <a:srgbClr val="000000">
                  <a:lumMod val="75000"/>
                  <a:lumOff val="25000"/>
                </a:srgbClr>
              </a:solidFill>
            </a:endParaRPr>
          </a:p>
          <a:p>
            <a:pPr lvl="0" algn="just">
              <a:lnSpc>
                <a:spcPct val="80000"/>
              </a:lnSpc>
              <a:buClr>
                <a:srgbClr val="E48312"/>
              </a:buClr>
              <a:defRPr/>
            </a:pPr>
            <a:r>
              <a:rPr lang="pt-PT" sz="2400" dirty="0" err="1">
                <a:solidFill>
                  <a:srgbClr val="000000">
                    <a:lumMod val="75000"/>
                    <a:lumOff val="25000"/>
                  </a:srgbClr>
                </a:solidFill>
              </a:rPr>
              <a:t>Recent</a:t>
            </a:r>
            <a:r>
              <a:rPr lang="pt-PT" sz="2400" dirty="0">
                <a:solidFill>
                  <a:srgbClr val="000000">
                    <a:lumMod val="75000"/>
                    <a:lumOff val="25000"/>
                  </a:srgbClr>
                </a:solidFill>
              </a:rPr>
              <a:t> management </a:t>
            </a:r>
            <a:r>
              <a:rPr lang="pt-PT" sz="2400" dirty="0" err="1">
                <a:solidFill>
                  <a:srgbClr val="000000">
                    <a:lumMod val="75000"/>
                    <a:lumOff val="25000"/>
                  </a:srgbClr>
                </a:solidFill>
              </a:rPr>
              <a:t>philosophy</a:t>
            </a:r>
            <a:r>
              <a:rPr lang="pt-PT" sz="2400" dirty="0">
                <a:solidFill>
                  <a:srgbClr val="000000">
                    <a:lumMod val="75000"/>
                    <a:lumOff val="25000"/>
                  </a:srgbClr>
                </a:solidFill>
              </a:rPr>
              <a:t> </a:t>
            </a:r>
            <a:r>
              <a:rPr lang="pt-PT" sz="2400" dirty="0" err="1">
                <a:solidFill>
                  <a:srgbClr val="000000">
                    <a:lumMod val="75000"/>
                    <a:lumOff val="25000"/>
                  </a:srgbClr>
                </a:solidFill>
              </a:rPr>
              <a:t>has</a:t>
            </a:r>
            <a:r>
              <a:rPr lang="pt-PT" sz="2400" dirty="0">
                <a:solidFill>
                  <a:srgbClr val="000000">
                    <a:lumMod val="75000"/>
                    <a:lumOff val="25000"/>
                  </a:srgbClr>
                </a:solidFill>
              </a:rPr>
              <a:t> </a:t>
            </a:r>
            <a:r>
              <a:rPr lang="pt-PT" sz="2400" dirty="0" err="1">
                <a:solidFill>
                  <a:srgbClr val="000000">
                    <a:lumMod val="75000"/>
                    <a:lumOff val="25000"/>
                  </a:srgbClr>
                </a:solidFill>
              </a:rPr>
              <a:t>shown</a:t>
            </a:r>
            <a:r>
              <a:rPr lang="pt-PT" sz="2400" dirty="0">
                <a:solidFill>
                  <a:srgbClr val="000000">
                    <a:lumMod val="75000"/>
                    <a:lumOff val="25000"/>
                  </a:srgbClr>
                </a:solidFill>
              </a:rPr>
              <a:t> </a:t>
            </a:r>
            <a:r>
              <a:rPr lang="pt-PT" sz="2400" dirty="0" err="1">
                <a:solidFill>
                  <a:srgbClr val="000000">
                    <a:lumMod val="75000"/>
                    <a:lumOff val="25000"/>
                  </a:srgbClr>
                </a:solidFill>
              </a:rPr>
              <a:t>an</a:t>
            </a:r>
            <a:r>
              <a:rPr lang="pt-PT" sz="2400" dirty="0">
                <a:solidFill>
                  <a:srgbClr val="000000">
                    <a:lumMod val="75000"/>
                    <a:lumOff val="25000"/>
                  </a:srgbClr>
                </a:solidFill>
              </a:rPr>
              <a:t> </a:t>
            </a:r>
            <a:r>
              <a:rPr lang="pt-PT" sz="2400" dirty="0" err="1">
                <a:solidFill>
                  <a:srgbClr val="000000">
                    <a:lumMod val="75000"/>
                    <a:lumOff val="25000"/>
                  </a:srgbClr>
                </a:solidFill>
              </a:rPr>
              <a:t>increasing</a:t>
            </a:r>
            <a:r>
              <a:rPr lang="pt-PT" sz="2400" dirty="0">
                <a:solidFill>
                  <a:srgbClr val="000000">
                    <a:lumMod val="75000"/>
                    <a:lumOff val="25000"/>
                  </a:srgbClr>
                </a:solidFill>
              </a:rPr>
              <a:t> </a:t>
            </a:r>
            <a:r>
              <a:rPr lang="pt-PT" sz="2400" dirty="0" err="1">
                <a:solidFill>
                  <a:srgbClr val="000000">
                    <a:lumMod val="75000"/>
                    <a:lumOff val="25000"/>
                  </a:srgbClr>
                </a:solidFill>
              </a:rPr>
              <a:t>realization</a:t>
            </a:r>
            <a:r>
              <a:rPr lang="pt-PT" sz="2400" dirty="0">
                <a:solidFill>
                  <a:srgbClr val="000000">
                    <a:lumMod val="75000"/>
                    <a:lumOff val="25000"/>
                  </a:srgbClr>
                </a:solidFill>
              </a:rPr>
              <a:t> </a:t>
            </a:r>
            <a:r>
              <a:rPr lang="pt-PT" sz="2400" dirty="0" err="1">
                <a:solidFill>
                  <a:srgbClr val="000000">
                    <a:lumMod val="75000"/>
                    <a:lumOff val="25000"/>
                  </a:srgbClr>
                </a:solidFill>
              </a:rPr>
              <a:t>of</a:t>
            </a:r>
            <a:r>
              <a:rPr lang="pt-PT" sz="2400" dirty="0">
                <a:solidFill>
                  <a:srgbClr val="000000">
                    <a:lumMod val="75000"/>
                    <a:lumOff val="25000"/>
                  </a:srgbClr>
                </a:solidFill>
              </a:rPr>
              <a:t> </a:t>
            </a:r>
            <a:r>
              <a:rPr lang="pt-PT" sz="2400" dirty="0" err="1">
                <a:solidFill>
                  <a:srgbClr val="000000">
                    <a:lumMod val="75000"/>
                    <a:lumOff val="25000"/>
                  </a:srgbClr>
                </a:solidFill>
              </a:rPr>
              <a:t>the</a:t>
            </a:r>
            <a:r>
              <a:rPr lang="pt-PT" sz="2400" dirty="0">
                <a:solidFill>
                  <a:srgbClr val="000000">
                    <a:lumMod val="75000"/>
                    <a:lumOff val="25000"/>
                  </a:srgbClr>
                </a:solidFill>
              </a:rPr>
              <a:t> </a:t>
            </a:r>
            <a:r>
              <a:rPr lang="pt-PT" sz="2400" dirty="0" err="1">
                <a:solidFill>
                  <a:srgbClr val="000000">
                    <a:lumMod val="75000"/>
                    <a:lumOff val="25000"/>
                  </a:srgbClr>
                </a:solidFill>
              </a:rPr>
              <a:t>importance</a:t>
            </a:r>
            <a:r>
              <a:rPr lang="pt-PT" sz="2400" dirty="0">
                <a:solidFill>
                  <a:srgbClr val="000000">
                    <a:lumMod val="75000"/>
                    <a:lumOff val="25000"/>
                  </a:srgbClr>
                </a:solidFill>
              </a:rPr>
              <a:t> </a:t>
            </a:r>
            <a:r>
              <a:rPr lang="pt-PT" sz="2400" dirty="0" err="1">
                <a:solidFill>
                  <a:srgbClr val="000000">
                    <a:lumMod val="75000"/>
                    <a:lumOff val="25000"/>
                  </a:srgbClr>
                </a:solidFill>
              </a:rPr>
              <a:t>of</a:t>
            </a:r>
            <a:r>
              <a:rPr lang="pt-PT" sz="2400" dirty="0">
                <a:solidFill>
                  <a:srgbClr val="000000">
                    <a:lumMod val="75000"/>
                    <a:lumOff val="25000"/>
                  </a:srgbClr>
                </a:solidFill>
              </a:rPr>
              <a:t> </a:t>
            </a:r>
            <a:r>
              <a:rPr lang="pt-PT" sz="2400" dirty="0" err="1">
                <a:solidFill>
                  <a:srgbClr val="000000">
                    <a:lumMod val="75000"/>
                    <a:lumOff val="25000"/>
                  </a:srgbClr>
                </a:solidFill>
              </a:rPr>
              <a:t>customer</a:t>
            </a:r>
            <a:r>
              <a:rPr lang="pt-PT" sz="2400" dirty="0">
                <a:solidFill>
                  <a:srgbClr val="000000">
                    <a:lumMod val="75000"/>
                    <a:lumOff val="25000"/>
                  </a:srgbClr>
                </a:solidFill>
              </a:rPr>
              <a:t> </a:t>
            </a:r>
            <a:r>
              <a:rPr lang="pt-PT" sz="2400" dirty="0" err="1">
                <a:solidFill>
                  <a:srgbClr val="000000">
                    <a:lumMod val="75000"/>
                    <a:lumOff val="25000"/>
                  </a:srgbClr>
                </a:solidFill>
              </a:rPr>
              <a:t>focus</a:t>
            </a:r>
            <a:r>
              <a:rPr lang="pt-PT" sz="2400" dirty="0">
                <a:solidFill>
                  <a:srgbClr val="000000">
                    <a:lumMod val="75000"/>
                    <a:lumOff val="25000"/>
                  </a:srgbClr>
                </a:solidFill>
              </a:rPr>
              <a:t> </a:t>
            </a:r>
            <a:r>
              <a:rPr lang="pt-PT" sz="2400" dirty="0" err="1">
                <a:solidFill>
                  <a:srgbClr val="000000">
                    <a:lumMod val="75000"/>
                    <a:lumOff val="25000"/>
                  </a:srgbClr>
                </a:solidFill>
              </a:rPr>
              <a:t>and</a:t>
            </a:r>
            <a:r>
              <a:rPr lang="pt-PT" sz="2400" dirty="0">
                <a:solidFill>
                  <a:srgbClr val="000000">
                    <a:lumMod val="75000"/>
                    <a:lumOff val="25000"/>
                  </a:srgbClr>
                </a:solidFill>
              </a:rPr>
              <a:t> </a:t>
            </a:r>
            <a:r>
              <a:rPr lang="pt-PT" sz="2400" dirty="0" err="1">
                <a:solidFill>
                  <a:srgbClr val="000000">
                    <a:lumMod val="75000"/>
                    <a:lumOff val="25000"/>
                  </a:srgbClr>
                </a:solidFill>
              </a:rPr>
              <a:t>customer</a:t>
            </a:r>
            <a:r>
              <a:rPr lang="pt-PT" sz="2400" dirty="0">
                <a:solidFill>
                  <a:srgbClr val="000000">
                    <a:lumMod val="75000"/>
                    <a:lumOff val="25000"/>
                  </a:srgbClr>
                </a:solidFill>
              </a:rPr>
              <a:t> </a:t>
            </a:r>
            <a:r>
              <a:rPr lang="pt-PT" sz="2400" dirty="0" err="1">
                <a:solidFill>
                  <a:srgbClr val="000000">
                    <a:lumMod val="75000"/>
                    <a:lumOff val="25000"/>
                  </a:srgbClr>
                </a:solidFill>
              </a:rPr>
              <a:t>satisfaction</a:t>
            </a:r>
            <a:r>
              <a:rPr lang="pt-PT" sz="2400" dirty="0">
                <a:solidFill>
                  <a:srgbClr val="000000">
                    <a:lumMod val="75000"/>
                    <a:lumOff val="25000"/>
                  </a:srgbClr>
                </a:solidFill>
              </a:rPr>
              <a:t> in </a:t>
            </a:r>
            <a:r>
              <a:rPr lang="pt-PT" sz="2400" dirty="0" err="1">
                <a:solidFill>
                  <a:srgbClr val="000000">
                    <a:lumMod val="75000"/>
                    <a:lumOff val="25000"/>
                  </a:srgbClr>
                </a:solidFill>
              </a:rPr>
              <a:t>any</a:t>
            </a:r>
            <a:r>
              <a:rPr lang="pt-PT" sz="2400" dirty="0">
                <a:solidFill>
                  <a:srgbClr val="000000">
                    <a:lumMod val="75000"/>
                    <a:lumOff val="25000"/>
                  </a:srgbClr>
                </a:solidFill>
              </a:rPr>
              <a:t> </a:t>
            </a:r>
            <a:r>
              <a:rPr lang="pt-PT" sz="2400" dirty="0" err="1">
                <a:solidFill>
                  <a:srgbClr val="000000">
                    <a:lumMod val="75000"/>
                    <a:lumOff val="25000"/>
                  </a:srgbClr>
                </a:solidFill>
              </a:rPr>
              <a:t>company</a:t>
            </a:r>
            <a:r>
              <a:rPr lang="pt-PT" sz="2400" dirty="0">
                <a:solidFill>
                  <a:srgbClr val="000000">
                    <a:lumMod val="75000"/>
                    <a:lumOff val="25000"/>
                  </a:srgbClr>
                </a:solidFill>
              </a:rPr>
              <a:t>. </a:t>
            </a:r>
            <a:r>
              <a:rPr lang="pt-PT" sz="2400" dirty="0" err="1">
                <a:solidFill>
                  <a:srgbClr val="000000">
                    <a:lumMod val="75000"/>
                    <a:lumOff val="25000"/>
                  </a:srgbClr>
                </a:solidFill>
              </a:rPr>
              <a:t>These</a:t>
            </a:r>
            <a:r>
              <a:rPr lang="pt-PT" sz="2400" dirty="0">
                <a:solidFill>
                  <a:srgbClr val="000000">
                    <a:lumMod val="75000"/>
                    <a:lumOff val="25000"/>
                  </a:srgbClr>
                </a:solidFill>
              </a:rPr>
              <a:t> are </a:t>
            </a:r>
            <a:r>
              <a:rPr lang="pt-PT" sz="2400" dirty="0" err="1">
                <a:solidFill>
                  <a:srgbClr val="000000">
                    <a:lumMod val="75000"/>
                    <a:lumOff val="25000"/>
                  </a:srgbClr>
                </a:solidFill>
              </a:rPr>
              <a:t>called</a:t>
            </a:r>
            <a:r>
              <a:rPr lang="pt-PT" sz="2400" dirty="0">
                <a:solidFill>
                  <a:srgbClr val="000000">
                    <a:lumMod val="75000"/>
                    <a:lumOff val="25000"/>
                  </a:srgbClr>
                </a:solidFill>
              </a:rPr>
              <a:t> </a:t>
            </a:r>
            <a:r>
              <a:rPr lang="pt-PT" sz="2400" dirty="0" err="1">
                <a:solidFill>
                  <a:srgbClr val="000000">
                    <a:lumMod val="75000"/>
                    <a:lumOff val="25000"/>
                  </a:srgbClr>
                </a:solidFill>
              </a:rPr>
              <a:t>leading</a:t>
            </a:r>
            <a:r>
              <a:rPr lang="pt-PT" sz="2400" dirty="0">
                <a:solidFill>
                  <a:srgbClr val="000000">
                    <a:lumMod val="75000"/>
                    <a:lumOff val="25000"/>
                  </a:srgbClr>
                </a:solidFill>
              </a:rPr>
              <a:t> </a:t>
            </a:r>
            <a:r>
              <a:rPr lang="pt-PT" sz="2400" dirty="0" err="1">
                <a:solidFill>
                  <a:srgbClr val="000000">
                    <a:lumMod val="75000"/>
                    <a:lumOff val="25000"/>
                  </a:srgbClr>
                </a:solidFill>
              </a:rPr>
              <a:t>indicators</a:t>
            </a:r>
            <a:r>
              <a:rPr lang="pt-PT" sz="2400" dirty="0">
                <a:solidFill>
                  <a:srgbClr val="000000">
                    <a:lumMod val="75000"/>
                    <a:lumOff val="25000"/>
                  </a:srgbClr>
                </a:solidFill>
              </a:rPr>
              <a:t>: </a:t>
            </a:r>
            <a:r>
              <a:rPr lang="pt-PT" sz="2400" dirty="0" err="1">
                <a:solidFill>
                  <a:srgbClr val="000000">
                    <a:lumMod val="75000"/>
                    <a:lumOff val="25000"/>
                  </a:srgbClr>
                </a:solidFill>
              </a:rPr>
              <a:t>if</a:t>
            </a:r>
            <a:r>
              <a:rPr lang="pt-PT" sz="2400" dirty="0">
                <a:solidFill>
                  <a:srgbClr val="000000">
                    <a:lumMod val="75000"/>
                    <a:lumOff val="25000"/>
                  </a:srgbClr>
                </a:solidFill>
              </a:rPr>
              <a:t> </a:t>
            </a:r>
            <a:r>
              <a:rPr lang="pt-PT" sz="2400" dirty="0" err="1">
                <a:solidFill>
                  <a:srgbClr val="000000">
                    <a:lumMod val="75000"/>
                    <a:lumOff val="25000"/>
                  </a:srgbClr>
                </a:solidFill>
              </a:rPr>
              <a:t>customers</a:t>
            </a:r>
            <a:r>
              <a:rPr lang="pt-PT" sz="2400" dirty="0">
                <a:solidFill>
                  <a:srgbClr val="000000">
                    <a:lumMod val="75000"/>
                    <a:lumOff val="25000"/>
                  </a:srgbClr>
                </a:solidFill>
              </a:rPr>
              <a:t> are </a:t>
            </a:r>
            <a:r>
              <a:rPr lang="pt-PT" sz="2400" dirty="0" err="1">
                <a:solidFill>
                  <a:srgbClr val="000000">
                    <a:lumMod val="75000"/>
                    <a:lumOff val="25000"/>
                  </a:srgbClr>
                </a:solidFill>
              </a:rPr>
              <a:t>not</a:t>
            </a:r>
            <a:r>
              <a:rPr lang="pt-PT" sz="2400" dirty="0">
                <a:solidFill>
                  <a:srgbClr val="000000">
                    <a:lumMod val="75000"/>
                    <a:lumOff val="25000"/>
                  </a:srgbClr>
                </a:solidFill>
              </a:rPr>
              <a:t> </a:t>
            </a:r>
            <a:r>
              <a:rPr lang="pt-PT" sz="2400" dirty="0" err="1">
                <a:solidFill>
                  <a:srgbClr val="000000">
                    <a:lumMod val="75000"/>
                    <a:lumOff val="25000"/>
                  </a:srgbClr>
                </a:solidFill>
              </a:rPr>
              <a:t>satisfied</a:t>
            </a:r>
            <a:r>
              <a:rPr lang="pt-PT" sz="2400" dirty="0">
                <a:solidFill>
                  <a:srgbClr val="000000">
                    <a:lumMod val="75000"/>
                    <a:lumOff val="25000"/>
                  </a:srgbClr>
                </a:solidFill>
              </a:rPr>
              <a:t>, </a:t>
            </a:r>
            <a:r>
              <a:rPr lang="pt-PT" sz="2400" dirty="0" err="1">
                <a:solidFill>
                  <a:srgbClr val="000000">
                    <a:lumMod val="75000"/>
                    <a:lumOff val="25000"/>
                  </a:srgbClr>
                </a:solidFill>
              </a:rPr>
              <a:t>they</a:t>
            </a:r>
            <a:r>
              <a:rPr lang="pt-PT" sz="2400" dirty="0">
                <a:solidFill>
                  <a:srgbClr val="000000">
                    <a:lumMod val="75000"/>
                    <a:lumOff val="25000"/>
                  </a:srgbClr>
                </a:solidFill>
              </a:rPr>
              <a:t> </a:t>
            </a:r>
            <a:r>
              <a:rPr lang="pt-PT" sz="2400" dirty="0" err="1">
                <a:solidFill>
                  <a:srgbClr val="000000">
                    <a:lumMod val="75000"/>
                    <a:lumOff val="25000"/>
                  </a:srgbClr>
                </a:solidFill>
              </a:rPr>
              <a:t>will</a:t>
            </a:r>
            <a:r>
              <a:rPr lang="pt-PT" sz="2400" dirty="0">
                <a:solidFill>
                  <a:srgbClr val="000000">
                    <a:lumMod val="75000"/>
                    <a:lumOff val="25000"/>
                  </a:srgbClr>
                </a:solidFill>
              </a:rPr>
              <a:t> </a:t>
            </a:r>
            <a:r>
              <a:rPr lang="pt-PT" sz="2400" dirty="0" err="1">
                <a:solidFill>
                  <a:srgbClr val="000000">
                    <a:lumMod val="75000"/>
                    <a:lumOff val="25000"/>
                  </a:srgbClr>
                </a:solidFill>
              </a:rPr>
              <a:t>eventually</a:t>
            </a:r>
            <a:r>
              <a:rPr lang="pt-PT" sz="2400" dirty="0">
                <a:solidFill>
                  <a:srgbClr val="000000">
                    <a:lumMod val="75000"/>
                    <a:lumOff val="25000"/>
                  </a:srgbClr>
                </a:solidFill>
              </a:rPr>
              <a:t> </a:t>
            </a:r>
            <a:r>
              <a:rPr lang="pt-PT" sz="2400" dirty="0" err="1">
                <a:solidFill>
                  <a:srgbClr val="000000">
                    <a:lumMod val="75000"/>
                    <a:lumOff val="25000"/>
                  </a:srgbClr>
                </a:solidFill>
              </a:rPr>
              <a:t>find</a:t>
            </a:r>
            <a:r>
              <a:rPr lang="pt-PT" sz="2400" dirty="0">
                <a:solidFill>
                  <a:srgbClr val="000000">
                    <a:lumMod val="75000"/>
                    <a:lumOff val="25000"/>
                  </a:srgbClr>
                </a:solidFill>
              </a:rPr>
              <a:t> </a:t>
            </a:r>
            <a:r>
              <a:rPr lang="pt-PT" sz="2400" dirty="0" err="1">
                <a:solidFill>
                  <a:srgbClr val="000000">
                    <a:lumMod val="75000"/>
                    <a:lumOff val="25000"/>
                  </a:srgbClr>
                </a:solidFill>
              </a:rPr>
              <a:t>other</a:t>
            </a:r>
            <a:r>
              <a:rPr lang="pt-PT" sz="2400" dirty="0">
                <a:solidFill>
                  <a:srgbClr val="000000">
                    <a:lumMod val="75000"/>
                    <a:lumOff val="25000"/>
                  </a:srgbClr>
                </a:solidFill>
              </a:rPr>
              <a:t> </a:t>
            </a:r>
            <a:r>
              <a:rPr lang="pt-PT" sz="2400" dirty="0" err="1">
                <a:solidFill>
                  <a:srgbClr val="000000">
                    <a:lumMod val="75000"/>
                    <a:lumOff val="25000"/>
                  </a:srgbClr>
                </a:solidFill>
              </a:rPr>
              <a:t>suppliers</a:t>
            </a:r>
            <a:r>
              <a:rPr lang="pt-PT" sz="2400" dirty="0">
                <a:solidFill>
                  <a:srgbClr val="000000">
                    <a:lumMod val="75000"/>
                    <a:lumOff val="25000"/>
                  </a:srgbClr>
                </a:solidFill>
              </a:rPr>
              <a:t> </a:t>
            </a:r>
            <a:r>
              <a:rPr lang="pt-PT" sz="2400" dirty="0" err="1">
                <a:solidFill>
                  <a:srgbClr val="000000">
                    <a:lumMod val="75000"/>
                    <a:lumOff val="25000"/>
                  </a:srgbClr>
                </a:solidFill>
              </a:rPr>
              <a:t>that</a:t>
            </a:r>
            <a:r>
              <a:rPr lang="pt-PT" sz="2400" dirty="0">
                <a:solidFill>
                  <a:srgbClr val="000000">
                    <a:lumMod val="75000"/>
                    <a:lumOff val="25000"/>
                  </a:srgbClr>
                </a:solidFill>
              </a:rPr>
              <a:t> </a:t>
            </a:r>
            <a:r>
              <a:rPr lang="pt-PT" sz="2400" dirty="0" err="1">
                <a:solidFill>
                  <a:srgbClr val="000000">
                    <a:lumMod val="75000"/>
                    <a:lumOff val="25000"/>
                  </a:srgbClr>
                </a:solidFill>
              </a:rPr>
              <a:t>will</a:t>
            </a:r>
            <a:r>
              <a:rPr lang="pt-PT" sz="2400" dirty="0">
                <a:solidFill>
                  <a:srgbClr val="000000">
                    <a:lumMod val="75000"/>
                    <a:lumOff val="25000"/>
                  </a:srgbClr>
                </a:solidFill>
              </a:rPr>
              <a:t> </a:t>
            </a:r>
            <a:r>
              <a:rPr lang="pt-PT" sz="2400" dirty="0" err="1">
                <a:solidFill>
                  <a:srgbClr val="000000">
                    <a:lumMod val="75000"/>
                    <a:lumOff val="25000"/>
                  </a:srgbClr>
                </a:solidFill>
              </a:rPr>
              <a:t>meet</a:t>
            </a:r>
            <a:r>
              <a:rPr lang="pt-PT" sz="2400" dirty="0">
                <a:solidFill>
                  <a:srgbClr val="000000">
                    <a:lumMod val="75000"/>
                    <a:lumOff val="25000"/>
                  </a:srgbClr>
                </a:solidFill>
              </a:rPr>
              <a:t> </a:t>
            </a:r>
            <a:r>
              <a:rPr lang="pt-PT" sz="2400" dirty="0" err="1">
                <a:solidFill>
                  <a:srgbClr val="000000">
                    <a:lumMod val="75000"/>
                    <a:lumOff val="25000"/>
                  </a:srgbClr>
                </a:solidFill>
              </a:rPr>
              <a:t>their</a:t>
            </a:r>
            <a:r>
              <a:rPr lang="pt-PT" sz="2400" dirty="0">
                <a:solidFill>
                  <a:srgbClr val="000000">
                    <a:lumMod val="75000"/>
                    <a:lumOff val="25000"/>
                  </a:srgbClr>
                </a:solidFill>
              </a:rPr>
              <a:t> </a:t>
            </a:r>
            <a:r>
              <a:rPr lang="pt-PT" sz="2400" dirty="0" err="1">
                <a:solidFill>
                  <a:srgbClr val="000000">
                    <a:lumMod val="75000"/>
                    <a:lumOff val="25000"/>
                  </a:srgbClr>
                </a:solidFill>
              </a:rPr>
              <a:t>needs</a:t>
            </a:r>
            <a:r>
              <a:rPr lang="pt-PT" sz="2400" dirty="0">
                <a:solidFill>
                  <a:srgbClr val="000000">
                    <a:lumMod val="75000"/>
                    <a:lumOff val="25000"/>
                  </a:srgbClr>
                </a:solidFill>
              </a:rPr>
              <a:t>. </a:t>
            </a:r>
            <a:r>
              <a:rPr lang="pt-PT" sz="2400" dirty="0" err="1">
                <a:solidFill>
                  <a:srgbClr val="000000">
                    <a:lumMod val="75000"/>
                    <a:lumOff val="25000"/>
                  </a:srgbClr>
                </a:solidFill>
              </a:rPr>
              <a:t>Poor</a:t>
            </a:r>
            <a:r>
              <a:rPr lang="pt-PT" sz="2400" dirty="0">
                <a:solidFill>
                  <a:srgbClr val="000000">
                    <a:lumMod val="75000"/>
                    <a:lumOff val="25000"/>
                  </a:srgbClr>
                </a:solidFill>
              </a:rPr>
              <a:t> performance </a:t>
            </a:r>
            <a:r>
              <a:rPr lang="pt-PT" sz="2400" dirty="0" err="1">
                <a:solidFill>
                  <a:srgbClr val="000000">
                    <a:lumMod val="75000"/>
                    <a:lumOff val="25000"/>
                  </a:srgbClr>
                </a:solidFill>
              </a:rPr>
              <a:t>from</a:t>
            </a:r>
            <a:r>
              <a:rPr lang="pt-PT" sz="2400" dirty="0">
                <a:solidFill>
                  <a:srgbClr val="000000">
                    <a:lumMod val="75000"/>
                    <a:lumOff val="25000"/>
                  </a:srgbClr>
                </a:solidFill>
              </a:rPr>
              <a:t> </a:t>
            </a:r>
            <a:r>
              <a:rPr lang="pt-PT" sz="2400" dirty="0" err="1">
                <a:solidFill>
                  <a:srgbClr val="000000">
                    <a:lumMod val="75000"/>
                    <a:lumOff val="25000"/>
                  </a:srgbClr>
                </a:solidFill>
              </a:rPr>
              <a:t>this</a:t>
            </a:r>
            <a:r>
              <a:rPr lang="pt-PT" sz="2400" dirty="0">
                <a:solidFill>
                  <a:srgbClr val="000000">
                    <a:lumMod val="75000"/>
                    <a:lumOff val="25000"/>
                  </a:srgbClr>
                </a:solidFill>
              </a:rPr>
              <a:t> </a:t>
            </a:r>
            <a:r>
              <a:rPr lang="pt-PT" sz="2400" dirty="0" err="1">
                <a:solidFill>
                  <a:srgbClr val="000000">
                    <a:lumMod val="75000"/>
                    <a:lumOff val="25000"/>
                  </a:srgbClr>
                </a:solidFill>
              </a:rPr>
              <a:t>perspective</a:t>
            </a:r>
            <a:r>
              <a:rPr lang="pt-PT" sz="2400" dirty="0">
                <a:solidFill>
                  <a:srgbClr val="000000">
                    <a:lumMod val="75000"/>
                    <a:lumOff val="25000"/>
                  </a:srgbClr>
                </a:solidFill>
              </a:rPr>
              <a:t> </a:t>
            </a:r>
            <a:r>
              <a:rPr lang="pt-PT" sz="2400" dirty="0" err="1">
                <a:solidFill>
                  <a:srgbClr val="000000">
                    <a:lumMod val="75000"/>
                    <a:lumOff val="25000"/>
                  </a:srgbClr>
                </a:solidFill>
              </a:rPr>
              <a:t>is</a:t>
            </a:r>
            <a:r>
              <a:rPr lang="pt-PT" sz="2400" dirty="0">
                <a:solidFill>
                  <a:srgbClr val="000000">
                    <a:lumMod val="75000"/>
                    <a:lumOff val="25000"/>
                  </a:srgbClr>
                </a:solidFill>
              </a:rPr>
              <a:t> </a:t>
            </a:r>
            <a:r>
              <a:rPr lang="pt-PT" sz="2400" dirty="0" err="1">
                <a:solidFill>
                  <a:srgbClr val="000000">
                    <a:lumMod val="75000"/>
                    <a:lumOff val="25000"/>
                  </a:srgbClr>
                </a:solidFill>
              </a:rPr>
              <a:t>thus</a:t>
            </a:r>
            <a:r>
              <a:rPr lang="pt-PT" sz="2400" dirty="0">
                <a:solidFill>
                  <a:srgbClr val="000000">
                    <a:lumMod val="75000"/>
                    <a:lumOff val="25000"/>
                  </a:srgbClr>
                </a:solidFill>
              </a:rPr>
              <a:t> a </a:t>
            </a:r>
            <a:r>
              <a:rPr lang="pt-PT" sz="2400" dirty="0" err="1">
                <a:solidFill>
                  <a:srgbClr val="000000">
                    <a:lumMod val="75000"/>
                    <a:lumOff val="25000"/>
                  </a:srgbClr>
                </a:solidFill>
              </a:rPr>
              <a:t>leading</a:t>
            </a:r>
            <a:r>
              <a:rPr lang="pt-PT" sz="2400" dirty="0">
                <a:solidFill>
                  <a:srgbClr val="000000">
                    <a:lumMod val="75000"/>
                    <a:lumOff val="25000"/>
                  </a:srgbClr>
                </a:solidFill>
              </a:rPr>
              <a:t> </a:t>
            </a:r>
            <a:r>
              <a:rPr lang="pt-PT" sz="2400" dirty="0" err="1">
                <a:solidFill>
                  <a:srgbClr val="000000">
                    <a:lumMod val="75000"/>
                    <a:lumOff val="25000"/>
                  </a:srgbClr>
                </a:solidFill>
              </a:rPr>
              <a:t>indicator</a:t>
            </a:r>
            <a:r>
              <a:rPr lang="pt-PT" sz="2400" dirty="0">
                <a:solidFill>
                  <a:srgbClr val="000000">
                    <a:lumMod val="75000"/>
                    <a:lumOff val="25000"/>
                  </a:srgbClr>
                </a:solidFill>
              </a:rPr>
              <a:t> </a:t>
            </a:r>
            <a:r>
              <a:rPr lang="pt-PT" sz="2400" dirty="0" err="1">
                <a:solidFill>
                  <a:srgbClr val="000000">
                    <a:lumMod val="75000"/>
                    <a:lumOff val="25000"/>
                  </a:srgbClr>
                </a:solidFill>
              </a:rPr>
              <a:t>of</a:t>
            </a:r>
            <a:r>
              <a:rPr lang="pt-PT" sz="2400" dirty="0">
                <a:solidFill>
                  <a:srgbClr val="000000">
                    <a:lumMod val="75000"/>
                    <a:lumOff val="25000"/>
                  </a:srgbClr>
                </a:solidFill>
              </a:rPr>
              <a:t> future decline. </a:t>
            </a:r>
            <a:r>
              <a:rPr lang="pt-PT" sz="2400" dirty="0" err="1">
                <a:solidFill>
                  <a:srgbClr val="000000">
                    <a:lumMod val="75000"/>
                    <a:lumOff val="25000"/>
                  </a:srgbClr>
                </a:solidFill>
              </a:rPr>
              <a:t>Even</a:t>
            </a:r>
            <a:r>
              <a:rPr lang="pt-PT" sz="2400" dirty="0">
                <a:solidFill>
                  <a:srgbClr val="000000">
                    <a:lumMod val="75000"/>
                    <a:lumOff val="25000"/>
                  </a:srgbClr>
                </a:solidFill>
              </a:rPr>
              <a:t> </a:t>
            </a:r>
            <a:r>
              <a:rPr lang="pt-PT" sz="2400" dirty="0" err="1">
                <a:solidFill>
                  <a:srgbClr val="000000">
                    <a:lumMod val="75000"/>
                    <a:lumOff val="25000"/>
                  </a:srgbClr>
                </a:solidFill>
              </a:rPr>
              <a:t>though</a:t>
            </a:r>
            <a:r>
              <a:rPr lang="pt-PT" sz="2400" dirty="0">
                <a:solidFill>
                  <a:srgbClr val="000000">
                    <a:lumMod val="75000"/>
                    <a:lumOff val="25000"/>
                  </a:srgbClr>
                </a:solidFill>
              </a:rPr>
              <a:t> </a:t>
            </a:r>
            <a:r>
              <a:rPr lang="pt-PT" sz="2400" dirty="0" err="1">
                <a:solidFill>
                  <a:srgbClr val="000000">
                    <a:lumMod val="75000"/>
                    <a:lumOff val="25000"/>
                  </a:srgbClr>
                </a:solidFill>
              </a:rPr>
              <a:t>the</a:t>
            </a:r>
            <a:r>
              <a:rPr lang="pt-PT" sz="2400" dirty="0">
                <a:solidFill>
                  <a:srgbClr val="000000">
                    <a:lumMod val="75000"/>
                    <a:lumOff val="25000"/>
                  </a:srgbClr>
                </a:solidFill>
              </a:rPr>
              <a:t> </a:t>
            </a:r>
            <a:r>
              <a:rPr lang="pt-PT" sz="2400" dirty="0" err="1">
                <a:solidFill>
                  <a:srgbClr val="000000">
                    <a:lumMod val="75000"/>
                    <a:lumOff val="25000"/>
                  </a:srgbClr>
                </a:solidFill>
              </a:rPr>
              <a:t>current</a:t>
            </a:r>
            <a:r>
              <a:rPr lang="pt-PT" sz="2400" dirty="0">
                <a:solidFill>
                  <a:srgbClr val="000000">
                    <a:lumMod val="75000"/>
                    <a:lumOff val="25000"/>
                  </a:srgbClr>
                </a:solidFill>
              </a:rPr>
              <a:t> financial </a:t>
            </a:r>
            <a:r>
              <a:rPr lang="pt-PT" sz="2400" dirty="0" err="1">
                <a:solidFill>
                  <a:srgbClr val="000000">
                    <a:lumMod val="75000"/>
                    <a:lumOff val="25000"/>
                  </a:srgbClr>
                </a:solidFill>
              </a:rPr>
              <a:t>picture</a:t>
            </a:r>
            <a:r>
              <a:rPr lang="pt-PT" sz="2400" dirty="0">
                <a:solidFill>
                  <a:srgbClr val="000000">
                    <a:lumMod val="75000"/>
                    <a:lumOff val="25000"/>
                  </a:srgbClr>
                </a:solidFill>
              </a:rPr>
              <a:t> </a:t>
            </a:r>
            <a:r>
              <a:rPr lang="pt-PT" sz="2400" dirty="0" err="1">
                <a:solidFill>
                  <a:srgbClr val="000000">
                    <a:lumMod val="75000"/>
                    <a:lumOff val="25000"/>
                  </a:srgbClr>
                </a:solidFill>
              </a:rPr>
              <a:t>may</a:t>
            </a:r>
            <a:r>
              <a:rPr lang="pt-PT" sz="2400" dirty="0">
                <a:solidFill>
                  <a:srgbClr val="000000">
                    <a:lumMod val="75000"/>
                    <a:lumOff val="25000"/>
                  </a:srgbClr>
                </a:solidFill>
              </a:rPr>
              <a:t> </a:t>
            </a:r>
            <a:r>
              <a:rPr lang="pt-PT" sz="2400" dirty="0" err="1">
                <a:solidFill>
                  <a:srgbClr val="000000">
                    <a:lumMod val="75000"/>
                    <a:lumOff val="25000"/>
                  </a:srgbClr>
                </a:solidFill>
              </a:rPr>
              <a:t>seem</a:t>
            </a:r>
            <a:r>
              <a:rPr lang="pt-PT" sz="2400" dirty="0">
                <a:solidFill>
                  <a:srgbClr val="000000">
                    <a:lumMod val="75000"/>
                    <a:lumOff val="25000"/>
                  </a:srgbClr>
                </a:solidFill>
              </a:rPr>
              <a:t> (</a:t>
            </a:r>
            <a:r>
              <a:rPr lang="pt-PT" sz="2400" dirty="0" err="1">
                <a:solidFill>
                  <a:srgbClr val="000000">
                    <a:lumMod val="75000"/>
                    <a:lumOff val="25000"/>
                  </a:srgbClr>
                </a:solidFill>
              </a:rPr>
              <a:t>still</a:t>
            </a:r>
            <a:r>
              <a:rPr lang="pt-PT" sz="2400" dirty="0">
                <a:solidFill>
                  <a:srgbClr val="000000">
                    <a:lumMod val="75000"/>
                    <a:lumOff val="25000"/>
                  </a:srgbClr>
                </a:solidFill>
              </a:rPr>
              <a:t>) </a:t>
            </a:r>
            <a:r>
              <a:rPr lang="pt-PT" sz="2400" dirty="0" err="1">
                <a:solidFill>
                  <a:srgbClr val="000000">
                    <a:lumMod val="75000"/>
                    <a:lumOff val="25000"/>
                  </a:srgbClr>
                </a:solidFill>
              </a:rPr>
              <a:t>good</a:t>
            </a:r>
            <a:r>
              <a:rPr lang="pt-PT" sz="2400" dirty="0">
                <a:solidFill>
                  <a:srgbClr val="000000">
                    <a:lumMod val="75000"/>
                    <a:lumOff val="25000"/>
                  </a:srgbClr>
                </a:solidFill>
              </a:rPr>
              <a:t>. In </a:t>
            </a:r>
            <a:r>
              <a:rPr lang="pt-PT" sz="2400" dirty="0" err="1">
                <a:solidFill>
                  <a:srgbClr val="000000">
                    <a:lumMod val="75000"/>
                    <a:lumOff val="25000"/>
                  </a:srgbClr>
                </a:solidFill>
              </a:rPr>
              <a:t>developing</a:t>
            </a:r>
            <a:r>
              <a:rPr lang="pt-PT" sz="2400" dirty="0">
                <a:solidFill>
                  <a:srgbClr val="000000">
                    <a:lumMod val="75000"/>
                    <a:lumOff val="25000"/>
                  </a:srgbClr>
                </a:solidFill>
              </a:rPr>
              <a:t> </a:t>
            </a:r>
            <a:r>
              <a:rPr lang="pt-PT" sz="2400" dirty="0" err="1">
                <a:solidFill>
                  <a:srgbClr val="000000">
                    <a:lumMod val="75000"/>
                    <a:lumOff val="25000"/>
                  </a:srgbClr>
                </a:solidFill>
              </a:rPr>
              <a:t>metrics</a:t>
            </a:r>
            <a:r>
              <a:rPr lang="pt-PT" sz="2400" dirty="0">
                <a:solidFill>
                  <a:srgbClr val="000000">
                    <a:lumMod val="75000"/>
                    <a:lumOff val="25000"/>
                  </a:srgbClr>
                </a:solidFill>
              </a:rPr>
              <a:t> for </a:t>
            </a:r>
            <a:r>
              <a:rPr lang="pt-PT" sz="2400" dirty="0" err="1">
                <a:solidFill>
                  <a:srgbClr val="000000">
                    <a:lumMod val="75000"/>
                    <a:lumOff val="25000"/>
                  </a:srgbClr>
                </a:solidFill>
              </a:rPr>
              <a:t>satisfaction</a:t>
            </a:r>
            <a:r>
              <a:rPr lang="pt-PT" sz="2400" dirty="0">
                <a:solidFill>
                  <a:srgbClr val="000000">
                    <a:lumMod val="75000"/>
                    <a:lumOff val="25000"/>
                  </a:srgbClr>
                </a:solidFill>
              </a:rPr>
              <a:t>, </a:t>
            </a:r>
            <a:r>
              <a:rPr lang="pt-PT" sz="2400" dirty="0" err="1">
                <a:solidFill>
                  <a:srgbClr val="000000">
                    <a:lumMod val="75000"/>
                    <a:lumOff val="25000"/>
                  </a:srgbClr>
                </a:solidFill>
              </a:rPr>
              <a:t>customers</a:t>
            </a:r>
            <a:r>
              <a:rPr lang="pt-PT" sz="2400" dirty="0">
                <a:solidFill>
                  <a:srgbClr val="000000">
                    <a:lumMod val="75000"/>
                    <a:lumOff val="25000"/>
                  </a:srgbClr>
                </a:solidFill>
              </a:rPr>
              <a:t> </a:t>
            </a:r>
            <a:r>
              <a:rPr lang="pt-PT" sz="2400" dirty="0" err="1">
                <a:solidFill>
                  <a:srgbClr val="000000">
                    <a:lumMod val="75000"/>
                    <a:lumOff val="25000"/>
                  </a:srgbClr>
                </a:solidFill>
              </a:rPr>
              <a:t>should</a:t>
            </a:r>
            <a:r>
              <a:rPr lang="pt-PT" sz="2400" dirty="0">
                <a:solidFill>
                  <a:srgbClr val="000000">
                    <a:lumMod val="75000"/>
                    <a:lumOff val="25000"/>
                  </a:srgbClr>
                </a:solidFill>
              </a:rPr>
              <a:t> </a:t>
            </a:r>
            <a:r>
              <a:rPr lang="pt-PT" sz="2400" dirty="0" err="1">
                <a:solidFill>
                  <a:srgbClr val="000000">
                    <a:lumMod val="75000"/>
                    <a:lumOff val="25000"/>
                  </a:srgbClr>
                </a:solidFill>
              </a:rPr>
              <a:t>be</a:t>
            </a:r>
            <a:r>
              <a:rPr lang="pt-PT" sz="2400" dirty="0">
                <a:solidFill>
                  <a:srgbClr val="000000">
                    <a:lumMod val="75000"/>
                    <a:lumOff val="25000"/>
                  </a:srgbClr>
                </a:solidFill>
              </a:rPr>
              <a:t> </a:t>
            </a:r>
            <a:r>
              <a:rPr lang="pt-PT" sz="2400" dirty="0" err="1">
                <a:solidFill>
                  <a:srgbClr val="000000">
                    <a:lumMod val="75000"/>
                    <a:lumOff val="25000"/>
                  </a:srgbClr>
                </a:solidFill>
              </a:rPr>
              <a:t>analyzed</a:t>
            </a:r>
            <a:r>
              <a:rPr lang="pt-PT" sz="2400" dirty="0">
                <a:solidFill>
                  <a:srgbClr val="000000">
                    <a:lumMod val="75000"/>
                    <a:lumOff val="25000"/>
                  </a:srgbClr>
                </a:solidFill>
              </a:rPr>
              <a:t>. In </a:t>
            </a:r>
            <a:r>
              <a:rPr lang="pt-PT" sz="2400" dirty="0" err="1">
                <a:solidFill>
                  <a:srgbClr val="000000">
                    <a:lumMod val="75000"/>
                    <a:lumOff val="25000"/>
                  </a:srgbClr>
                </a:solidFill>
              </a:rPr>
              <a:t>terms</a:t>
            </a:r>
            <a:r>
              <a:rPr lang="pt-PT" sz="2400" dirty="0">
                <a:solidFill>
                  <a:srgbClr val="000000">
                    <a:lumMod val="75000"/>
                    <a:lumOff val="25000"/>
                  </a:srgbClr>
                </a:solidFill>
              </a:rPr>
              <a:t> </a:t>
            </a:r>
            <a:r>
              <a:rPr lang="pt-PT" sz="2400" dirty="0" err="1">
                <a:solidFill>
                  <a:srgbClr val="000000">
                    <a:lumMod val="75000"/>
                    <a:lumOff val="25000"/>
                  </a:srgbClr>
                </a:solidFill>
              </a:rPr>
              <a:t>of</a:t>
            </a:r>
            <a:r>
              <a:rPr lang="pt-PT" sz="2400" dirty="0">
                <a:solidFill>
                  <a:srgbClr val="000000">
                    <a:lumMod val="75000"/>
                    <a:lumOff val="25000"/>
                  </a:srgbClr>
                </a:solidFill>
              </a:rPr>
              <a:t> </a:t>
            </a:r>
            <a:r>
              <a:rPr lang="pt-PT" sz="2400" dirty="0" err="1">
                <a:solidFill>
                  <a:srgbClr val="000000">
                    <a:lumMod val="75000"/>
                    <a:lumOff val="25000"/>
                  </a:srgbClr>
                </a:solidFill>
              </a:rPr>
              <a:t>kinds</a:t>
            </a:r>
            <a:r>
              <a:rPr lang="pt-PT" sz="2400" dirty="0">
                <a:solidFill>
                  <a:srgbClr val="000000">
                    <a:lumMod val="75000"/>
                    <a:lumOff val="25000"/>
                  </a:srgbClr>
                </a:solidFill>
              </a:rPr>
              <a:t> </a:t>
            </a:r>
            <a:r>
              <a:rPr lang="pt-PT" sz="2400" dirty="0" err="1">
                <a:solidFill>
                  <a:srgbClr val="000000">
                    <a:lumMod val="75000"/>
                    <a:lumOff val="25000"/>
                  </a:srgbClr>
                </a:solidFill>
              </a:rPr>
              <a:t>of</a:t>
            </a:r>
            <a:r>
              <a:rPr lang="pt-PT" sz="2400" dirty="0">
                <a:solidFill>
                  <a:srgbClr val="000000">
                    <a:lumMod val="75000"/>
                    <a:lumOff val="25000"/>
                  </a:srgbClr>
                </a:solidFill>
              </a:rPr>
              <a:t> </a:t>
            </a:r>
            <a:r>
              <a:rPr lang="pt-PT" sz="2400" dirty="0" err="1">
                <a:solidFill>
                  <a:srgbClr val="000000">
                    <a:lumMod val="75000"/>
                    <a:lumOff val="25000"/>
                  </a:srgbClr>
                </a:solidFill>
              </a:rPr>
              <a:t>customers</a:t>
            </a:r>
            <a:r>
              <a:rPr lang="pt-PT" sz="2400" dirty="0">
                <a:solidFill>
                  <a:srgbClr val="000000">
                    <a:lumMod val="75000"/>
                    <a:lumOff val="25000"/>
                  </a:srgbClr>
                </a:solidFill>
              </a:rPr>
              <a:t>, </a:t>
            </a:r>
            <a:r>
              <a:rPr lang="pt-PT" sz="2400" dirty="0" err="1">
                <a:solidFill>
                  <a:srgbClr val="000000">
                    <a:lumMod val="75000"/>
                    <a:lumOff val="25000"/>
                  </a:srgbClr>
                </a:solidFill>
              </a:rPr>
              <a:t>and</a:t>
            </a:r>
            <a:r>
              <a:rPr lang="pt-PT" sz="2400" dirty="0">
                <a:solidFill>
                  <a:srgbClr val="000000">
                    <a:lumMod val="75000"/>
                    <a:lumOff val="25000"/>
                  </a:srgbClr>
                </a:solidFill>
              </a:rPr>
              <a:t> </a:t>
            </a:r>
            <a:r>
              <a:rPr lang="pt-PT" sz="2400" dirty="0" err="1">
                <a:solidFill>
                  <a:srgbClr val="000000">
                    <a:lumMod val="75000"/>
                    <a:lumOff val="25000"/>
                  </a:srgbClr>
                </a:solidFill>
              </a:rPr>
              <a:t>of</a:t>
            </a:r>
            <a:r>
              <a:rPr lang="pt-PT" sz="2400" dirty="0">
                <a:solidFill>
                  <a:srgbClr val="000000">
                    <a:lumMod val="75000"/>
                    <a:lumOff val="25000"/>
                  </a:srgbClr>
                </a:solidFill>
              </a:rPr>
              <a:t> </a:t>
            </a:r>
            <a:r>
              <a:rPr lang="pt-PT" sz="2400" dirty="0" err="1">
                <a:solidFill>
                  <a:srgbClr val="000000">
                    <a:lumMod val="75000"/>
                    <a:lumOff val="25000"/>
                  </a:srgbClr>
                </a:solidFill>
              </a:rPr>
              <a:t>the</a:t>
            </a:r>
            <a:r>
              <a:rPr lang="pt-PT" sz="2400" dirty="0">
                <a:solidFill>
                  <a:srgbClr val="000000">
                    <a:lumMod val="75000"/>
                    <a:lumOff val="25000"/>
                  </a:srgbClr>
                </a:solidFill>
              </a:rPr>
              <a:t> </a:t>
            </a:r>
            <a:r>
              <a:rPr lang="pt-PT" sz="2400" dirty="0" err="1">
                <a:solidFill>
                  <a:srgbClr val="000000">
                    <a:lumMod val="75000"/>
                    <a:lumOff val="25000"/>
                  </a:srgbClr>
                </a:solidFill>
              </a:rPr>
              <a:t>kinds</a:t>
            </a:r>
            <a:r>
              <a:rPr lang="pt-PT" sz="2400" dirty="0">
                <a:solidFill>
                  <a:srgbClr val="000000">
                    <a:lumMod val="75000"/>
                    <a:lumOff val="25000"/>
                  </a:srgbClr>
                </a:solidFill>
              </a:rPr>
              <a:t> </a:t>
            </a:r>
            <a:r>
              <a:rPr lang="pt-PT" sz="2400" dirty="0" err="1">
                <a:solidFill>
                  <a:srgbClr val="000000">
                    <a:lumMod val="75000"/>
                    <a:lumOff val="25000"/>
                  </a:srgbClr>
                </a:solidFill>
              </a:rPr>
              <a:t>of</a:t>
            </a:r>
            <a:r>
              <a:rPr lang="pt-PT" sz="2400" dirty="0">
                <a:solidFill>
                  <a:srgbClr val="000000">
                    <a:lumMod val="75000"/>
                    <a:lumOff val="25000"/>
                  </a:srgbClr>
                </a:solidFill>
              </a:rPr>
              <a:t> processes for </a:t>
            </a:r>
            <a:r>
              <a:rPr lang="pt-PT" sz="2400" dirty="0" err="1">
                <a:solidFill>
                  <a:srgbClr val="000000">
                    <a:lumMod val="75000"/>
                    <a:lumOff val="25000"/>
                  </a:srgbClr>
                </a:solidFill>
              </a:rPr>
              <a:t>which</a:t>
            </a:r>
            <a:r>
              <a:rPr lang="pt-PT" sz="2400" dirty="0">
                <a:solidFill>
                  <a:srgbClr val="000000">
                    <a:lumMod val="75000"/>
                    <a:lumOff val="25000"/>
                  </a:srgbClr>
                </a:solidFill>
              </a:rPr>
              <a:t> </a:t>
            </a:r>
            <a:r>
              <a:rPr lang="pt-PT" sz="2400" dirty="0" err="1">
                <a:solidFill>
                  <a:srgbClr val="000000">
                    <a:lumMod val="75000"/>
                    <a:lumOff val="25000"/>
                  </a:srgbClr>
                </a:solidFill>
              </a:rPr>
              <a:t>we</a:t>
            </a:r>
            <a:r>
              <a:rPr lang="pt-PT" sz="2400" dirty="0">
                <a:solidFill>
                  <a:srgbClr val="000000">
                    <a:lumMod val="75000"/>
                    <a:lumOff val="25000"/>
                  </a:srgbClr>
                </a:solidFill>
              </a:rPr>
              <a:t> are </a:t>
            </a:r>
            <a:r>
              <a:rPr lang="pt-PT" sz="2400" dirty="0" err="1">
                <a:solidFill>
                  <a:srgbClr val="000000">
                    <a:lumMod val="75000"/>
                    <a:lumOff val="25000"/>
                  </a:srgbClr>
                </a:solidFill>
              </a:rPr>
              <a:t>providing</a:t>
            </a:r>
            <a:r>
              <a:rPr lang="pt-PT" sz="2400" dirty="0">
                <a:solidFill>
                  <a:srgbClr val="000000">
                    <a:lumMod val="75000"/>
                    <a:lumOff val="25000"/>
                  </a:srgbClr>
                </a:solidFill>
              </a:rPr>
              <a:t> a </a:t>
            </a:r>
            <a:r>
              <a:rPr lang="pt-PT" sz="2400" dirty="0" err="1">
                <a:solidFill>
                  <a:srgbClr val="000000">
                    <a:lumMod val="75000"/>
                    <a:lumOff val="25000"/>
                  </a:srgbClr>
                </a:solidFill>
              </a:rPr>
              <a:t>product</a:t>
            </a:r>
            <a:r>
              <a:rPr lang="pt-PT" sz="2400" dirty="0">
                <a:solidFill>
                  <a:srgbClr val="000000">
                    <a:lumMod val="75000"/>
                    <a:lumOff val="25000"/>
                  </a:srgbClr>
                </a:solidFill>
              </a:rPr>
              <a:t> </a:t>
            </a:r>
            <a:r>
              <a:rPr lang="pt-PT" sz="2400" dirty="0" err="1">
                <a:solidFill>
                  <a:srgbClr val="000000">
                    <a:lumMod val="75000"/>
                    <a:lumOff val="25000"/>
                  </a:srgbClr>
                </a:solidFill>
              </a:rPr>
              <a:t>or</a:t>
            </a:r>
            <a:r>
              <a:rPr lang="pt-PT" sz="2400" dirty="0">
                <a:solidFill>
                  <a:srgbClr val="000000">
                    <a:lumMod val="75000"/>
                    <a:lumOff val="25000"/>
                  </a:srgbClr>
                </a:solidFill>
              </a:rPr>
              <a:t> </a:t>
            </a:r>
            <a:r>
              <a:rPr lang="pt-PT" sz="2400" dirty="0" err="1">
                <a:solidFill>
                  <a:srgbClr val="000000">
                    <a:lumMod val="75000"/>
                    <a:lumOff val="25000"/>
                  </a:srgbClr>
                </a:solidFill>
              </a:rPr>
              <a:t>service</a:t>
            </a:r>
            <a:r>
              <a:rPr lang="pt-PT" sz="2400" dirty="0">
                <a:solidFill>
                  <a:srgbClr val="000000">
                    <a:lumMod val="75000"/>
                    <a:lumOff val="25000"/>
                  </a:srgbClr>
                </a:solidFill>
              </a:rPr>
              <a:t> to </a:t>
            </a:r>
            <a:r>
              <a:rPr lang="pt-PT" sz="2400" dirty="0" err="1">
                <a:solidFill>
                  <a:srgbClr val="000000">
                    <a:lumMod val="75000"/>
                    <a:lumOff val="25000"/>
                  </a:srgbClr>
                </a:solidFill>
              </a:rPr>
              <a:t>those</a:t>
            </a:r>
            <a:r>
              <a:rPr lang="pt-PT" sz="2400" dirty="0">
                <a:solidFill>
                  <a:srgbClr val="000000">
                    <a:lumMod val="75000"/>
                    <a:lumOff val="25000"/>
                  </a:srgbClr>
                </a:solidFill>
              </a:rPr>
              <a:t> </a:t>
            </a:r>
            <a:r>
              <a:rPr lang="pt-PT" sz="2400" dirty="0" err="1">
                <a:solidFill>
                  <a:srgbClr val="000000">
                    <a:lumMod val="75000"/>
                    <a:lumOff val="25000"/>
                  </a:srgbClr>
                </a:solidFill>
              </a:rPr>
              <a:t>customer</a:t>
            </a:r>
            <a:r>
              <a:rPr lang="pt-PT" sz="2400" dirty="0">
                <a:solidFill>
                  <a:srgbClr val="000000">
                    <a:lumMod val="75000"/>
                    <a:lumOff val="25000"/>
                  </a:srgbClr>
                </a:solidFill>
              </a:rPr>
              <a:t> </a:t>
            </a:r>
            <a:r>
              <a:rPr lang="pt-PT" sz="2400" dirty="0" err="1">
                <a:solidFill>
                  <a:srgbClr val="000000">
                    <a:lumMod val="75000"/>
                    <a:lumOff val="25000"/>
                  </a:srgbClr>
                </a:solidFill>
              </a:rPr>
              <a:t>groups</a:t>
            </a:r>
            <a:r>
              <a:rPr lang="pt-PT" sz="2400" dirty="0">
                <a:solidFill>
                  <a:srgbClr val="000000">
                    <a:lumMod val="75000"/>
                    <a:lumOff val="25000"/>
                  </a:srgbClr>
                </a:solidFill>
              </a:rPr>
              <a:t>.</a:t>
            </a:r>
          </a:p>
          <a:p>
            <a:endParaRPr lang="pt-PT" dirty="0"/>
          </a:p>
        </p:txBody>
      </p:sp>
    </p:spTree>
    <p:extLst>
      <p:ext uri="{BB962C8B-B14F-4D97-AF65-F5344CB8AC3E}">
        <p14:creationId xmlns:p14="http://schemas.microsoft.com/office/powerpoint/2010/main" val="2432528867"/>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Rectangle 2"/>
          <p:cNvSpPr>
            <a:spLocks noGrp="1" noChangeArrowheads="1"/>
          </p:cNvSpPr>
          <p:nvPr>
            <p:ph type="title"/>
          </p:nvPr>
        </p:nvSpPr>
        <p:spPr/>
        <p:txBody>
          <a:bodyPr>
            <a:noAutofit/>
          </a:bodyPr>
          <a:lstStyle/>
          <a:p>
            <a:pPr algn="ctr" eaLnBrk="1" hangingPunct="1">
              <a:defRPr/>
            </a:pPr>
            <a:r>
              <a:rPr lang="pt-PT" altLang="ja-JP" sz="5400" b="1" dirty="0" err="1" smtClean="0">
                <a:ea typeface="ＭＳ Ｐゴシック" charset="-128"/>
              </a:rPr>
              <a:t>Kaplan</a:t>
            </a:r>
            <a:r>
              <a:rPr lang="pt-PT" altLang="ja-JP" sz="5400" b="1" dirty="0" smtClean="0">
                <a:ea typeface="ＭＳ Ｐゴシック" charset="-128"/>
              </a:rPr>
              <a:t> </a:t>
            </a:r>
            <a:r>
              <a:rPr lang="pt-PT" altLang="ja-JP" sz="5400" b="1" dirty="0" err="1" smtClean="0">
                <a:ea typeface="ＭＳ Ｐゴシック" charset="-128"/>
              </a:rPr>
              <a:t>and</a:t>
            </a:r>
            <a:r>
              <a:rPr lang="pt-PT" altLang="ja-JP" sz="5400" b="1" dirty="0" smtClean="0">
                <a:ea typeface="ＭＳ Ｐゴシック" charset="-128"/>
              </a:rPr>
              <a:t> </a:t>
            </a:r>
            <a:r>
              <a:rPr lang="pt-PT" altLang="ja-JP" sz="5400" b="1" dirty="0" err="1" smtClean="0">
                <a:ea typeface="ＭＳ Ｐゴシック" charset="-128"/>
              </a:rPr>
              <a:t>Norton’s</a:t>
            </a:r>
            <a:r>
              <a:rPr lang="pt-PT" altLang="ja-JP" sz="5400" b="1" dirty="0" smtClean="0">
                <a:ea typeface="ＭＳ Ｐゴシック" charset="-128"/>
              </a:rPr>
              <a:t> </a:t>
            </a:r>
            <a:r>
              <a:rPr lang="pt-PT" altLang="ja-JP" sz="5400" b="1" dirty="0" err="1" smtClean="0">
                <a:ea typeface="ＭＳ Ｐゴシック" charset="-128"/>
              </a:rPr>
              <a:t>Balanced</a:t>
            </a:r>
            <a:r>
              <a:rPr lang="pt-PT" altLang="ja-JP" sz="5400" b="1" dirty="0" smtClean="0">
                <a:ea typeface="ＭＳ Ｐゴシック" charset="-128"/>
              </a:rPr>
              <a:t> </a:t>
            </a:r>
            <a:r>
              <a:rPr lang="pt-PT" altLang="ja-JP" sz="5400" b="1" dirty="0" err="1" smtClean="0">
                <a:ea typeface="ＭＳ Ｐゴシック" charset="-128"/>
              </a:rPr>
              <a:t>Scorecard</a:t>
            </a:r>
            <a:endParaRPr lang="pt-PT" sz="5400" b="1" dirty="0" smtClean="0">
              <a:ea typeface="ＭＳ Ｐゴシック" charset="-128"/>
            </a:endParaRPr>
          </a:p>
        </p:txBody>
      </p:sp>
      <p:sp>
        <p:nvSpPr>
          <p:cNvPr id="146435" name="Rectangle 3"/>
          <p:cNvSpPr>
            <a:spLocks noGrp="1" noChangeArrowheads="1"/>
          </p:cNvSpPr>
          <p:nvPr>
            <p:ph idx="1"/>
          </p:nvPr>
        </p:nvSpPr>
        <p:spPr>
          <a:xfrm>
            <a:off x="467544" y="1845734"/>
            <a:ext cx="8352927" cy="4247562"/>
          </a:xfrm>
        </p:spPr>
        <p:txBody>
          <a:bodyPr>
            <a:normAutofit lnSpcReduction="10000"/>
          </a:bodyPr>
          <a:lstStyle/>
          <a:p>
            <a:pPr algn="just" eaLnBrk="1" hangingPunct="1">
              <a:lnSpc>
                <a:spcPct val="80000"/>
              </a:lnSpc>
            </a:pPr>
            <a:r>
              <a:rPr lang="pt-PT" altLang="pt-PT" sz="2000" b="1" dirty="0" smtClean="0"/>
              <a:t> </a:t>
            </a:r>
            <a:r>
              <a:rPr lang="pt-PT" altLang="pt-PT" sz="2400" b="1" dirty="0" err="1" smtClean="0"/>
              <a:t>The</a:t>
            </a:r>
            <a:r>
              <a:rPr lang="pt-PT" altLang="pt-PT" sz="2400" b="1" dirty="0" smtClean="0"/>
              <a:t> Business </a:t>
            </a:r>
            <a:r>
              <a:rPr lang="pt-PT" altLang="pt-PT" sz="2400" b="1" dirty="0" err="1" smtClean="0"/>
              <a:t>Process</a:t>
            </a:r>
            <a:r>
              <a:rPr lang="pt-PT" altLang="pt-PT" sz="2400" b="1" dirty="0" smtClean="0"/>
              <a:t> </a:t>
            </a:r>
            <a:r>
              <a:rPr lang="pt-PT" altLang="pt-PT" sz="2400" b="1" dirty="0" err="1" smtClean="0"/>
              <a:t>perspective</a:t>
            </a:r>
            <a:endParaRPr lang="pt-PT" altLang="pt-PT" sz="2400" b="1" dirty="0" smtClean="0"/>
          </a:p>
          <a:p>
            <a:pPr algn="just" eaLnBrk="1" hangingPunct="1">
              <a:lnSpc>
                <a:spcPct val="80000"/>
              </a:lnSpc>
            </a:pPr>
            <a:r>
              <a:rPr lang="pt-PT" altLang="pt-PT" sz="2400" dirty="0" err="1" smtClean="0"/>
              <a:t>This</a:t>
            </a:r>
            <a:r>
              <a:rPr lang="pt-PT" altLang="pt-PT" sz="2400" dirty="0" smtClean="0"/>
              <a:t> </a:t>
            </a:r>
            <a:r>
              <a:rPr lang="pt-PT" altLang="pt-PT" sz="2400" dirty="0" err="1" smtClean="0"/>
              <a:t>perspective</a:t>
            </a:r>
            <a:r>
              <a:rPr lang="pt-PT" altLang="pt-PT" sz="2400" dirty="0" smtClean="0"/>
              <a:t> </a:t>
            </a:r>
            <a:r>
              <a:rPr lang="pt-PT" altLang="pt-PT" sz="2400" dirty="0" err="1" smtClean="0"/>
              <a:t>refers</a:t>
            </a:r>
            <a:r>
              <a:rPr lang="pt-PT" altLang="pt-PT" sz="2400" dirty="0" smtClean="0"/>
              <a:t> to </a:t>
            </a:r>
            <a:r>
              <a:rPr lang="pt-PT" altLang="pt-PT" sz="2400" dirty="0" err="1" smtClean="0"/>
              <a:t>internal</a:t>
            </a:r>
            <a:r>
              <a:rPr lang="pt-PT" altLang="pt-PT" sz="2400" dirty="0" smtClean="0"/>
              <a:t> business processes. </a:t>
            </a:r>
            <a:r>
              <a:rPr lang="pt-PT" altLang="pt-PT" sz="2400" dirty="0" err="1" smtClean="0"/>
              <a:t>Measurements</a:t>
            </a:r>
            <a:r>
              <a:rPr lang="pt-PT" altLang="pt-PT" sz="2400" dirty="0" smtClean="0"/>
              <a:t> </a:t>
            </a:r>
            <a:r>
              <a:rPr lang="pt-PT" altLang="pt-PT" sz="2400" dirty="0" err="1" smtClean="0"/>
              <a:t>based</a:t>
            </a:r>
            <a:r>
              <a:rPr lang="pt-PT" altLang="pt-PT" sz="2400" dirty="0" smtClean="0"/>
              <a:t> </a:t>
            </a:r>
            <a:r>
              <a:rPr lang="pt-PT" altLang="pt-PT" sz="2400" dirty="0" err="1" smtClean="0"/>
              <a:t>on</a:t>
            </a:r>
            <a:r>
              <a:rPr lang="pt-PT" altLang="pt-PT" sz="2400" dirty="0" smtClean="0"/>
              <a:t> </a:t>
            </a:r>
            <a:r>
              <a:rPr lang="pt-PT" altLang="pt-PT" sz="2400" dirty="0" err="1" smtClean="0"/>
              <a:t>this</a:t>
            </a:r>
            <a:r>
              <a:rPr lang="pt-PT" altLang="pt-PT" sz="2400" dirty="0" smtClean="0"/>
              <a:t> </a:t>
            </a:r>
            <a:r>
              <a:rPr lang="pt-PT" altLang="pt-PT" sz="2400" dirty="0" err="1" smtClean="0"/>
              <a:t>perspective</a:t>
            </a:r>
            <a:r>
              <a:rPr lang="pt-PT" altLang="pt-PT" sz="2400" dirty="0" smtClean="0"/>
              <a:t> </a:t>
            </a:r>
            <a:r>
              <a:rPr lang="pt-PT" altLang="pt-PT" sz="2400" dirty="0" err="1" smtClean="0"/>
              <a:t>will</a:t>
            </a:r>
            <a:r>
              <a:rPr lang="pt-PT" altLang="pt-PT" sz="2400" dirty="0" smtClean="0"/>
              <a:t> show </a:t>
            </a:r>
            <a:r>
              <a:rPr lang="pt-PT" altLang="pt-PT" sz="2400" dirty="0" err="1" smtClean="0"/>
              <a:t>the</a:t>
            </a:r>
            <a:r>
              <a:rPr lang="pt-PT" altLang="pt-PT" sz="2400" dirty="0" smtClean="0"/>
              <a:t> managers </a:t>
            </a:r>
            <a:r>
              <a:rPr lang="pt-PT" altLang="pt-PT" sz="2400" dirty="0" err="1" smtClean="0"/>
              <a:t>how</a:t>
            </a:r>
            <a:r>
              <a:rPr lang="pt-PT" altLang="pt-PT" sz="2400" dirty="0" smtClean="0"/>
              <a:t> </a:t>
            </a:r>
            <a:r>
              <a:rPr lang="pt-PT" altLang="pt-PT" sz="2400" dirty="0" err="1" smtClean="0"/>
              <a:t>well</a:t>
            </a:r>
            <a:r>
              <a:rPr lang="pt-PT" altLang="pt-PT" sz="2400" dirty="0" smtClean="0"/>
              <a:t> </a:t>
            </a:r>
            <a:r>
              <a:rPr lang="pt-PT" altLang="pt-PT" sz="2400" dirty="0" err="1" smtClean="0"/>
              <a:t>their</a:t>
            </a:r>
            <a:r>
              <a:rPr lang="pt-PT" altLang="pt-PT" sz="2400" dirty="0" smtClean="0"/>
              <a:t> business </a:t>
            </a:r>
            <a:r>
              <a:rPr lang="pt-PT" altLang="pt-PT" sz="2400" dirty="0" err="1" smtClean="0"/>
              <a:t>is</a:t>
            </a:r>
            <a:r>
              <a:rPr lang="pt-PT" altLang="pt-PT" sz="2400" dirty="0" smtClean="0"/>
              <a:t> </a:t>
            </a:r>
            <a:r>
              <a:rPr lang="pt-PT" altLang="pt-PT" sz="2400" dirty="0" err="1" smtClean="0"/>
              <a:t>running</a:t>
            </a:r>
            <a:r>
              <a:rPr lang="pt-PT" altLang="pt-PT" sz="2400" dirty="0" smtClean="0"/>
              <a:t>, </a:t>
            </a:r>
            <a:r>
              <a:rPr lang="pt-PT" altLang="pt-PT" sz="2400" dirty="0" err="1" smtClean="0"/>
              <a:t>and</a:t>
            </a:r>
            <a:r>
              <a:rPr lang="pt-PT" altLang="pt-PT" sz="2400" dirty="0" smtClean="0"/>
              <a:t> </a:t>
            </a:r>
            <a:r>
              <a:rPr lang="pt-PT" altLang="pt-PT" sz="2400" dirty="0" err="1" smtClean="0"/>
              <a:t>whether</a:t>
            </a:r>
            <a:r>
              <a:rPr lang="pt-PT" altLang="pt-PT" sz="2400" dirty="0" smtClean="0"/>
              <a:t> </a:t>
            </a:r>
            <a:r>
              <a:rPr lang="pt-PT" altLang="pt-PT" sz="2400" dirty="0" err="1" smtClean="0"/>
              <a:t>its</a:t>
            </a:r>
            <a:r>
              <a:rPr lang="pt-PT" altLang="pt-PT" sz="2400" dirty="0" smtClean="0"/>
              <a:t> </a:t>
            </a:r>
            <a:r>
              <a:rPr lang="pt-PT" altLang="pt-PT" sz="2400" dirty="0" err="1" smtClean="0"/>
              <a:t>products</a:t>
            </a:r>
            <a:r>
              <a:rPr lang="pt-PT" altLang="pt-PT" sz="2400" dirty="0" smtClean="0"/>
              <a:t> </a:t>
            </a:r>
            <a:r>
              <a:rPr lang="pt-PT" altLang="pt-PT" sz="2400" dirty="0" err="1" smtClean="0"/>
              <a:t>and</a:t>
            </a:r>
            <a:r>
              <a:rPr lang="pt-PT" altLang="pt-PT" sz="2400" dirty="0" smtClean="0"/>
              <a:t> </a:t>
            </a:r>
            <a:r>
              <a:rPr lang="pt-PT" altLang="pt-PT" sz="2400" dirty="0" err="1" smtClean="0"/>
              <a:t>services</a:t>
            </a:r>
            <a:r>
              <a:rPr lang="pt-PT" altLang="pt-PT" sz="2400" dirty="0" smtClean="0"/>
              <a:t> </a:t>
            </a:r>
            <a:r>
              <a:rPr lang="pt-PT" altLang="pt-PT" sz="2400" dirty="0" err="1" smtClean="0"/>
              <a:t>conform</a:t>
            </a:r>
            <a:r>
              <a:rPr lang="pt-PT" altLang="pt-PT" sz="2400" dirty="0" smtClean="0"/>
              <a:t> to </a:t>
            </a:r>
            <a:r>
              <a:rPr lang="pt-PT" altLang="pt-PT" sz="2400" dirty="0" err="1" smtClean="0"/>
              <a:t>customer</a:t>
            </a:r>
            <a:r>
              <a:rPr lang="pt-PT" altLang="pt-PT" sz="2400" dirty="0" smtClean="0"/>
              <a:t> </a:t>
            </a:r>
            <a:r>
              <a:rPr lang="pt-PT" altLang="pt-PT" sz="2400" dirty="0" err="1" smtClean="0"/>
              <a:t>requirements</a:t>
            </a:r>
            <a:r>
              <a:rPr lang="pt-PT" altLang="pt-PT" sz="2400" dirty="0" smtClean="0"/>
              <a:t>. </a:t>
            </a:r>
            <a:r>
              <a:rPr lang="pt-PT" altLang="pt-PT" sz="2400" dirty="0" err="1" smtClean="0"/>
              <a:t>These</a:t>
            </a:r>
            <a:r>
              <a:rPr lang="pt-PT" altLang="pt-PT" sz="2400" dirty="0" smtClean="0"/>
              <a:t> </a:t>
            </a:r>
            <a:r>
              <a:rPr lang="pt-PT" altLang="pt-PT" sz="2400" dirty="0" err="1" smtClean="0"/>
              <a:t>metrics</a:t>
            </a:r>
            <a:r>
              <a:rPr lang="pt-PT" altLang="pt-PT" sz="2400" dirty="0" smtClean="0"/>
              <a:t> </a:t>
            </a:r>
            <a:r>
              <a:rPr lang="pt-PT" altLang="pt-PT" sz="2400" dirty="0" err="1" smtClean="0"/>
              <a:t>have</a:t>
            </a:r>
            <a:r>
              <a:rPr lang="pt-PT" altLang="pt-PT" sz="2400" dirty="0" smtClean="0"/>
              <a:t> to </a:t>
            </a:r>
            <a:r>
              <a:rPr lang="pt-PT" altLang="pt-PT" sz="2400" dirty="0" err="1" smtClean="0"/>
              <a:t>be</a:t>
            </a:r>
            <a:r>
              <a:rPr lang="pt-PT" altLang="pt-PT" sz="2400" dirty="0" smtClean="0"/>
              <a:t> </a:t>
            </a:r>
            <a:r>
              <a:rPr lang="pt-PT" altLang="pt-PT" sz="2400" dirty="0" err="1" smtClean="0"/>
              <a:t>carefully</a:t>
            </a:r>
            <a:r>
              <a:rPr lang="pt-PT" altLang="pt-PT" sz="2400" dirty="0" smtClean="0"/>
              <a:t> </a:t>
            </a:r>
            <a:r>
              <a:rPr lang="pt-PT" altLang="pt-PT" sz="2400" dirty="0" err="1" smtClean="0"/>
              <a:t>designed</a:t>
            </a:r>
            <a:r>
              <a:rPr lang="pt-PT" altLang="pt-PT" sz="2400" dirty="0" smtClean="0"/>
              <a:t> </a:t>
            </a:r>
            <a:r>
              <a:rPr lang="pt-PT" altLang="pt-PT" sz="2400" dirty="0" err="1" smtClean="0"/>
              <a:t>by</a:t>
            </a:r>
            <a:r>
              <a:rPr lang="pt-PT" altLang="pt-PT" sz="2400" dirty="0" smtClean="0"/>
              <a:t> </a:t>
            </a:r>
            <a:r>
              <a:rPr lang="pt-PT" altLang="pt-PT" sz="2400" dirty="0" err="1" smtClean="0"/>
              <a:t>those</a:t>
            </a:r>
            <a:r>
              <a:rPr lang="pt-PT" altLang="pt-PT" sz="2400" dirty="0" smtClean="0"/>
              <a:t> </a:t>
            </a:r>
            <a:r>
              <a:rPr lang="pt-PT" altLang="pt-PT" sz="2400" dirty="0" err="1" smtClean="0"/>
              <a:t>that</a:t>
            </a:r>
            <a:r>
              <a:rPr lang="pt-PT" altLang="pt-PT" sz="2400" dirty="0" smtClean="0"/>
              <a:t> </a:t>
            </a:r>
            <a:r>
              <a:rPr lang="pt-PT" altLang="pt-PT" sz="2400" dirty="0" err="1" smtClean="0"/>
              <a:t>know</a:t>
            </a:r>
            <a:r>
              <a:rPr lang="pt-PT" altLang="pt-PT" sz="2400" dirty="0" smtClean="0"/>
              <a:t> </a:t>
            </a:r>
            <a:r>
              <a:rPr lang="pt-PT" altLang="pt-PT" sz="2400" dirty="0" err="1" smtClean="0"/>
              <a:t>these</a:t>
            </a:r>
            <a:r>
              <a:rPr lang="pt-PT" altLang="pt-PT" sz="2400" dirty="0" smtClean="0"/>
              <a:t> processes </a:t>
            </a:r>
            <a:r>
              <a:rPr lang="pt-PT" altLang="pt-PT" sz="2400" dirty="0" err="1" smtClean="0"/>
              <a:t>most</a:t>
            </a:r>
            <a:r>
              <a:rPr lang="pt-PT" altLang="pt-PT" sz="2400" dirty="0" smtClean="0"/>
              <a:t> </a:t>
            </a:r>
            <a:r>
              <a:rPr lang="pt-PT" altLang="pt-PT" sz="2400" dirty="0" err="1" smtClean="0"/>
              <a:t>intimately</a:t>
            </a:r>
            <a:r>
              <a:rPr lang="pt-PT" altLang="pt-PT" sz="2400" dirty="0" smtClean="0"/>
              <a:t>. In </a:t>
            </a:r>
            <a:r>
              <a:rPr lang="pt-PT" altLang="pt-PT" sz="2400" dirty="0" err="1" smtClean="0"/>
              <a:t>addition</a:t>
            </a:r>
            <a:r>
              <a:rPr lang="pt-PT" altLang="pt-PT" sz="2400" dirty="0" smtClean="0"/>
              <a:t> to </a:t>
            </a:r>
            <a:r>
              <a:rPr lang="pt-PT" altLang="pt-PT" sz="2400" dirty="0" err="1" smtClean="0"/>
              <a:t>the</a:t>
            </a:r>
            <a:r>
              <a:rPr lang="pt-PT" altLang="pt-PT" sz="2400" dirty="0" smtClean="0"/>
              <a:t> </a:t>
            </a:r>
            <a:r>
              <a:rPr lang="pt-PT" altLang="pt-PT" sz="2400" b="1" dirty="0" err="1" smtClean="0"/>
              <a:t>strategic</a:t>
            </a:r>
            <a:r>
              <a:rPr lang="pt-PT" altLang="pt-PT" sz="2400" b="1" dirty="0" smtClean="0"/>
              <a:t> management processes</a:t>
            </a:r>
            <a:r>
              <a:rPr lang="pt-PT" altLang="pt-PT" sz="2400" dirty="0" smtClean="0"/>
              <a:t>, </a:t>
            </a:r>
            <a:r>
              <a:rPr lang="pt-PT" altLang="pt-PT" sz="2400" dirty="0" err="1" smtClean="0"/>
              <a:t>two</a:t>
            </a:r>
            <a:r>
              <a:rPr lang="pt-PT" altLang="pt-PT" sz="2400" dirty="0" smtClean="0"/>
              <a:t> </a:t>
            </a:r>
            <a:r>
              <a:rPr lang="pt-PT" altLang="pt-PT" sz="2400" dirty="0" err="1" smtClean="0"/>
              <a:t>kinds</a:t>
            </a:r>
            <a:r>
              <a:rPr lang="pt-PT" altLang="pt-PT" sz="2400" dirty="0" smtClean="0"/>
              <a:t> </a:t>
            </a:r>
            <a:r>
              <a:rPr lang="pt-PT" altLang="pt-PT" sz="2400" dirty="0" err="1" smtClean="0"/>
              <a:t>of</a:t>
            </a:r>
            <a:r>
              <a:rPr lang="pt-PT" altLang="pt-PT" sz="2400" dirty="0" smtClean="0"/>
              <a:t> business processes </a:t>
            </a:r>
            <a:r>
              <a:rPr lang="pt-PT" altLang="pt-PT" sz="2400" dirty="0" err="1" smtClean="0"/>
              <a:t>may</a:t>
            </a:r>
            <a:r>
              <a:rPr lang="pt-PT" altLang="pt-PT" sz="2400" dirty="0" smtClean="0"/>
              <a:t> </a:t>
            </a:r>
            <a:r>
              <a:rPr lang="pt-PT" altLang="pt-PT" sz="2400" dirty="0" err="1" smtClean="0"/>
              <a:t>be</a:t>
            </a:r>
            <a:r>
              <a:rPr lang="pt-PT" altLang="pt-PT" sz="2400" dirty="0" smtClean="0"/>
              <a:t> </a:t>
            </a:r>
            <a:r>
              <a:rPr lang="pt-PT" altLang="pt-PT" sz="2400" dirty="0" err="1" smtClean="0"/>
              <a:t>identified</a:t>
            </a:r>
            <a:r>
              <a:rPr lang="pt-PT" altLang="pt-PT" sz="2400" dirty="0" smtClean="0"/>
              <a:t>: </a:t>
            </a:r>
            <a:endParaRPr lang="pt-PT" altLang="pt-PT" sz="2400" b="1" dirty="0" smtClean="0"/>
          </a:p>
          <a:p>
            <a:pPr algn="just" eaLnBrk="1" hangingPunct="1">
              <a:lnSpc>
                <a:spcPct val="80000"/>
              </a:lnSpc>
            </a:pPr>
            <a:r>
              <a:rPr lang="pt-PT" altLang="pt-PT" sz="2400" b="1" dirty="0" err="1" smtClean="0"/>
              <a:t>Mission-oriented</a:t>
            </a:r>
            <a:r>
              <a:rPr lang="pt-PT" altLang="pt-PT" sz="2400" b="1" dirty="0" smtClean="0"/>
              <a:t> processes</a:t>
            </a:r>
            <a:r>
              <a:rPr lang="pt-PT" altLang="pt-PT" sz="2400" dirty="0" smtClean="0"/>
              <a:t>. </a:t>
            </a:r>
            <a:r>
              <a:rPr lang="pt-PT" altLang="pt-PT" sz="2400" dirty="0" err="1" smtClean="0"/>
              <a:t>Many</a:t>
            </a:r>
            <a:r>
              <a:rPr lang="pt-PT" altLang="pt-PT" sz="2400" dirty="0" smtClean="0"/>
              <a:t> </a:t>
            </a:r>
            <a:r>
              <a:rPr lang="pt-PT" altLang="pt-PT" sz="2400" dirty="0" err="1" smtClean="0"/>
              <a:t>unique</a:t>
            </a:r>
            <a:r>
              <a:rPr lang="pt-PT" altLang="pt-PT" sz="2400" dirty="0" smtClean="0"/>
              <a:t> </a:t>
            </a:r>
            <a:r>
              <a:rPr lang="pt-PT" altLang="pt-PT" sz="2400" dirty="0" err="1" smtClean="0"/>
              <a:t>problems</a:t>
            </a:r>
            <a:r>
              <a:rPr lang="pt-PT" altLang="pt-PT" sz="2400" dirty="0" smtClean="0"/>
              <a:t> are </a:t>
            </a:r>
            <a:r>
              <a:rPr lang="pt-PT" altLang="pt-PT" sz="2400" dirty="0" err="1" smtClean="0"/>
              <a:t>encountered</a:t>
            </a:r>
            <a:r>
              <a:rPr lang="pt-PT" altLang="pt-PT" sz="2400" dirty="0" smtClean="0"/>
              <a:t> in </a:t>
            </a:r>
            <a:r>
              <a:rPr lang="pt-PT" altLang="pt-PT" sz="2400" dirty="0" err="1" smtClean="0"/>
              <a:t>these</a:t>
            </a:r>
            <a:r>
              <a:rPr lang="pt-PT" altLang="pt-PT" sz="2400" dirty="0" smtClean="0"/>
              <a:t> processes. </a:t>
            </a:r>
            <a:endParaRPr lang="pt-PT" altLang="pt-PT" sz="2400" b="1" dirty="0" smtClean="0"/>
          </a:p>
          <a:p>
            <a:pPr algn="just" eaLnBrk="1" hangingPunct="1">
              <a:lnSpc>
                <a:spcPct val="80000"/>
              </a:lnSpc>
            </a:pPr>
            <a:r>
              <a:rPr lang="pt-PT" altLang="pt-PT" sz="2400" b="1" dirty="0" err="1" smtClean="0"/>
              <a:t>Support</a:t>
            </a:r>
            <a:r>
              <a:rPr lang="pt-PT" altLang="pt-PT" sz="2400" b="1" dirty="0" smtClean="0"/>
              <a:t> processes</a:t>
            </a:r>
            <a:r>
              <a:rPr lang="pt-PT" altLang="pt-PT" sz="2400" dirty="0" smtClean="0"/>
              <a:t>. </a:t>
            </a:r>
            <a:r>
              <a:rPr lang="pt-PT" altLang="pt-PT" sz="2400" dirty="0" err="1" smtClean="0"/>
              <a:t>The</a:t>
            </a:r>
            <a:r>
              <a:rPr lang="pt-PT" altLang="pt-PT" sz="2400" dirty="0" smtClean="0"/>
              <a:t> </a:t>
            </a:r>
            <a:r>
              <a:rPr lang="pt-PT" altLang="pt-PT" sz="2400" dirty="0" err="1" smtClean="0"/>
              <a:t>support</a:t>
            </a:r>
            <a:r>
              <a:rPr lang="pt-PT" altLang="pt-PT" sz="2400" dirty="0" smtClean="0"/>
              <a:t> processes are more </a:t>
            </a:r>
            <a:r>
              <a:rPr lang="pt-PT" altLang="pt-PT" sz="2400" dirty="0" err="1" smtClean="0"/>
              <a:t>repetitive</a:t>
            </a:r>
            <a:r>
              <a:rPr lang="pt-PT" altLang="pt-PT" sz="2400" dirty="0" smtClean="0"/>
              <a:t> in </a:t>
            </a:r>
            <a:r>
              <a:rPr lang="pt-PT" altLang="pt-PT" sz="2400" dirty="0" err="1" smtClean="0"/>
              <a:t>nature</a:t>
            </a:r>
            <a:r>
              <a:rPr lang="pt-PT" altLang="pt-PT" sz="2400" dirty="0" smtClean="0"/>
              <a:t>, </a:t>
            </a:r>
            <a:r>
              <a:rPr lang="pt-PT" altLang="pt-PT" sz="2400" dirty="0" err="1" smtClean="0"/>
              <a:t>and</a:t>
            </a:r>
            <a:r>
              <a:rPr lang="pt-PT" altLang="pt-PT" sz="2400" dirty="0" smtClean="0"/>
              <a:t> </a:t>
            </a:r>
            <a:r>
              <a:rPr lang="pt-PT" altLang="pt-PT" sz="2400" dirty="0" err="1" smtClean="0"/>
              <a:t>hence</a:t>
            </a:r>
            <a:r>
              <a:rPr lang="pt-PT" altLang="pt-PT" sz="2400" dirty="0" smtClean="0"/>
              <a:t> </a:t>
            </a:r>
            <a:r>
              <a:rPr lang="pt-PT" altLang="pt-PT" sz="2400" dirty="0" err="1" smtClean="0"/>
              <a:t>easier</a:t>
            </a:r>
            <a:r>
              <a:rPr lang="pt-PT" altLang="pt-PT" sz="2400" dirty="0" smtClean="0"/>
              <a:t> to </a:t>
            </a:r>
            <a:r>
              <a:rPr lang="pt-PT" altLang="pt-PT" sz="2400" dirty="0" err="1" smtClean="0"/>
              <a:t>measure</a:t>
            </a:r>
            <a:r>
              <a:rPr lang="pt-PT" altLang="pt-PT" sz="2400" dirty="0" smtClean="0"/>
              <a:t> </a:t>
            </a:r>
            <a:r>
              <a:rPr lang="pt-PT" altLang="pt-PT" sz="2400" dirty="0" err="1" smtClean="0"/>
              <a:t>and</a:t>
            </a:r>
            <a:r>
              <a:rPr lang="pt-PT" altLang="pt-PT" sz="2400" dirty="0" smtClean="0"/>
              <a:t> to </a:t>
            </a:r>
            <a:r>
              <a:rPr lang="pt-PT" altLang="pt-PT" sz="2400" dirty="0" err="1" smtClean="0"/>
              <a:t>benchmark</a:t>
            </a:r>
            <a:r>
              <a:rPr lang="pt-PT" altLang="pt-PT" sz="2400" dirty="0" smtClean="0"/>
              <a:t>. </a:t>
            </a:r>
            <a:r>
              <a:rPr lang="pt-PT" altLang="pt-PT" sz="2400" dirty="0" err="1" smtClean="0"/>
              <a:t>Generic</a:t>
            </a:r>
            <a:r>
              <a:rPr lang="pt-PT" altLang="pt-PT" sz="2400" dirty="0" smtClean="0"/>
              <a:t> </a:t>
            </a:r>
            <a:r>
              <a:rPr lang="pt-PT" altLang="pt-PT" sz="2400" dirty="0" err="1" smtClean="0"/>
              <a:t>measurement</a:t>
            </a:r>
            <a:r>
              <a:rPr lang="pt-PT" altLang="pt-PT" sz="2400" dirty="0" smtClean="0"/>
              <a:t> </a:t>
            </a:r>
            <a:r>
              <a:rPr lang="pt-PT" altLang="pt-PT" sz="2400" dirty="0" err="1" smtClean="0"/>
              <a:t>methods</a:t>
            </a:r>
            <a:r>
              <a:rPr lang="pt-PT" altLang="pt-PT" sz="2400" dirty="0" smtClean="0"/>
              <a:t> can </a:t>
            </a:r>
            <a:r>
              <a:rPr lang="pt-PT" altLang="pt-PT" sz="2400" dirty="0" err="1" smtClean="0"/>
              <a:t>be</a:t>
            </a:r>
            <a:r>
              <a:rPr lang="pt-PT" altLang="pt-PT" sz="2400" dirty="0" smtClean="0"/>
              <a:t> </a:t>
            </a:r>
            <a:r>
              <a:rPr lang="pt-PT" altLang="pt-PT" sz="2400" dirty="0" err="1" smtClean="0"/>
              <a:t>used</a:t>
            </a:r>
            <a:r>
              <a:rPr lang="pt-PT" altLang="pt-PT" sz="2400" dirty="0" smtClean="0"/>
              <a:t>.</a:t>
            </a:r>
            <a:endParaRPr lang="pt-PT" altLang="pt-PT" sz="2400" b="1" dirty="0" smtClean="0"/>
          </a:p>
        </p:txBody>
      </p:sp>
    </p:spTree>
    <p:extLst>
      <p:ext uri="{BB962C8B-B14F-4D97-AF65-F5344CB8AC3E}">
        <p14:creationId xmlns:p14="http://schemas.microsoft.com/office/powerpoint/2010/main" val="3711884070"/>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Grp="1" noChangeArrowheads="1"/>
          </p:cNvSpPr>
          <p:nvPr>
            <p:ph type="title"/>
          </p:nvPr>
        </p:nvSpPr>
        <p:spPr/>
        <p:txBody>
          <a:bodyPr>
            <a:noAutofit/>
          </a:bodyPr>
          <a:lstStyle/>
          <a:p>
            <a:pPr algn="ctr" eaLnBrk="1" hangingPunct="1">
              <a:defRPr/>
            </a:pPr>
            <a:r>
              <a:rPr lang="pt-PT" altLang="ja-JP" sz="5400" b="1" dirty="0" err="1" smtClean="0">
                <a:ea typeface="ＭＳ Ｐゴシック" charset="-128"/>
              </a:rPr>
              <a:t>Kaplan</a:t>
            </a:r>
            <a:r>
              <a:rPr lang="pt-PT" altLang="ja-JP" sz="5400" b="1" dirty="0" smtClean="0">
                <a:ea typeface="ＭＳ Ｐゴシック" charset="-128"/>
              </a:rPr>
              <a:t> </a:t>
            </a:r>
            <a:r>
              <a:rPr lang="pt-PT" altLang="ja-JP" sz="5400" b="1" dirty="0" err="1" smtClean="0">
                <a:ea typeface="ＭＳ Ｐゴシック" charset="-128"/>
              </a:rPr>
              <a:t>and</a:t>
            </a:r>
            <a:r>
              <a:rPr lang="pt-PT" altLang="ja-JP" sz="5400" b="1" dirty="0" smtClean="0">
                <a:ea typeface="ＭＳ Ｐゴシック" charset="-128"/>
              </a:rPr>
              <a:t> </a:t>
            </a:r>
            <a:r>
              <a:rPr lang="pt-PT" altLang="ja-JP" sz="5400" b="1" dirty="0" err="1" smtClean="0">
                <a:ea typeface="ＭＳ Ｐゴシック" charset="-128"/>
              </a:rPr>
              <a:t>Norton’s</a:t>
            </a:r>
            <a:r>
              <a:rPr lang="pt-PT" altLang="ja-JP" sz="5400" b="1" dirty="0" smtClean="0">
                <a:ea typeface="ＭＳ Ｐゴシック" charset="-128"/>
              </a:rPr>
              <a:t> </a:t>
            </a:r>
            <a:r>
              <a:rPr lang="pt-PT" altLang="ja-JP" sz="5400" b="1" dirty="0" err="1" smtClean="0">
                <a:ea typeface="ＭＳ Ｐゴシック" charset="-128"/>
              </a:rPr>
              <a:t>Balanced</a:t>
            </a:r>
            <a:r>
              <a:rPr lang="pt-PT" altLang="ja-JP" sz="5400" b="1" dirty="0" smtClean="0">
                <a:ea typeface="ＭＳ Ｐゴシック" charset="-128"/>
              </a:rPr>
              <a:t> </a:t>
            </a:r>
            <a:r>
              <a:rPr lang="pt-PT" altLang="ja-JP" sz="5400" b="1" dirty="0" err="1" smtClean="0">
                <a:ea typeface="ＭＳ Ｐゴシック" charset="-128"/>
              </a:rPr>
              <a:t>Scorecard</a:t>
            </a:r>
            <a:endParaRPr lang="pt-PT" sz="5400" b="1" dirty="0" smtClean="0"/>
          </a:p>
        </p:txBody>
      </p:sp>
      <p:pic>
        <p:nvPicPr>
          <p:cNvPr id="147459" name="Picture 4" descr="Balanced Scorecard method"/>
          <p:cNvPicPr>
            <a:picLocks noGrp="1" noChangeAspect="1" noChangeArrowheads="1"/>
          </p:cNvPicPr>
          <p:nvPr>
            <p:ph idx="1"/>
          </p:nvPr>
        </p:nvPicPr>
        <p:blipFill>
          <a:blip r:link="rId3">
            <a:extLst>
              <a:ext uri="{28A0092B-C50C-407E-A947-70E740481C1C}">
                <a14:useLocalDpi xmlns:a14="http://schemas.microsoft.com/office/drawing/2010/main" val="0"/>
              </a:ext>
            </a:extLst>
          </a:blip>
          <a:stretch>
            <a:fillRect/>
          </a:stretch>
        </p:blipFill>
        <p:spPr>
          <a:xfrm>
            <a:off x="822960" y="1924050"/>
            <a:ext cx="7637472" cy="43132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692628663"/>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p:cNvSpPr>
            <a:spLocks noGrp="1" noChangeArrowheads="1"/>
          </p:cNvSpPr>
          <p:nvPr>
            <p:ph type="title"/>
          </p:nvPr>
        </p:nvSpPr>
        <p:spPr/>
        <p:txBody>
          <a:bodyPr>
            <a:noAutofit/>
          </a:bodyPr>
          <a:lstStyle/>
          <a:p>
            <a:pPr algn="ctr" eaLnBrk="1" hangingPunct="1">
              <a:defRPr/>
            </a:pPr>
            <a:r>
              <a:rPr lang="pt-PT" altLang="ja-JP" sz="5400" b="1" dirty="0" err="1" smtClean="0">
                <a:ea typeface="ＭＳ Ｐゴシック" charset="-128"/>
              </a:rPr>
              <a:t>Kaplan</a:t>
            </a:r>
            <a:r>
              <a:rPr lang="pt-PT" altLang="ja-JP" sz="5400" b="1" dirty="0" smtClean="0">
                <a:ea typeface="ＭＳ Ｐゴシック" charset="-128"/>
              </a:rPr>
              <a:t> </a:t>
            </a:r>
            <a:r>
              <a:rPr lang="pt-PT" altLang="ja-JP" sz="5400" b="1" dirty="0" err="1" smtClean="0">
                <a:ea typeface="ＭＳ Ｐゴシック" charset="-128"/>
              </a:rPr>
              <a:t>and</a:t>
            </a:r>
            <a:r>
              <a:rPr lang="pt-PT" altLang="ja-JP" sz="5400" b="1" dirty="0" smtClean="0">
                <a:ea typeface="ＭＳ Ｐゴシック" charset="-128"/>
              </a:rPr>
              <a:t> </a:t>
            </a:r>
            <a:r>
              <a:rPr lang="pt-PT" altLang="ja-JP" sz="5400" b="1" dirty="0" err="1" smtClean="0">
                <a:ea typeface="ＭＳ Ｐゴシック" charset="-128"/>
              </a:rPr>
              <a:t>Norton’s</a:t>
            </a:r>
            <a:r>
              <a:rPr lang="pt-PT" altLang="ja-JP" sz="5400" b="1" dirty="0" smtClean="0">
                <a:ea typeface="ＭＳ Ｐゴシック" charset="-128"/>
              </a:rPr>
              <a:t> </a:t>
            </a:r>
            <a:r>
              <a:rPr lang="pt-PT" altLang="ja-JP" sz="5400" b="1" dirty="0" err="1" smtClean="0">
                <a:ea typeface="ＭＳ Ｐゴシック" charset="-128"/>
              </a:rPr>
              <a:t>Balanced</a:t>
            </a:r>
            <a:r>
              <a:rPr lang="pt-PT" altLang="ja-JP" sz="5400" b="1" dirty="0" smtClean="0">
                <a:ea typeface="ＭＳ Ｐゴシック" charset="-128"/>
              </a:rPr>
              <a:t> </a:t>
            </a:r>
            <a:r>
              <a:rPr lang="pt-PT" altLang="ja-JP" sz="5400" b="1" dirty="0" err="1" smtClean="0">
                <a:ea typeface="ＭＳ Ｐゴシック" charset="-128"/>
              </a:rPr>
              <a:t>Scorecard</a:t>
            </a:r>
            <a:endParaRPr lang="pt-PT" sz="5400" b="1" dirty="0" smtClean="0"/>
          </a:p>
        </p:txBody>
      </p:sp>
      <p:sp>
        <p:nvSpPr>
          <p:cNvPr id="148483" name="Rectangle 3"/>
          <p:cNvSpPr>
            <a:spLocks noGrp="1" noChangeArrowheads="1"/>
          </p:cNvSpPr>
          <p:nvPr>
            <p:ph idx="1"/>
          </p:nvPr>
        </p:nvSpPr>
        <p:spPr>
          <a:xfrm>
            <a:off x="395536" y="1845734"/>
            <a:ext cx="8424935" cy="4391578"/>
          </a:xfrm>
        </p:spPr>
        <p:txBody>
          <a:bodyPr>
            <a:noAutofit/>
          </a:bodyPr>
          <a:lstStyle/>
          <a:p>
            <a:pPr eaLnBrk="1" hangingPunct="1">
              <a:lnSpc>
                <a:spcPct val="80000"/>
              </a:lnSpc>
            </a:pPr>
            <a:r>
              <a:rPr lang="pt-PT" altLang="pt-PT" sz="2400" b="1" dirty="0" err="1" smtClean="0"/>
              <a:t>Objectives</a:t>
            </a:r>
            <a:r>
              <a:rPr lang="pt-PT" altLang="pt-PT" sz="2400" b="1" dirty="0" smtClean="0"/>
              <a:t>, </a:t>
            </a:r>
            <a:r>
              <a:rPr lang="pt-PT" altLang="pt-PT" sz="2400" b="1" dirty="0" err="1" smtClean="0"/>
              <a:t>Measures</a:t>
            </a:r>
            <a:r>
              <a:rPr lang="pt-PT" altLang="pt-PT" sz="2400" b="1" dirty="0" smtClean="0"/>
              <a:t>, Targets, </a:t>
            </a:r>
            <a:r>
              <a:rPr lang="pt-PT" altLang="pt-PT" sz="2400" b="1" dirty="0" err="1" smtClean="0"/>
              <a:t>and</a:t>
            </a:r>
            <a:r>
              <a:rPr lang="pt-PT" altLang="pt-PT" sz="2400" b="1" dirty="0" smtClean="0"/>
              <a:t> </a:t>
            </a:r>
            <a:r>
              <a:rPr lang="pt-PT" altLang="pt-PT" sz="2400" b="1" dirty="0" err="1" smtClean="0"/>
              <a:t>Initiatives</a:t>
            </a:r>
            <a:endParaRPr lang="pt-PT" altLang="pt-PT" sz="2400" b="1" dirty="0" smtClean="0"/>
          </a:p>
          <a:p>
            <a:pPr eaLnBrk="1" hangingPunct="1">
              <a:lnSpc>
                <a:spcPct val="80000"/>
              </a:lnSpc>
            </a:pPr>
            <a:r>
              <a:rPr lang="pt-PT" altLang="pt-PT" sz="2400" dirty="0" smtClean="0"/>
              <a:t>For </a:t>
            </a:r>
            <a:r>
              <a:rPr lang="pt-PT" altLang="pt-PT" sz="2400" dirty="0" err="1" smtClean="0"/>
              <a:t>each</a:t>
            </a:r>
            <a:r>
              <a:rPr lang="pt-PT" altLang="pt-PT" sz="2400" dirty="0" smtClean="0"/>
              <a:t> </a:t>
            </a:r>
            <a:r>
              <a:rPr lang="pt-PT" altLang="pt-PT" sz="2400" dirty="0" err="1" smtClean="0"/>
              <a:t>perspective</a:t>
            </a:r>
            <a:r>
              <a:rPr lang="pt-PT" altLang="pt-PT" sz="2400" dirty="0" smtClean="0"/>
              <a:t> </a:t>
            </a:r>
            <a:r>
              <a:rPr lang="pt-PT" altLang="pt-PT" sz="2400" dirty="0" err="1" smtClean="0"/>
              <a:t>of</a:t>
            </a:r>
            <a:r>
              <a:rPr lang="pt-PT" altLang="pt-PT" sz="2400" dirty="0" smtClean="0"/>
              <a:t> </a:t>
            </a:r>
            <a:r>
              <a:rPr lang="pt-PT" altLang="pt-PT" sz="2400" dirty="0" err="1" smtClean="0"/>
              <a:t>the</a:t>
            </a:r>
            <a:r>
              <a:rPr lang="pt-PT" altLang="pt-PT" sz="2400" dirty="0" smtClean="0"/>
              <a:t> </a:t>
            </a:r>
            <a:r>
              <a:rPr lang="pt-PT" altLang="pt-PT" sz="2400" dirty="0" err="1" smtClean="0"/>
              <a:t>Balanced</a:t>
            </a:r>
            <a:r>
              <a:rPr lang="pt-PT" altLang="pt-PT" sz="2400" dirty="0" smtClean="0"/>
              <a:t> </a:t>
            </a:r>
            <a:r>
              <a:rPr lang="pt-PT" altLang="pt-PT" sz="2400" dirty="0" err="1" smtClean="0"/>
              <a:t>Scorecard</a:t>
            </a:r>
            <a:r>
              <a:rPr lang="pt-PT" altLang="pt-PT" sz="2400" dirty="0" smtClean="0"/>
              <a:t> </a:t>
            </a:r>
            <a:r>
              <a:rPr lang="pt-PT" altLang="pt-PT" sz="2400" dirty="0" err="1" smtClean="0"/>
              <a:t>four</a:t>
            </a:r>
            <a:r>
              <a:rPr lang="pt-PT" altLang="pt-PT" sz="2400" dirty="0" smtClean="0"/>
              <a:t> </a:t>
            </a:r>
            <a:r>
              <a:rPr lang="pt-PT" altLang="pt-PT" sz="2400" dirty="0" err="1" smtClean="0"/>
              <a:t>things</a:t>
            </a:r>
            <a:r>
              <a:rPr lang="pt-PT" altLang="pt-PT" sz="2400" dirty="0" smtClean="0"/>
              <a:t> are </a:t>
            </a:r>
            <a:r>
              <a:rPr lang="pt-PT" altLang="pt-PT" sz="2400" dirty="0" err="1" smtClean="0"/>
              <a:t>monitored</a:t>
            </a:r>
            <a:r>
              <a:rPr lang="pt-PT" altLang="pt-PT" sz="2400" dirty="0" smtClean="0"/>
              <a:t> (</a:t>
            </a:r>
            <a:r>
              <a:rPr lang="pt-PT" altLang="pt-PT" sz="2400" dirty="0" err="1" smtClean="0"/>
              <a:t>scored</a:t>
            </a:r>
            <a:r>
              <a:rPr lang="pt-PT" altLang="pt-PT" sz="2400" dirty="0" smtClean="0"/>
              <a:t>):</a:t>
            </a:r>
            <a:endParaRPr lang="pt-PT" altLang="pt-PT" sz="2400" b="1" dirty="0" smtClean="0"/>
          </a:p>
          <a:p>
            <a:pPr eaLnBrk="1" hangingPunct="1">
              <a:lnSpc>
                <a:spcPct val="80000"/>
              </a:lnSpc>
            </a:pPr>
            <a:r>
              <a:rPr lang="pt-PT" altLang="pt-PT" sz="2400" b="1" dirty="0" err="1" smtClean="0"/>
              <a:t>Objectives</a:t>
            </a:r>
            <a:r>
              <a:rPr lang="pt-PT" altLang="pt-PT" sz="2400" dirty="0" smtClean="0"/>
              <a:t>: major </a:t>
            </a:r>
            <a:r>
              <a:rPr lang="pt-PT" altLang="pt-PT" sz="2400" dirty="0" err="1" smtClean="0"/>
              <a:t>objectives</a:t>
            </a:r>
            <a:r>
              <a:rPr lang="pt-PT" altLang="pt-PT" sz="2400" dirty="0" smtClean="0"/>
              <a:t> to </a:t>
            </a:r>
            <a:r>
              <a:rPr lang="pt-PT" altLang="pt-PT" sz="2400" dirty="0" err="1" smtClean="0"/>
              <a:t>be</a:t>
            </a:r>
            <a:r>
              <a:rPr lang="pt-PT" altLang="pt-PT" sz="2400" dirty="0" smtClean="0"/>
              <a:t> </a:t>
            </a:r>
            <a:r>
              <a:rPr lang="pt-PT" altLang="pt-PT" sz="2400" dirty="0" err="1" smtClean="0"/>
              <a:t>achieved</a:t>
            </a:r>
            <a:r>
              <a:rPr lang="pt-PT" altLang="pt-PT" sz="2400" dirty="0" smtClean="0"/>
              <a:t>, for </a:t>
            </a:r>
            <a:r>
              <a:rPr lang="pt-PT" altLang="pt-PT" sz="2400" dirty="0" err="1" smtClean="0"/>
              <a:t>example</a:t>
            </a:r>
            <a:r>
              <a:rPr lang="pt-PT" altLang="pt-PT" sz="2400" dirty="0" smtClean="0"/>
              <a:t>, </a:t>
            </a:r>
            <a:r>
              <a:rPr lang="pt-PT" altLang="pt-PT" sz="2400" dirty="0" err="1" smtClean="0"/>
              <a:t>profitable</a:t>
            </a:r>
            <a:r>
              <a:rPr lang="pt-PT" altLang="pt-PT" sz="2400" dirty="0" smtClean="0"/>
              <a:t> </a:t>
            </a:r>
            <a:r>
              <a:rPr lang="pt-PT" altLang="pt-PT" sz="2400" dirty="0" err="1" smtClean="0"/>
              <a:t>growth</a:t>
            </a:r>
            <a:r>
              <a:rPr lang="pt-PT" altLang="pt-PT" sz="2400" dirty="0" smtClean="0"/>
              <a:t>.</a:t>
            </a:r>
            <a:endParaRPr lang="pt-PT" altLang="pt-PT" sz="2400" b="1" dirty="0" smtClean="0"/>
          </a:p>
          <a:p>
            <a:pPr eaLnBrk="1" hangingPunct="1">
              <a:lnSpc>
                <a:spcPct val="80000"/>
              </a:lnSpc>
            </a:pPr>
            <a:r>
              <a:rPr lang="pt-PT" altLang="pt-PT" sz="2400" b="1" dirty="0" err="1" smtClean="0"/>
              <a:t>Measures</a:t>
            </a:r>
            <a:r>
              <a:rPr lang="pt-PT" altLang="pt-PT" sz="2400" dirty="0" smtClean="0"/>
              <a:t>: </a:t>
            </a:r>
            <a:r>
              <a:rPr lang="pt-PT" altLang="pt-PT" sz="2400" dirty="0" err="1" smtClean="0"/>
              <a:t>the</a:t>
            </a:r>
            <a:r>
              <a:rPr lang="pt-PT" altLang="pt-PT" sz="2400" dirty="0" smtClean="0"/>
              <a:t> </a:t>
            </a:r>
            <a:r>
              <a:rPr lang="pt-PT" altLang="pt-PT" sz="2400" dirty="0" err="1" smtClean="0"/>
              <a:t>observable</a:t>
            </a:r>
            <a:r>
              <a:rPr lang="pt-PT" altLang="pt-PT" sz="2400" dirty="0" smtClean="0"/>
              <a:t> </a:t>
            </a:r>
            <a:r>
              <a:rPr lang="pt-PT" altLang="pt-PT" sz="2400" dirty="0" err="1" smtClean="0"/>
              <a:t>parameters</a:t>
            </a:r>
            <a:r>
              <a:rPr lang="pt-PT" altLang="pt-PT" sz="2400" dirty="0" smtClean="0"/>
              <a:t> </a:t>
            </a:r>
            <a:r>
              <a:rPr lang="pt-PT" altLang="pt-PT" sz="2400" dirty="0" err="1" smtClean="0"/>
              <a:t>that</a:t>
            </a:r>
            <a:r>
              <a:rPr lang="pt-PT" altLang="pt-PT" sz="2400" dirty="0" smtClean="0"/>
              <a:t> </a:t>
            </a:r>
            <a:r>
              <a:rPr lang="pt-PT" altLang="pt-PT" sz="2400" dirty="0" err="1" smtClean="0"/>
              <a:t>will</a:t>
            </a:r>
            <a:r>
              <a:rPr lang="pt-PT" altLang="pt-PT" sz="2400" dirty="0" smtClean="0"/>
              <a:t> </a:t>
            </a:r>
            <a:r>
              <a:rPr lang="pt-PT" altLang="pt-PT" sz="2400" dirty="0" err="1" smtClean="0"/>
              <a:t>be</a:t>
            </a:r>
            <a:r>
              <a:rPr lang="pt-PT" altLang="pt-PT" sz="2400" dirty="0" smtClean="0"/>
              <a:t> </a:t>
            </a:r>
            <a:r>
              <a:rPr lang="pt-PT" altLang="pt-PT" sz="2400" dirty="0" err="1" smtClean="0"/>
              <a:t>used</a:t>
            </a:r>
            <a:r>
              <a:rPr lang="pt-PT" altLang="pt-PT" sz="2400" dirty="0" smtClean="0"/>
              <a:t> to </a:t>
            </a:r>
            <a:r>
              <a:rPr lang="pt-PT" altLang="pt-PT" sz="2400" dirty="0" err="1" smtClean="0"/>
              <a:t>measure</a:t>
            </a:r>
            <a:r>
              <a:rPr lang="pt-PT" altLang="pt-PT" sz="2400" dirty="0" smtClean="0"/>
              <a:t> </a:t>
            </a:r>
            <a:r>
              <a:rPr lang="pt-PT" altLang="pt-PT" sz="2400" dirty="0" err="1" smtClean="0"/>
              <a:t>progress</a:t>
            </a:r>
            <a:r>
              <a:rPr lang="pt-PT" altLang="pt-PT" sz="2400" dirty="0" smtClean="0"/>
              <a:t> </a:t>
            </a:r>
            <a:r>
              <a:rPr lang="pt-PT" altLang="pt-PT" sz="2400" dirty="0" err="1" smtClean="0"/>
              <a:t>toward</a:t>
            </a:r>
            <a:r>
              <a:rPr lang="pt-PT" altLang="pt-PT" sz="2400" dirty="0" smtClean="0"/>
              <a:t> </a:t>
            </a:r>
            <a:r>
              <a:rPr lang="pt-PT" altLang="pt-PT" sz="2400" dirty="0" err="1" smtClean="0"/>
              <a:t>reaching</a:t>
            </a:r>
            <a:r>
              <a:rPr lang="pt-PT" altLang="pt-PT" sz="2400" dirty="0" smtClean="0"/>
              <a:t> </a:t>
            </a:r>
            <a:r>
              <a:rPr lang="pt-PT" altLang="pt-PT" sz="2400" dirty="0" err="1" smtClean="0"/>
              <a:t>the</a:t>
            </a:r>
            <a:r>
              <a:rPr lang="pt-PT" altLang="pt-PT" sz="2400" dirty="0" smtClean="0"/>
              <a:t> </a:t>
            </a:r>
            <a:r>
              <a:rPr lang="pt-PT" altLang="pt-PT" sz="2400" dirty="0" err="1" smtClean="0"/>
              <a:t>objective</a:t>
            </a:r>
            <a:r>
              <a:rPr lang="pt-PT" altLang="pt-PT" sz="2400" dirty="0" smtClean="0"/>
              <a:t>. For </a:t>
            </a:r>
            <a:r>
              <a:rPr lang="pt-PT" altLang="pt-PT" sz="2400" dirty="0" err="1" smtClean="0"/>
              <a:t>example</a:t>
            </a:r>
            <a:r>
              <a:rPr lang="pt-PT" altLang="pt-PT" sz="2400" dirty="0" smtClean="0"/>
              <a:t>, </a:t>
            </a:r>
            <a:r>
              <a:rPr lang="pt-PT" altLang="pt-PT" sz="2400" dirty="0" err="1" smtClean="0"/>
              <a:t>the</a:t>
            </a:r>
            <a:r>
              <a:rPr lang="pt-PT" altLang="pt-PT" sz="2400" dirty="0" smtClean="0"/>
              <a:t> </a:t>
            </a:r>
            <a:r>
              <a:rPr lang="pt-PT" altLang="pt-PT" sz="2400" dirty="0" err="1" smtClean="0"/>
              <a:t>objective</a:t>
            </a:r>
            <a:r>
              <a:rPr lang="pt-PT" altLang="pt-PT" sz="2400" dirty="0" smtClean="0"/>
              <a:t> </a:t>
            </a:r>
            <a:r>
              <a:rPr lang="pt-PT" altLang="pt-PT" sz="2400" dirty="0" err="1" smtClean="0"/>
              <a:t>of</a:t>
            </a:r>
            <a:r>
              <a:rPr lang="pt-PT" altLang="pt-PT" sz="2400" dirty="0" smtClean="0"/>
              <a:t> </a:t>
            </a:r>
            <a:r>
              <a:rPr lang="pt-PT" altLang="pt-PT" sz="2400" dirty="0" err="1" smtClean="0"/>
              <a:t>profitable</a:t>
            </a:r>
            <a:r>
              <a:rPr lang="pt-PT" altLang="pt-PT" sz="2400" dirty="0" smtClean="0"/>
              <a:t> </a:t>
            </a:r>
            <a:r>
              <a:rPr lang="pt-PT" altLang="pt-PT" sz="2400" dirty="0" err="1" smtClean="0"/>
              <a:t>growth</a:t>
            </a:r>
            <a:r>
              <a:rPr lang="pt-PT" altLang="pt-PT" sz="2400" dirty="0" smtClean="0"/>
              <a:t> </a:t>
            </a:r>
            <a:r>
              <a:rPr lang="pt-PT" altLang="pt-PT" sz="2400" dirty="0" err="1" smtClean="0"/>
              <a:t>might</a:t>
            </a:r>
            <a:r>
              <a:rPr lang="pt-PT" altLang="pt-PT" sz="2400" dirty="0" smtClean="0"/>
              <a:t> </a:t>
            </a:r>
            <a:r>
              <a:rPr lang="pt-PT" altLang="pt-PT" sz="2400" dirty="0" err="1" smtClean="0"/>
              <a:t>be</a:t>
            </a:r>
            <a:r>
              <a:rPr lang="pt-PT" altLang="pt-PT" sz="2400" dirty="0" smtClean="0"/>
              <a:t> </a:t>
            </a:r>
            <a:r>
              <a:rPr lang="pt-PT" altLang="pt-PT" sz="2400" dirty="0" err="1" smtClean="0"/>
              <a:t>measured</a:t>
            </a:r>
            <a:r>
              <a:rPr lang="pt-PT" altLang="pt-PT" sz="2400" dirty="0" smtClean="0"/>
              <a:t> </a:t>
            </a:r>
            <a:r>
              <a:rPr lang="pt-PT" altLang="pt-PT" sz="2400" dirty="0" err="1" smtClean="0"/>
              <a:t>by</a:t>
            </a:r>
            <a:r>
              <a:rPr lang="pt-PT" altLang="pt-PT" sz="2400" dirty="0" smtClean="0"/>
              <a:t> </a:t>
            </a:r>
            <a:r>
              <a:rPr lang="pt-PT" altLang="pt-PT" sz="2400" dirty="0" err="1" smtClean="0"/>
              <a:t>growth</a:t>
            </a:r>
            <a:r>
              <a:rPr lang="pt-PT" altLang="pt-PT" sz="2400" dirty="0" smtClean="0"/>
              <a:t> in net </a:t>
            </a:r>
            <a:r>
              <a:rPr lang="pt-PT" altLang="pt-PT" sz="2400" dirty="0" err="1" smtClean="0"/>
              <a:t>margin</a:t>
            </a:r>
            <a:r>
              <a:rPr lang="pt-PT" altLang="pt-PT" sz="2400" dirty="0" smtClean="0"/>
              <a:t>.</a:t>
            </a:r>
            <a:endParaRPr lang="pt-PT" altLang="pt-PT" sz="2400" b="1" dirty="0" smtClean="0"/>
          </a:p>
          <a:p>
            <a:pPr eaLnBrk="1" hangingPunct="1">
              <a:lnSpc>
                <a:spcPct val="80000"/>
              </a:lnSpc>
            </a:pPr>
            <a:r>
              <a:rPr lang="pt-PT" altLang="pt-PT" sz="2400" b="1" dirty="0" smtClean="0"/>
              <a:t>Targets</a:t>
            </a:r>
            <a:r>
              <a:rPr lang="pt-PT" altLang="pt-PT" sz="2400" dirty="0" smtClean="0"/>
              <a:t>: </a:t>
            </a:r>
            <a:r>
              <a:rPr lang="pt-PT" altLang="pt-PT" sz="2400" dirty="0" err="1" smtClean="0"/>
              <a:t>the</a:t>
            </a:r>
            <a:r>
              <a:rPr lang="pt-PT" altLang="pt-PT" sz="2400" dirty="0" smtClean="0"/>
              <a:t> </a:t>
            </a:r>
            <a:r>
              <a:rPr lang="pt-PT" altLang="pt-PT" sz="2400" dirty="0" err="1" smtClean="0"/>
              <a:t>specific</a:t>
            </a:r>
            <a:r>
              <a:rPr lang="pt-PT" altLang="pt-PT" sz="2400" dirty="0" smtClean="0"/>
              <a:t> target </a:t>
            </a:r>
            <a:r>
              <a:rPr lang="pt-PT" altLang="pt-PT" sz="2400" dirty="0" err="1" smtClean="0"/>
              <a:t>values</a:t>
            </a:r>
            <a:r>
              <a:rPr lang="pt-PT" altLang="pt-PT" sz="2400" dirty="0" smtClean="0"/>
              <a:t> for </a:t>
            </a:r>
            <a:r>
              <a:rPr lang="pt-PT" altLang="pt-PT" sz="2400" dirty="0" err="1" smtClean="0"/>
              <a:t>the</a:t>
            </a:r>
            <a:r>
              <a:rPr lang="pt-PT" altLang="pt-PT" sz="2400" dirty="0" smtClean="0"/>
              <a:t> </a:t>
            </a:r>
            <a:r>
              <a:rPr lang="pt-PT" altLang="pt-PT" sz="2400" dirty="0" err="1" smtClean="0"/>
              <a:t>measures</a:t>
            </a:r>
            <a:r>
              <a:rPr lang="pt-PT" altLang="pt-PT" sz="2400" dirty="0" smtClean="0"/>
              <a:t>, for </a:t>
            </a:r>
            <a:r>
              <a:rPr lang="pt-PT" altLang="pt-PT" sz="2400" dirty="0" err="1" smtClean="0"/>
              <a:t>example</a:t>
            </a:r>
            <a:r>
              <a:rPr lang="pt-PT" altLang="pt-PT" sz="2400" dirty="0" smtClean="0"/>
              <a:t>, 7% </a:t>
            </a:r>
            <a:r>
              <a:rPr lang="pt-PT" altLang="pt-PT" sz="2400" dirty="0" err="1" smtClean="0"/>
              <a:t>annual</a:t>
            </a:r>
            <a:r>
              <a:rPr lang="pt-PT" altLang="pt-PT" sz="2400" dirty="0" smtClean="0"/>
              <a:t> decline in </a:t>
            </a:r>
            <a:r>
              <a:rPr lang="pt-PT" altLang="pt-PT" sz="2400" dirty="0" err="1" smtClean="0"/>
              <a:t>manufacturing</a:t>
            </a:r>
            <a:r>
              <a:rPr lang="pt-PT" altLang="pt-PT" sz="2400" dirty="0" smtClean="0"/>
              <a:t> </a:t>
            </a:r>
            <a:r>
              <a:rPr lang="pt-PT" altLang="pt-PT" sz="2400" dirty="0" err="1" smtClean="0"/>
              <a:t>disruptions</a:t>
            </a:r>
            <a:r>
              <a:rPr lang="pt-PT" altLang="pt-PT" sz="2400" dirty="0" smtClean="0"/>
              <a:t>.</a:t>
            </a:r>
            <a:endParaRPr lang="pt-PT" altLang="pt-PT" sz="2400" b="1" dirty="0" smtClean="0"/>
          </a:p>
          <a:p>
            <a:pPr eaLnBrk="1" hangingPunct="1">
              <a:lnSpc>
                <a:spcPct val="80000"/>
              </a:lnSpc>
            </a:pPr>
            <a:r>
              <a:rPr lang="pt-PT" altLang="pt-PT" sz="2400" b="1" dirty="0" err="1" smtClean="0"/>
              <a:t>Initiatives</a:t>
            </a:r>
            <a:r>
              <a:rPr lang="pt-PT" altLang="pt-PT" sz="2400" dirty="0" smtClean="0"/>
              <a:t>: </a:t>
            </a:r>
            <a:r>
              <a:rPr lang="pt-PT" altLang="pt-PT" sz="2400" dirty="0" err="1" smtClean="0"/>
              <a:t>projects</a:t>
            </a:r>
            <a:r>
              <a:rPr lang="pt-PT" altLang="pt-PT" sz="2400" dirty="0" smtClean="0"/>
              <a:t> </a:t>
            </a:r>
            <a:r>
              <a:rPr lang="pt-PT" altLang="pt-PT" sz="2400" dirty="0" err="1" smtClean="0"/>
              <a:t>or</a:t>
            </a:r>
            <a:r>
              <a:rPr lang="pt-PT" altLang="pt-PT" sz="2400" dirty="0" smtClean="0"/>
              <a:t> </a:t>
            </a:r>
            <a:r>
              <a:rPr lang="pt-PT" altLang="pt-PT" sz="2400" dirty="0" err="1" smtClean="0"/>
              <a:t>programs</a:t>
            </a:r>
            <a:r>
              <a:rPr lang="pt-PT" altLang="pt-PT" sz="2400" dirty="0" smtClean="0"/>
              <a:t> to </a:t>
            </a:r>
            <a:r>
              <a:rPr lang="pt-PT" altLang="pt-PT" sz="2400" dirty="0" err="1" smtClean="0"/>
              <a:t>be</a:t>
            </a:r>
            <a:r>
              <a:rPr lang="pt-PT" altLang="pt-PT" sz="2400" dirty="0" smtClean="0"/>
              <a:t> </a:t>
            </a:r>
            <a:r>
              <a:rPr lang="pt-PT" altLang="pt-PT" sz="2400" dirty="0" err="1" smtClean="0"/>
              <a:t>initiated</a:t>
            </a:r>
            <a:r>
              <a:rPr lang="pt-PT" altLang="pt-PT" sz="2400" dirty="0" smtClean="0"/>
              <a:t> in </a:t>
            </a:r>
            <a:r>
              <a:rPr lang="pt-PT" altLang="pt-PT" sz="2400" dirty="0" err="1" smtClean="0"/>
              <a:t>order</a:t>
            </a:r>
            <a:r>
              <a:rPr lang="pt-PT" altLang="pt-PT" sz="2400" dirty="0" smtClean="0"/>
              <a:t> to </a:t>
            </a:r>
            <a:r>
              <a:rPr lang="pt-PT" altLang="pt-PT" sz="2400" dirty="0" err="1" smtClean="0"/>
              <a:t>meet</a:t>
            </a:r>
            <a:r>
              <a:rPr lang="pt-PT" altLang="pt-PT" sz="2400" dirty="0" smtClean="0"/>
              <a:t> </a:t>
            </a:r>
            <a:r>
              <a:rPr lang="pt-PT" altLang="pt-PT" sz="2400" dirty="0" err="1" smtClean="0"/>
              <a:t>the</a:t>
            </a:r>
            <a:r>
              <a:rPr lang="pt-PT" altLang="pt-PT" sz="2400" dirty="0" smtClean="0"/>
              <a:t> </a:t>
            </a:r>
            <a:r>
              <a:rPr lang="pt-PT" altLang="pt-PT" sz="2400" dirty="0" err="1" smtClean="0"/>
              <a:t>objective</a:t>
            </a:r>
            <a:r>
              <a:rPr lang="pt-PT" altLang="pt-PT" sz="2400" dirty="0" smtClean="0"/>
              <a:t>.</a:t>
            </a:r>
            <a:endParaRPr lang="pt-PT" altLang="pt-PT" sz="2400" b="1" dirty="0" smtClean="0"/>
          </a:p>
        </p:txBody>
      </p:sp>
    </p:spTree>
    <p:extLst>
      <p:ext uri="{BB962C8B-B14F-4D97-AF65-F5344CB8AC3E}">
        <p14:creationId xmlns:p14="http://schemas.microsoft.com/office/powerpoint/2010/main" val="3342586147"/>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pt-PT" altLang="ja-JP" sz="5400" b="1" dirty="0" err="1">
                <a:ea typeface="ＭＳ Ｐゴシック" charset="-128"/>
              </a:rPr>
              <a:t>Kaplan</a:t>
            </a:r>
            <a:r>
              <a:rPr lang="pt-PT" altLang="ja-JP" sz="5400" b="1" dirty="0">
                <a:ea typeface="ＭＳ Ｐゴシック" charset="-128"/>
              </a:rPr>
              <a:t> </a:t>
            </a:r>
            <a:r>
              <a:rPr lang="pt-PT" altLang="ja-JP" sz="5400" b="1" dirty="0" err="1">
                <a:ea typeface="ＭＳ Ｐゴシック" charset="-128"/>
              </a:rPr>
              <a:t>and</a:t>
            </a:r>
            <a:r>
              <a:rPr lang="pt-PT" altLang="ja-JP" sz="5400" b="1" dirty="0">
                <a:ea typeface="ＭＳ Ｐゴシック" charset="-128"/>
              </a:rPr>
              <a:t> </a:t>
            </a:r>
            <a:r>
              <a:rPr lang="pt-PT" altLang="ja-JP" sz="5400" b="1" dirty="0" err="1">
                <a:ea typeface="ＭＳ Ｐゴシック" charset="-128"/>
              </a:rPr>
              <a:t>Norton’s</a:t>
            </a:r>
            <a:r>
              <a:rPr lang="pt-PT" altLang="ja-JP" sz="5400" b="1" dirty="0">
                <a:ea typeface="ＭＳ Ｐゴシック" charset="-128"/>
              </a:rPr>
              <a:t> </a:t>
            </a:r>
            <a:r>
              <a:rPr lang="pt-PT" altLang="ja-JP" sz="5400" b="1" dirty="0" err="1">
                <a:ea typeface="ＭＳ Ｐゴシック" charset="-128"/>
              </a:rPr>
              <a:t>Balanced</a:t>
            </a:r>
            <a:r>
              <a:rPr lang="pt-PT" altLang="ja-JP" sz="5400" b="1" dirty="0">
                <a:ea typeface="ＭＳ Ｐゴシック" charset="-128"/>
              </a:rPr>
              <a:t> </a:t>
            </a:r>
            <a:r>
              <a:rPr lang="pt-PT" altLang="ja-JP" sz="5400" b="1" dirty="0" err="1">
                <a:ea typeface="ＭＳ Ｐゴシック" charset="-128"/>
              </a:rPr>
              <a:t>Scorecard</a:t>
            </a:r>
            <a:endParaRPr lang="pt-PT" sz="5400" dirty="0"/>
          </a:p>
        </p:txBody>
      </p:sp>
      <p:sp>
        <p:nvSpPr>
          <p:cNvPr id="3" name="Content Placeholder 2"/>
          <p:cNvSpPr>
            <a:spLocks noGrp="1"/>
          </p:cNvSpPr>
          <p:nvPr>
            <p:ph idx="1"/>
          </p:nvPr>
        </p:nvSpPr>
        <p:spPr>
          <a:xfrm>
            <a:off x="323528" y="1845734"/>
            <a:ext cx="8568951" cy="4023360"/>
          </a:xfrm>
        </p:spPr>
        <p:txBody>
          <a:bodyPr>
            <a:normAutofit fontScale="92500"/>
          </a:bodyPr>
          <a:lstStyle/>
          <a:p>
            <a:pPr algn="just">
              <a:lnSpc>
                <a:spcPct val="80000"/>
              </a:lnSpc>
            </a:pPr>
            <a:r>
              <a:rPr lang="pt-PT" altLang="pt-PT" sz="2200" b="1" dirty="0" err="1"/>
              <a:t>Double-Loop</a:t>
            </a:r>
            <a:r>
              <a:rPr lang="pt-PT" altLang="pt-PT" sz="2200" b="1" dirty="0"/>
              <a:t> Feedback</a:t>
            </a:r>
          </a:p>
          <a:p>
            <a:pPr algn="just">
              <a:lnSpc>
                <a:spcPct val="80000"/>
              </a:lnSpc>
            </a:pPr>
            <a:r>
              <a:rPr lang="pt-PT" altLang="pt-PT" sz="2200" dirty="0"/>
              <a:t>In </a:t>
            </a:r>
            <a:r>
              <a:rPr lang="pt-PT" altLang="pt-PT" sz="2200" dirty="0" err="1"/>
              <a:t>traditional</a:t>
            </a:r>
            <a:r>
              <a:rPr lang="pt-PT" altLang="pt-PT" sz="2200" dirty="0"/>
              <a:t> industrial </a:t>
            </a:r>
            <a:r>
              <a:rPr lang="pt-PT" altLang="pt-PT" sz="2200" dirty="0" err="1"/>
              <a:t>activity</a:t>
            </a:r>
            <a:r>
              <a:rPr lang="pt-PT" altLang="pt-PT" sz="2200" dirty="0"/>
              <a:t>, "</a:t>
            </a:r>
            <a:r>
              <a:rPr lang="pt-PT" altLang="pt-PT" sz="2200" dirty="0" err="1"/>
              <a:t>quality</a:t>
            </a:r>
            <a:r>
              <a:rPr lang="pt-PT" altLang="pt-PT" sz="2200" dirty="0"/>
              <a:t> </a:t>
            </a:r>
            <a:r>
              <a:rPr lang="pt-PT" altLang="pt-PT" sz="2200" dirty="0" err="1"/>
              <a:t>control</a:t>
            </a:r>
            <a:r>
              <a:rPr lang="pt-PT" altLang="pt-PT" sz="2200" dirty="0"/>
              <a:t>" </a:t>
            </a:r>
            <a:r>
              <a:rPr lang="pt-PT" altLang="pt-PT" sz="2200" dirty="0" err="1"/>
              <a:t>and</a:t>
            </a:r>
            <a:r>
              <a:rPr lang="pt-PT" altLang="pt-PT" sz="2200" dirty="0"/>
              <a:t> "zero </a:t>
            </a:r>
            <a:r>
              <a:rPr lang="pt-PT" altLang="pt-PT" sz="2200" dirty="0" err="1"/>
              <a:t>defects</a:t>
            </a:r>
            <a:r>
              <a:rPr lang="pt-PT" altLang="pt-PT" sz="2200" dirty="0"/>
              <a:t>" </a:t>
            </a:r>
            <a:r>
              <a:rPr lang="pt-PT" altLang="pt-PT" sz="2200" dirty="0" err="1"/>
              <a:t>were</a:t>
            </a:r>
            <a:r>
              <a:rPr lang="pt-PT" altLang="pt-PT" sz="2200" dirty="0"/>
              <a:t> </a:t>
            </a:r>
            <a:r>
              <a:rPr lang="pt-PT" altLang="pt-PT" sz="2200" dirty="0" err="1"/>
              <a:t>important</a:t>
            </a:r>
            <a:r>
              <a:rPr lang="pt-PT" altLang="pt-PT" sz="2200" dirty="0"/>
              <a:t> </a:t>
            </a:r>
            <a:r>
              <a:rPr lang="pt-PT" altLang="pt-PT" sz="2200" dirty="0" err="1"/>
              <a:t>words</a:t>
            </a:r>
            <a:r>
              <a:rPr lang="pt-PT" altLang="pt-PT" sz="2200" dirty="0"/>
              <a:t>. To </a:t>
            </a:r>
            <a:r>
              <a:rPr lang="pt-PT" altLang="pt-PT" sz="2200" dirty="0" err="1"/>
              <a:t>shield</a:t>
            </a:r>
            <a:r>
              <a:rPr lang="pt-PT" altLang="pt-PT" sz="2200" dirty="0"/>
              <a:t> </a:t>
            </a:r>
            <a:r>
              <a:rPr lang="pt-PT" altLang="pt-PT" sz="2200" dirty="0" err="1"/>
              <a:t>the</a:t>
            </a:r>
            <a:r>
              <a:rPr lang="pt-PT" altLang="pt-PT" sz="2200" dirty="0"/>
              <a:t> </a:t>
            </a:r>
            <a:r>
              <a:rPr lang="pt-PT" altLang="pt-PT" sz="2200" dirty="0" err="1"/>
              <a:t>customer</a:t>
            </a:r>
            <a:r>
              <a:rPr lang="pt-PT" altLang="pt-PT" sz="2200" dirty="0"/>
              <a:t> </a:t>
            </a:r>
            <a:r>
              <a:rPr lang="pt-PT" altLang="pt-PT" sz="2200" dirty="0" err="1"/>
              <a:t>from</a:t>
            </a:r>
            <a:r>
              <a:rPr lang="pt-PT" altLang="pt-PT" sz="2200" dirty="0"/>
              <a:t> </a:t>
            </a:r>
            <a:r>
              <a:rPr lang="pt-PT" altLang="pt-PT" sz="2200" dirty="0" err="1"/>
              <a:t>receiving</a:t>
            </a:r>
            <a:r>
              <a:rPr lang="pt-PT" altLang="pt-PT" sz="2200" dirty="0"/>
              <a:t> </a:t>
            </a:r>
            <a:r>
              <a:rPr lang="pt-PT" altLang="pt-PT" sz="2200" dirty="0" err="1"/>
              <a:t>poor</a:t>
            </a:r>
            <a:r>
              <a:rPr lang="pt-PT" altLang="pt-PT" sz="2200" dirty="0"/>
              <a:t> </a:t>
            </a:r>
            <a:r>
              <a:rPr lang="pt-PT" altLang="pt-PT" sz="2200" dirty="0" err="1"/>
              <a:t>quality</a:t>
            </a:r>
            <a:r>
              <a:rPr lang="pt-PT" altLang="pt-PT" sz="2200" dirty="0"/>
              <a:t> </a:t>
            </a:r>
            <a:r>
              <a:rPr lang="pt-PT" altLang="pt-PT" sz="2200" dirty="0" err="1"/>
              <a:t>products</a:t>
            </a:r>
            <a:r>
              <a:rPr lang="pt-PT" altLang="pt-PT" sz="2200" dirty="0"/>
              <a:t>, </a:t>
            </a:r>
            <a:r>
              <a:rPr lang="pt-PT" altLang="pt-PT" sz="2200" dirty="0" err="1"/>
              <a:t>aggressive</a:t>
            </a:r>
            <a:r>
              <a:rPr lang="pt-PT" altLang="pt-PT" sz="2200" dirty="0"/>
              <a:t> </a:t>
            </a:r>
            <a:r>
              <a:rPr lang="pt-PT" altLang="pt-PT" sz="2200" dirty="0" err="1"/>
              <a:t>efforts</a:t>
            </a:r>
            <a:r>
              <a:rPr lang="pt-PT" altLang="pt-PT" sz="2200" dirty="0"/>
              <a:t> </a:t>
            </a:r>
            <a:r>
              <a:rPr lang="pt-PT" altLang="pt-PT" sz="2200" dirty="0" err="1"/>
              <a:t>were</a:t>
            </a:r>
            <a:r>
              <a:rPr lang="pt-PT" altLang="pt-PT" sz="2200" dirty="0"/>
              <a:t> </a:t>
            </a:r>
            <a:r>
              <a:rPr lang="pt-PT" altLang="pt-PT" sz="2200" dirty="0" err="1"/>
              <a:t>focused</a:t>
            </a:r>
            <a:r>
              <a:rPr lang="pt-PT" altLang="pt-PT" sz="2200" dirty="0"/>
              <a:t> </a:t>
            </a:r>
            <a:r>
              <a:rPr lang="pt-PT" altLang="pt-PT" sz="2200" dirty="0" err="1"/>
              <a:t>on</a:t>
            </a:r>
            <a:r>
              <a:rPr lang="pt-PT" altLang="pt-PT" sz="2200" dirty="0"/>
              <a:t> </a:t>
            </a:r>
            <a:r>
              <a:rPr lang="pt-PT" altLang="pt-PT" sz="2200" dirty="0" err="1"/>
              <a:t>inspection</a:t>
            </a:r>
            <a:r>
              <a:rPr lang="pt-PT" altLang="pt-PT" sz="2200" dirty="0"/>
              <a:t> </a:t>
            </a:r>
            <a:r>
              <a:rPr lang="pt-PT" altLang="pt-PT" sz="2200" dirty="0" err="1"/>
              <a:t>and</a:t>
            </a:r>
            <a:r>
              <a:rPr lang="pt-PT" altLang="pt-PT" sz="2200" dirty="0"/>
              <a:t> </a:t>
            </a:r>
            <a:r>
              <a:rPr lang="pt-PT" altLang="pt-PT" sz="2200" dirty="0" err="1"/>
              <a:t>testing</a:t>
            </a:r>
            <a:r>
              <a:rPr lang="pt-PT" altLang="pt-PT" sz="2200" dirty="0"/>
              <a:t> </a:t>
            </a:r>
            <a:r>
              <a:rPr lang="pt-PT" altLang="pt-PT" sz="2200" dirty="0" err="1"/>
              <a:t>at</a:t>
            </a:r>
            <a:r>
              <a:rPr lang="pt-PT" altLang="pt-PT" sz="2200" dirty="0"/>
              <a:t> </a:t>
            </a:r>
            <a:r>
              <a:rPr lang="pt-PT" altLang="pt-PT" sz="2200" dirty="0" err="1"/>
              <a:t>the</a:t>
            </a:r>
            <a:r>
              <a:rPr lang="pt-PT" altLang="pt-PT" sz="2200" dirty="0"/>
              <a:t> </a:t>
            </a:r>
            <a:r>
              <a:rPr lang="pt-PT" altLang="pt-PT" sz="2200" dirty="0" err="1"/>
              <a:t>end</a:t>
            </a:r>
            <a:r>
              <a:rPr lang="pt-PT" altLang="pt-PT" sz="2200" dirty="0"/>
              <a:t> </a:t>
            </a:r>
            <a:r>
              <a:rPr lang="pt-PT" altLang="pt-PT" sz="2200" dirty="0" err="1"/>
              <a:t>of</a:t>
            </a:r>
            <a:r>
              <a:rPr lang="pt-PT" altLang="pt-PT" sz="2200" dirty="0"/>
              <a:t> </a:t>
            </a:r>
            <a:r>
              <a:rPr lang="pt-PT" altLang="pt-PT" sz="2200" dirty="0" err="1"/>
              <a:t>the</a:t>
            </a:r>
            <a:r>
              <a:rPr lang="pt-PT" altLang="pt-PT" sz="2200" dirty="0"/>
              <a:t> </a:t>
            </a:r>
            <a:r>
              <a:rPr lang="pt-PT" altLang="pt-PT" sz="2200" dirty="0" err="1"/>
              <a:t>production</a:t>
            </a:r>
            <a:r>
              <a:rPr lang="pt-PT" altLang="pt-PT" sz="2200" dirty="0"/>
              <a:t> </a:t>
            </a:r>
            <a:r>
              <a:rPr lang="pt-PT" altLang="pt-PT" sz="2200" dirty="0" err="1"/>
              <a:t>line</a:t>
            </a:r>
            <a:r>
              <a:rPr lang="pt-PT" altLang="pt-PT" sz="2200" dirty="0"/>
              <a:t>. A </a:t>
            </a:r>
            <a:r>
              <a:rPr lang="pt-PT" altLang="pt-PT" sz="2200" dirty="0" err="1"/>
              <a:t>problem</a:t>
            </a:r>
            <a:r>
              <a:rPr lang="pt-PT" altLang="pt-PT" sz="2200" dirty="0"/>
              <a:t> </a:t>
            </a:r>
            <a:r>
              <a:rPr lang="pt-PT" altLang="pt-PT" sz="2200" dirty="0" err="1"/>
              <a:t>with</a:t>
            </a:r>
            <a:r>
              <a:rPr lang="pt-PT" altLang="pt-PT" sz="2200" dirty="0"/>
              <a:t> </a:t>
            </a:r>
            <a:r>
              <a:rPr lang="pt-PT" altLang="pt-PT" sz="2200" dirty="0" err="1"/>
              <a:t>these</a:t>
            </a:r>
            <a:r>
              <a:rPr lang="pt-PT" altLang="pt-PT" sz="2200" dirty="0"/>
              <a:t> </a:t>
            </a:r>
            <a:r>
              <a:rPr lang="pt-PT" altLang="pt-PT" sz="2200" dirty="0" err="1"/>
              <a:t>approaches</a:t>
            </a:r>
            <a:r>
              <a:rPr lang="pt-PT" altLang="pt-PT" sz="2200" dirty="0"/>
              <a:t> - as </a:t>
            </a:r>
            <a:r>
              <a:rPr lang="pt-PT" altLang="pt-PT" sz="2200" dirty="0" err="1"/>
              <a:t>pointed</a:t>
            </a:r>
            <a:r>
              <a:rPr lang="pt-PT" altLang="pt-PT" sz="2200" dirty="0"/>
              <a:t> out </a:t>
            </a:r>
            <a:r>
              <a:rPr lang="pt-PT" altLang="pt-PT" sz="2200" dirty="0" err="1"/>
              <a:t>by</a:t>
            </a:r>
            <a:r>
              <a:rPr lang="pt-PT" altLang="pt-PT" sz="2200" dirty="0"/>
              <a:t> </a:t>
            </a:r>
            <a:r>
              <a:rPr lang="pt-PT" altLang="pt-PT" sz="2200" dirty="0" err="1"/>
              <a:t>Deming</a:t>
            </a:r>
            <a:r>
              <a:rPr lang="pt-PT" altLang="pt-PT" sz="2200" dirty="0"/>
              <a:t> - </a:t>
            </a:r>
            <a:r>
              <a:rPr lang="pt-PT" altLang="pt-PT" sz="2200" dirty="0" err="1"/>
              <a:t>is</a:t>
            </a:r>
            <a:r>
              <a:rPr lang="pt-PT" altLang="pt-PT" sz="2200" dirty="0"/>
              <a:t> </a:t>
            </a:r>
            <a:r>
              <a:rPr lang="pt-PT" altLang="pt-PT" sz="2200" dirty="0" err="1"/>
              <a:t>that</a:t>
            </a:r>
            <a:r>
              <a:rPr lang="pt-PT" altLang="pt-PT" sz="2200" dirty="0"/>
              <a:t> </a:t>
            </a:r>
            <a:r>
              <a:rPr lang="pt-PT" altLang="pt-PT" sz="2200" dirty="0" err="1"/>
              <a:t>the</a:t>
            </a:r>
            <a:r>
              <a:rPr lang="pt-PT" altLang="pt-PT" sz="2200" dirty="0"/>
              <a:t> </a:t>
            </a:r>
            <a:r>
              <a:rPr lang="pt-PT" altLang="pt-PT" sz="2200" dirty="0" err="1"/>
              <a:t>true</a:t>
            </a:r>
            <a:r>
              <a:rPr lang="pt-PT" altLang="pt-PT" sz="2200" dirty="0"/>
              <a:t> causes </a:t>
            </a:r>
            <a:r>
              <a:rPr lang="pt-PT" altLang="pt-PT" sz="2200" dirty="0" err="1"/>
              <a:t>of</a:t>
            </a:r>
            <a:r>
              <a:rPr lang="pt-PT" altLang="pt-PT" sz="2200" dirty="0"/>
              <a:t> </a:t>
            </a:r>
            <a:r>
              <a:rPr lang="pt-PT" altLang="pt-PT" sz="2200" dirty="0" err="1"/>
              <a:t>defects</a:t>
            </a:r>
            <a:r>
              <a:rPr lang="pt-PT" altLang="pt-PT" sz="2200" dirty="0"/>
              <a:t> </a:t>
            </a:r>
            <a:r>
              <a:rPr lang="pt-PT" altLang="pt-PT" sz="2200" dirty="0" err="1"/>
              <a:t>could</a:t>
            </a:r>
            <a:r>
              <a:rPr lang="pt-PT" altLang="pt-PT" sz="2200" dirty="0"/>
              <a:t> </a:t>
            </a:r>
            <a:r>
              <a:rPr lang="pt-PT" altLang="pt-PT" sz="2200" dirty="0" err="1"/>
              <a:t>never</a:t>
            </a:r>
            <a:r>
              <a:rPr lang="pt-PT" altLang="pt-PT" sz="2200" dirty="0"/>
              <a:t> </a:t>
            </a:r>
            <a:r>
              <a:rPr lang="pt-PT" altLang="pt-PT" sz="2200" dirty="0" err="1"/>
              <a:t>be</a:t>
            </a:r>
            <a:r>
              <a:rPr lang="pt-PT" altLang="pt-PT" sz="2200" dirty="0"/>
              <a:t> </a:t>
            </a:r>
            <a:r>
              <a:rPr lang="pt-PT" altLang="pt-PT" sz="2200" dirty="0" err="1"/>
              <a:t>identified</a:t>
            </a:r>
            <a:r>
              <a:rPr lang="pt-PT" altLang="pt-PT" sz="2200" dirty="0"/>
              <a:t>, </a:t>
            </a:r>
            <a:r>
              <a:rPr lang="pt-PT" altLang="pt-PT" sz="2200" dirty="0" err="1"/>
              <a:t>and</a:t>
            </a:r>
            <a:r>
              <a:rPr lang="pt-PT" altLang="pt-PT" sz="2200" dirty="0"/>
              <a:t> </a:t>
            </a:r>
            <a:r>
              <a:rPr lang="pt-PT" altLang="pt-PT" sz="2200" dirty="0" err="1"/>
              <a:t>there</a:t>
            </a:r>
            <a:r>
              <a:rPr lang="pt-PT" altLang="pt-PT" sz="2200" dirty="0"/>
              <a:t> </a:t>
            </a:r>
            <a:r>
              <a:rPr lang="pt-PT" altLang="pt-PT" sz="2200" dirty="0" err="1"/>
              <a:t>would</a:t>
            </a:r>
            <a:r>
              <a:rPr lang="pt-PT" altLang="pt-PT" sz="2200" dirty="0"/>
              <a:t> </a:t>
            </a:r>
            <a:r>
              <a:rPr lang="pt-PT" altLang="pt-PT" sz="2200" dirty="0" err="1"/>
              <a:t>always</a:t>
            </a:r>
            <a:r>
              <a:rPr lang="pt-PT" altLang="pt-PT" sz="2200" dirty="0"/>
              <a:t> </a:t>
            </a:r>
            <a:r>
              <a:rPr lang="pt-PT" altLang="pt-PT" sz="2200" dirty="0" err="1"/>
              <a:t>be</a:t>
            </a:r>
            <a:r>
              <a:rPr lang="pt-PT" altLang="pt-PT" sz="2200" dirty="0"/>
              <a:t> </a:t>
            </a:r>
            <a:r>
              <a:rPr lang="pt-PT" altLang="pt-PT" sz="2200" dirty="0" err="1"/>
              <a:t>inefficiencies</a:t>
            </a:r>
            <a:r>
              <a:rPr lang="pt-PT" altLang="pt-PT" sz="2200" dirty="0"/>
              <a:t> </a:t>
            </a:r>
            <a:r>
              <a:rPr lang="pt-PT" altLang="pt-PT" sz="2200" dirty="0" err="1"/>
              <a:t>because</a:t>
            </a:r>
            <a:r>
              <a:rPr lang="pt-PT" altLang="pt-PT" sz="2200" dirty="0"/>
              <a:t> </a:t>
            </a:r>
            <a:r>
              <a:rPr lang="pt-PT" altLang="pt-PT" sz="2200" dirty="0" err="1"/>
              <a:t>products</a:t>
            </a:r>
            <a:r>
              <a:rPr lang="pt-PT" altLang="pt-PT" sz="2200" dirty="0"/>
              <a:t> </a:t>
            </a:r>
            <a:r>
              <a:rPr lang="pt-PT" altLang="pt-PT" sz="2200" dirty="0" err="1"/>
              <a:t>with</a:t>
            </a:r>
            <a:r>
              <a:rPr lang="pt-PT" altLang="pt-PT" sz="2200" dirty="0"/>
              <a:t> a </a:t>
            </a:r>
            <a:r>
              <a:rPr lang="pt-PT" altLang="pt-PT" sz="2200" dirty="0" err="1"/>
              <a:t>defect</a:t>
            </a:r>
            <a:r>
              <a:rPr lang="pt-PT" altLang="pt-PT" sz="2200" dirty="0"/>
              <a:t> are </a:t>
            </a:r>
            <a:r>
              <a:rPr lang="pt-PT" altLang="pt-PT" sz="2200" dirty="0" err="1"/>
              <a:t>rejected</a:t>
            </a:r>
            <a:r>
              <a:rPr lang="pt-PT" altLang="pt-PT" sz="2200" dirty="0"/>
              <a:t>. </a:t>
            </a:r>
            <a:r>
              <a:rPr lang="pt-PT" altLang="pt-PT" sz="2200" dirty="0" err="1"/>
              <a:t>Deming</a:t>
            </a:r>
            <a:r>
              <a:rPr lang="pt-PT" altLang="pt-PT" sz="2200" dirty="0"/>
              <a:t> </a:t>
            </a:r>
            <a:r>
              <a:rPr lang="pt-PT" altLang="pt-PT" sz="2200" dirty="0" err="1"/>
              <a:t>understood</a:t>
            </a:r>
            <a:r>
              <a:rPr lang="pt-PT" altLang="pt-PT" sz="2200" dirty="0"/>
              <a:t> </a:t>
            </a:r>
            <a:r>
              <a:rPr lang="pt-PT" altLang="pt-PT" sz="2200" dirty="0" err="1"/>
              <a:t>that</a:t>
            </a:r>
            <a:r>
              <a:rPr lang="pt-PT" altLang="pt-PT" sz="2200" dirty="0"/>
              <a:t> </a:t>
            </a:r>
            <a:r>
              <a:rPr lang="pt-PT" altLang="pt-PT" sz="2200" dirty="0" err="1"/>
              <a:t>variation</a:t>
            </a:r>
            <a:r>
              <a:rPr lang="pt-PT" altLang="pt-PT" sz="2200" dirty="0"/>
              <a:t> </a:t>
            </a:r>
            <a:r>
              <a:rPr lang="pt-PT" altLang="pt-PT" sz="2200" dirty="0" err="1"/>
              <a:t>is</a:t>
            </a:r>
            <a:r>
              <a:rPr lang="pt-PT" altLang="pt-PT" sz="2200" dirty="0"/>
              <a:t> </a:t>
            </a:r>
            <a:r>
              <a:rPr lang="pt-PT" altLang="pt-PT" sz="2200" dirty="0" err="1"/>
              <a:t>created</a:t>
            </a:r>
            <a:r>
              <a:rPr lang="pt-PT" altLang="pt-PT" sz="2200" dirty="0"/>
              <a:t> </a:t>
            </a:r>
            <a:r>
              <a:rPr lang="pt-PT" altLang="pt-PT" sz="2200" dirty="0" err="1"/>
              <a:t>at</a:t>
            </a:r>
            <a:r>
              <a:rPr lang="pt-PT" altLang="pt-PT" sz="2200" dirty="0"/>
              <a:t> </a:t>
            </a:r>
            <a:r>
              <a:rPr lang="pt-PT" altLang="pt-PT" sz="2200" dirty="0" err="1"/>
              <a:t>every</a:t>
            </a:r>
            <a:r>
              <a:rPr lang="pt-PT" altLang="pt-PT" sz="2200" dirty="0"/>
              <a:t> step in a </a:t>
            </a:r>
            <a:r>
              <a:rPr lang="pt-PT" altLang="pt-PT" sz="2200" dirty="0" err="1"/>
              <a:t>production</a:t>
            </a:r>
            <a:r>
              <a:rPr lang="pt-PT" altLang="pt-PT" sz="2200" dirty="0"/>
              <a:t> </a:t>
            </a:r>
            <a:r>
              <a:rPr lang="pt-PT" altLang="pt-PT" sz="2200" dirty="0" err="1"/>
              <a:t>process</a:t>
            </a:r>
            <a:r>
              <a:rPr lang="pt-PT" altLang="pt-PT" sz="2200" dirty="0"/>
              <a:t>, </a:t>
            </a:r>
            <a:r>
              <a:rPr lang="pt-PT" altLang="pt-PT" sz="2200" dirty="0" err="1"/>
              <a:t>and</a:t>
            </a:r>
            <a:r>
              <a:rPr lang="pt-PT" altLang="pt-PT" sz="2200" dirty="0"/>
              <a:t> </a:t>
            </a:r>
            <a:r>
              <a:rPr lang="pt-PT" altLang="pt-PT" sz="2200" dirty="0" err="1"/>
              <a:t>the</a:t>
            </a:r>
            <a:r>
              <a:rPr lang="pt-PT" altLang="pt-PT" sz="2200" dirty="0"/>
              <a:t> causes </a:t>
            </a:r>
            <a:r>
              <a:rPr lang="pt-PT" altLang="pt-PT" sz="2200" dirty="0" err="1"/>
              <a:t>of</a:t>
            </a:r>
            <a:r>
              <a:rPr lang="pt-PT" altLang="pt-PT" sz="2200" dirty="0"/>
              <a:t> </a:t>
            </a:r>
            <a:r>
              <a:rPr lang="pt-PT" altLang="pt-PT" sz="2200" dirty="0" err="1"/>
              <a:t>variation</a:t>
            </a:r>
            <a:r>
              <a:rPr lang="pt-PT" altLang="pt-PT" sz="2200" dirty="0"/>
              <a:t> </a:t>
            </a:r>
            <a:r>
              <a:rPr lang="pt-PT" altLang="pt-PT" sz="2200" dirty="0" err="1"/>
              <a:t>need</a:t>
            </a:r>
            <a:r>
              <a:rPr lang="pt-PT" altLang="pt-PT" sz="2200" dirty="0"/>
              <a:t> to </a:t>
            </a:r>
            <a:r>
              <a:rPr lang="pt-PT" altLang="pt-PT" sz="2200" dirty="0" err="1"/>
              <a:t>be</a:t>
            </a:r>
            <a:r>
              <a:rPr lang="pt-PT" altLang="pt-PT" sz="2200" dirty="0"/>
              <a:t> </a:t>
            </a:r>
            <a:r>
              <a:rPr lang="pt-PT" altLang="pt-PT" sz="2200" dirty="0" err="1"/>
              <a:t>identified</a:t>
            </a:r>
            <a:r>
              <a:rPr lang="pt-PT" altLang="pt-PT" sz="2200" dirty="0"/>
              <a:t> </a:t>
            </a:r>
            <a:r>
              <a:rPr lang="pt-PT" altLang="pt-PT" sz="2200" dirty="0" err="1"/>
              <a:t>and</a:t>
            </a:r>
            <a:r>
              <a:rPr lang="pt-PT" altLang="pt-PT" sz="2200" dirty="0"/>
              <a:t> </a:t>
            </a:r>
            <a:r>
              <a:rPr lang="pt-PT" altLang="pt-PT" sz="2200" dirty="0" err="1"/>
              <a:t>repaired</a:t>
            </a:r>
            <a:r>
              <a:rPr lang="pt-PT" altLang="pt-PT" sz="2200" dirty="0"/>
              <a:t>. </a:t>
            </a:r>
            <a:r>
              <a:rPr lang="pt-PT" altLang="pt-PT" sz="2200" dirty="0" err="1"/>
              <a:t>If</a:t>
            </a:r>
            <a:r>
              <a:rPr lang="pt-PT" altLang="pt-PT" sz="2200" dirty="0"/>
              <a:t> </a:t>
            </a:r>
            <a:r>
              <a:rPr lang="pt-PT" altLang="pt-PT" sz="2200" dirty="0" err="1"/>
              <a:t>this</a:t>
            </a:r>
            <a:r>
              <a:rPr lang="pt-PT" altLang="pt-PT" sz="2200" dirty="0"/>
              <a:t> can </a:t>
            </a:r>
            <a:r>
              <a:rPr lang="pt-PT" altLang="pt-PT" sz="2200" dirty="0" err="1"/>
              <a:t>be</a:t>
            </a:r>
            <a:r>
              <a:rPr lang="pt-PT" altLang="pt-PT" sz="2200" dirty="0"/>
              <a:t> </a:t>
            </a:r>
            <a:r>
              <a:rPr lang="pt-PT" altLang="pt-PT" sz="2200" dirty="0" err="1"/>
              <a:t>done</a:t>
            </a:r>
            <a:r>
              <a:rPr lang="pt-PT" altLang="pt-PT" sz="2200" dirty="0"/>
              <a:t>, </a:t>
            </a:r>
            <a:r>
              <a:rPr lang="pt-PT" altLang="pt-PT" sz="2200" dirty="0" err="1"/>
              <a:t>then</a:t>
            </a:r>
            <a:r>
              <a:rPr lang="pt-PT" altLang="pt-PT" sz="2200" dirty="0"/>
              <a:t> </a:t>
            </a:r>
            <a:r>
              <a:rPr lang="pt-PT" altLang="pt-PT" sz="2200" dirty="0" err="1"/>
              <a:t>there</a:t>
            </a:r>
            <a:r>
              <a:rPr lang="pt-PT" altLang="pt-PT" sz="2200" dirty="0"/>
              <a:t> </a:t>
            </a:r>
            <a:r>
              <a:rPr lang="pt-PT" altLang="pt-PT" sz="2200" dirty="0" err="1"/>
              <a:t>is</a:t>
            </a:r>
            <a:r>
              <a:rPr lang="pt-PT" altLang="pt-PT" sz="2200" dirty="0"/>
              <a:t> a </a:t>
            </a:r>
            <a:r>
              <a:rPr lang="pt-PT" altLang="pt-PT" sz="2200" dirty="0" err="1"/>
              <a:t>way</a:t>
            </a:r>
            <a:r>
              <a:rPr lang="pt-PT" altLang="pt-PT" sz="2200" dirty="0"/>
              <a:t> to </a:t>
            </a:r>
            <a:r>
              <a:rPr lang="pt-PT" altLang="pt-PT" sz="2200" dirty="0" err="1"/>
              <a:t>reduce</a:t>
            </a:r>
            <a:r>
              <a:rPr lang="pt-PT" altLang="pt-PT" sz="2200" dirty="0"/>
              <a:t> </a:t>
            </a:r>
            <a:r>
              <a:rPr lang="pt-PT" altLang="pt-PT" sz="2200" dirty="0" err="1"/>
              <a:t>the</a:t>
            </a:r>
            <a:r>
              <a:rPr lang="pt-PT" altLang="pt-PT" sz="2200" dirty="0"/>
              <a:t> </a:t>
            </a:r>
            <a:r>
              <a:rPr lang="pt-PT" altLang="pt-PT" sz="2200" dirty="0" err="1"/>
              <a:t>defects</a:t>
            </a:r>
            <a:r>
              <a:rPr lang="pt-PT" altLang="pt-PT" sz="2200" dirty="0"/>
              <a:t> </a:t>
            </a:r>
            <a:r>
              <a:rPr lang="pt-PT" altLang="pt-PT" sz="2200" dirty="0" err="1"/>
              <a:t>and</a:t>
            </a:r>
            <a:r>
              <a:rPr lang="pt-PT" altLang="pt-PT" sz="2200" dirty="0"/>
              <a:t> improve </a:t>
            </a:r>
            <a:r>
              <a:rPr lang="pt-PT" altLang="pt-PT" sz="2200" dirty="0" err="1"/>
              <a:t>product</a:t>
            </a:r>
            <a:r>
              <a:rPr lang="pt-PT" altLang="pt-PT" sz="2200" dirty="0"/>
              <a:t> </a:t>
            </a:r>
            <a:r>
              <a:rPr lang="pt-PT" altLang="pt-PT" sz="2200" dirty="0" err="1"/>
              <a:t>quality</a:t>
            </a:r>
            <a:r>
              <a:rPr lang="pt-PT" altLang="pt-PT" sz="2200" dirty="0"/>
              <a:t> </a:t>
            </a:r>
            <a:r>
              <a:rPr lang="pt-PT" altLang="pt-PT" sz="2200" dirty="0" err="1"/>
              <a:t>indefinitely</a:t>
            </a:r>
            <a:r>
              <a:rPr lang="pt-PT" altLang="pt-PT" sz="2200" dirty="0"/>
              <a:t>. To </a:t>
            </a:r>
            <a:r>
              <a:rPr lang="pt-PT" altLang="pt-PT" sz="2200" dirty="0" err="1"/>
              <a:t>establish</a:t>
            </a:r>
            <a:r>
              <a:rPr lang="pt-PT" altLang="pt-PT" sz="2200" dirty="0"/>
              <a:t> </a:t>
            </a:r>
            <a:r>
              <a:rPr lang="pt-PT" altLang="pt-PT" sz="2200" dirty="0" err="1"/>
              <a:t>such</a:t>
            </a:r>
            <a:r>
              <a:rPr lang="pt-PT" altLang="pt-PT" sz="2200" dirty="0"/>
              <a:t> a </a:t>
            </a:r>
            <a:r>
              <a:rPr lang="pt-PT" altLang="pt-PT" sz="2200" dirty="0" err="1"/>
              <a:t>process</a:t>
            </a:r>
            <a:r>
              <a:rPr lang="pt-PT" altLang="pt-PT" sz="2200" dirty="0"/>
              <a:t>, </a:t>
            </a:r>
            <a:r>
              <a:rPr lang="pt-PT" altLang="pt-PT" sz="2200" dirty="0" err="1"/>
              <a:t>Deming</a:t>
            </a:r>
            <a:r>
              <a:rPr lang="pt-PT" altLang="pt-PT" sz="2200" dirty="0"/>
              <a:t> </a:t>
            </a:r>
            <a:r>
              <a:rPr lang="pt-PT" altLang="pt-PT" sz="2200" dirty="0" err="1"/>
              <a:t>emphasized</a:t>
            </a:r>
            <a:r>
              <a:rPr lang="pt-PT" altLang="pt-PT" sz="2200" dirty="0"/>
              <a:t> </a:t>
            </a:r>
            <a:r>
              <a:rPr lang="pt-PT" altLang="pt-PT" sz="2200" dirty="0" err="1"/>
              <a:t>that</a:t>
            </a:r>
            <a:r>
              <a:rPr lang="pt-PT" altLang="pt-PT" sz="2200" dirty="0"/>
              <a:t> </a:t>
            </a:r>
            <a:r>
              <a:rPr lang="pt-PT" altLang="pt-PT" sz="2200" dirty="0" err="1"/>
              <a:t>all</a:t>
            </a:r>
            <a:r>
              <a:rPr lang="pt-PT" altLang="pt-PT" sz="2200" dirty="0"/>
              <a:t> business processes </a:t>
            </a:r>
            <a:r>
              <a:rPr lang="pt-PT" altLang="pt-PT" sz="2200" dirty="0" err="1"/>
              <a:t>should</a:t>
            </a:r>
            <a:r>
              <a:rPr lang="pt-PT" altLang="pt-PT" sz="2200" dirty="0"/>
              <a:t> </a:t>
            </a:r>
            <a:r>
              <a:rPr lang="pt-PT" altLang="pt-PT" sz="2200" dirty="0" err="1"/>
              <a:t>be</a:t>
            </a:r>
            <a:r>
              <a:rPr lang="pt-PT" altLang="pt-PT" sz="2200" dirty="0"/>
              <a:t> </a:t>
            </a:r>
            <a:r>
              <a:rPr lang="pt-PT" altLang="pt-PT" sz="2200" dirty="0" err="1"/>
              <a:t>part</a:t>
            </a:r>
            <a:r>
              <a:rPr lang="pt-PT" altLang="pt-PT" sz="2200" dirty="0"/>
              <a:t> </a:t>
            </a:r>
            <a:r>
              <a:rPr lang="pt-PT" altLang="pt-PT" sz="2200" dirty="0" err="1"/>
              <a:t>of</a:t>
            </a:r>
            <a:r>
              <a:rPr lang="pt-PT" altLang="pt-PT" sz="2200" dirty="0"/>
              <a:t> a </a:t>
            </a:r>
            <a:r>
              <a:rPr lang="pt-PT" altLang="pt-PT" sz="2200" dirty="0" err="1"/>
              <a:t>system</a:t>
            </a:r>
            <a:r>
              <a:rPr lang="pt-PT" altLang="pt-PT" sz="2200" dirty="0"/>
              <a:t>, </a:t>
            </a:r>
            <a:r>
              <a:rPr lang="pt-PT" altLang="pt-PT" sz="2200" dirty="0" err="1"/>
              <a:t>with</a:t>
            </a:r>
            <a:r>
              <a:rPr lang="pt-PT" altLang="pt-PT" sz="2200" dirty="0"/>
              <a:t> feedback </a:t>
            </a:r>
            <a:r>
              <a:rPr lang="pt-PT" altLang="pt-PT" sz="2200" dirty="0" err="1"/>
              <a:t>loops</a:t>
            </a:r>
            <a:r>
              <a:rPr lang="pt-PT" altLang="pt-PT" sz="2200" dirty="0"/>
              <a:t>. </a:t>
            </a:r>
            <a:r>
              <a:rPr lang="pt-PT" altLang="pt-PT" sz="2200" dirty="0" err="1"/>
              <a:t>The</a:t>
            </a:r>
            <a:r>
              <a:rPr lang="pt-PT" altLang="pt-PT" sz="2200" dirty="0"/>
              <a:t> feedback data </a:t>
            </a:r>
            <a:r>
              <a:rPr lang="pt-PT" altLang="pt-PT" sz="2200" dirty="0" err="1"/>
              <a:t>should</a:t>
            </a:r>
            <a:r>
              <a:rPr lang="pt-PT" altLang="pt-PT" sz="2200" dirty="0"/>
              <a:t> </a:t>
            </a:r>
            <a:r>
              <a:rPr lang="pt-PT" altLang="pt-PT" sz="2200" dirty="0" err="1"/>
              <a:t>be</a:t>
            </a:r>
            <a:r>
              <a:rPr lang="pt-PT" altLang="pt-PT" sz="2200" dirty="0"/>
              <a:t> </a:t>
            </a:r>
            <a:r>
              <a:rPr lang="pt-PT" altLang="pt-PT" sz="2200" dirty="0" err="1"/>
              <a:t>examined</a:t>
            </a:r>
            <a:r>
              <a:rPr lang="pt-PT" altLang="pt-PT" sz="2200" dirty="0"/>
              <a:t> </a:t>
            </a:r>
            <a:r>
              <a:rPr lang="pt-PT" altLang="pt-PT" sz="2200" dirty="0" err="1"/>
              <a:t>by</a:t>
            </a:r>
            <a:r>
              <a:rPr lang="pt-PT" altLang="pt-PT" sz="2200" dirty="0"/>
              <a:t> managers to determine </a:t>
            </a:r>
            <a:r>
              <a:rPr lang="pt-PT" altLang="pt-PT" sz="2200" dirty="0" err="1"/>
              <a:t>the</a:t>
            </a:r>
            <a:r>
              <a:rPr lang="pt-PT" altLang="pt-PT" sz="2200" dirty="0"/>
              <a:t> causes </a:t>
            </a:r>
            <a:r>
              <a:rPr lang="pt-PT" altLang="pt-PT" sz="2200" dirty="0" err="1"/>
              <a:t>of</a:t>
            </a:r>
            <a:r>
              <a:rPr lang="pt-PT" altLang="pt-PT" sz="2200" dirty="0"/>
              <a:t> </a:t>
            </a:r>
            <a:r>
              <a:rPr lang="pt-PT" altLang="pt-PT" sz="2200" dirty="0" err="1"/>
              <a:t>variation</a:t>
            </a:r>
            <a:r>
              <a:rPr lang="pt-PT" altLang="pt-PT" sz="2200" dirty="0"/>
              <a:t>, </a:t>
            </a:r>
            <a:r>
              <a:rPr lang="pt-PT" altLang="pt-PT" sz="2200" dirty="0" err="1"/>
              <a:t>and</a:t>
            </a:r>
            <a:r>
              <a:rPr lang="pt-PT" altLang="pt-PT" sz="2200" dirty="0"/>
              <a:t> </a:t>
            </a:r>
            <a:r>
              <a:rPr lang="pt-PT" altLang="pt-PT" sz="2200" dirty="0" err="1"/>
              <a:t>what</a:t>
            </a:r>
            <a:r>
              <a:rPr lang="pt-PT" altLang="pt-PT" sz="2200" dirty="0"/>
              <a:t> are </a:t>
            </a:r>
            <a:r>
              <a:rPr lang="pt-PT" altLang="pt-PT" sz="2200" dirty="0" err="1"/>
              <a:t>the</a:t>
            </a:r>
            <a:r>
              <a:rPr lang="pt-PT" altLang="pt-PT" sz="2200" dirty="0"/>
              <a:t> processes </a:t>
            </a:r>
            <a:r>
              <a:rPr lang="pt-PT" altLang="pt-PT" sz="2200" dirty="0" err="1"/>
              <a:t>with</a:t>
            </a:r>
            <a:r>
              <a:rPr lang="pt-PT" altLang="pt-PT" sz="2200" dirty="0"/>
              <a:t> </a:t>
            </a:r>
            <a:r>
              <a:rPr lang="pt-PT" altLang="pt-PT" sz="2200" dirty="0" err="1"/>
              <a:t>significant</a:t>
            </a:r>
            <a:r>
              <a:rPr lang="pt-PT" altLang="pt-PT" sz="2200" dirty="0"/>
              <a:t> </a:t>
            </a:r>
            <a:r>
              <a:rPr lang="pt-PT" altLang="pt-PT" sz="2200" dirty="0" err="1"/>
              <a:t>problems</a:t>
            </a:r>
            <a:r>
              <a:rPr lang="pt-PT" altLang="pt-PT" sz="2200" dirty="0"/>
              <a:t>. </a:t>
            </a:r>
            <a:r>
              <a:rPr lang="pt-PT" altLang="pt-PT" sz="2200" dirty="0" err="1"/>
              <a:t>Then</a:t>
            </a:r>
            <a:r>
              <a:rPr lang="pt-PT" altLang="pt-PT" sz="2200" dirty="0"/>
              <a:t> </a:t>
            </a:r>
            <a:r>
              <a:rPr lang="pt-PT" altLang="pt-PT" sz="2200" dirty="0" err="1"/>
              <a:t>they</a:t>
            </a:r>
            <a:r>
              <a:rPr lang="pt-PT" altLang="pt-PT" sz="2200" dirty="0"/>
              <a:t> can </a:t>
            </a:r>
            <a:r>
              <a:rPr lang="pt-PT" altLang="pt-PT" sz="2200" dirty="0" err="1"/>
              <a:t>focus</a:t>
            </a:r>
            <a:r>
              <a:rPr lang="pt-PT" altLang="pt-PT" sz="2200" dirty="0"/>
              <a:t> </a:t>
            </a:r>
            <a:r>
              <a:rPr lang="pt-PT" altLang="pt-PT" sz="2200" dirty="0" err="1"/>
              <a:t>their</a:t>
            </a:r>
            <a:r>
              <a:rPr lang="pt-PT" altLang="pt-PT" sz="2200" dirty="0"/>
              <a:t> </a:t>
            </a:r>
            <a:r>
              <a:rPr lang="pt-PT" altLang="pt-PT" sz="2200" dirty="0" err="1"/>
              <a:t>attention</a:t>
            </a:r>
            <a:r>
              <a:rPr lang="pt-PT" altLang="pt-PT" sz="2200" dirty="0"/>
              <a:t> </a:t>
            </a:r>
            <a:r>
              <a:rPr lang="pt-PT" altLang="pt-PT" sz="2200" dirty="0" err="1"/>
              <a:t>on</a:t>
            </a:r>
            <a:r>
              <a:rPr lang="pt-PT" altLang="pt-PT" sz="2200" dirty="0"/>
              <a:t> </a:t>
            </a:r>
            <a:r>
              <a:rPr lang="pt-PT" altLang="pt-PT" sz="2200" dirty="0" err="1"/>
              <a:t>repairing</a:t>
            </a:r>
            <a:r>
              <a:rPr lang="pt-PT" altLang="pt-PT" sz="2200" dirty="0"/>
              <a:t> </a:t>
            </a:r>
            <a:r>
              <a:rPr lang="pt-PT" altLang="pt-PT" sz="2200" dirty="0" err="1"/>
              <a:t>that</a:t>
            </a:r>
            <a:r>
              <a:rPr lang="pt-PT" altLang="pt-PT" sz="2200" dirty="0"/>
              <a:t> </a:t>
            </a:r>
            <a:r>
              <a:rPr lang="pt-PT" altLang="pt-PT" sz="2200" dirty="0" err="1"/>
              <a:t>subset</a:t>
            </a:r>
            <a:r>
              <a:rPr lang="pt-PT" altLang="pt-PT" sz="2200" dirty="0"/>
              <a:t> </a:t>
            </a:r>
            <a:r>
              <a:rPr lang="pt-PT" altLang="pt-PT" sz="2200" dirty="0" err="1"/>
              <a:t>of</a:t>
            </a:r>
            <a:r>
              <a:rPr lang="pt-PT" altLang="pt-PT" sz="2200" dirty="0"/>
              <a:t> processes</a:t>
            </a:r>
            <a:r>
              <a:rPr lang="pt-PT" altLang="pt-PT" sz="2200" dirty="0" smtClean="0"/>
              <a:t>.</a:t>
            </a:r>
          </a:p>
          <a:p>
            <a:pPr algn="just">
              <a:lnSpc>
                <a:spcPct val="80000"/>
              </a:lnSpc>
            </a:pPr>
            <a:endParaRPr lang="pt-PT" dirty="0"/>
          </a:p>
        </p:txBody>
      </p:sp>
    </p:spTree>
    <p:extLst>
      <p:ext uri="{BB962C8B-B14F-4D97-AF65-F5344CB8AC3E}">
        <p14:creationId xmlns:p14="http://schemas.microsoft.com/office/powerpoint/2010/main" val="1869632438"/>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pt-PT" altLang="ja-JP" sz="5400" b="1" dirty="0" err="1">
                <a:ea typeface="ＭＳ Ｐゴシック" charset="-128"/>
              </a:rPr>
              <a:t>Kaplan</a:t>
            </a:r>
            <a:r>
              <a:rPr lang="pt-PT" altLang="ja-JP" sz="5400" b="1" dirty="0">
                <a:ea typeface="ＭＳ Ｐゴシック" charset="-128"/>
              </a:rPr>
              <a:t> </a:t>
            </a:r>
            <a:r>
              <a:rPr lang="pt-PT" altLang="ja-JP" sz="5400" b="1" dirty="0" err="1">
                <a:ea typeface="ＭＳ Ｐゴシック" charset="-128"/>
              </a:rPr>
              <a:t>and</a:t>
            </a:r>
            <a:r>
              <a:rPr lang="pt-PT" altLang="ja-JP" sz="5400" b="1" dirty="0">
                <a:ea typeface="ＭＳ Ｐゴシック" charset="-128"/>
              </a:rPr>
              <a:t> </a:t>
            </a:r>
            <a:r>
              <a:rPr lang="pt-PT" altLang="ja-JP" sz="5400" b="1" dirty="0" err="1">
                <a:ea typeface="ＭＳ Ｐゴシック" charset="-128"/>
              </a:rPr>
              <a:t>Norton’s</a:t>
            </a:r>
            <a:r>
              <a:rPr lang="pt-PT" altLang="ja-JP" sz="5400" b="1" dirty="0">
                <a:ea typeface="ＭＳ Ｐゴシック" charset="-128"/>
              </a:rPr>
              <a:t> </a:t>
            </a:r>
            <a:r>
              <a:rPr lang="pt-PT" altLang="ja-JP" sz="5400" b="1" dirty="0" err="1">
                <a:ea typeface="ＭＳ Ｐゴシック" charset="-128"/>
              </a:rPr>
              <a:t>Balanced</a:t>
            </a:r>
            <a:r>
              <a:rPr lang="pt-PT" altLang="ja-JP" sz="5400" b="1" dirty="0">
                <a:ea typeface="ＭＳ Ｐゴシック" charset="-128"/>
              </a:rPr>
              <a:t> </a:t>
            </a:r>
            <a:r>
              <a:rPr lang="pt-PT" altLang="ja-JP" sz="5400" b="1" dirty="0" err="1">
                <a:ea typeface="ＭＳ Ｐゴシック" charset="-128"/>
              </a:rPr>
              <a:t>Scorecard</a:t>
            </a:r>
            <a:endParaRPr lang="pt-PT" sz="5400" dirty="0"/>
          </a:p>
        </p:txBody>
      </p:sp>
      <p:sp>
        <p:nvSpPr>
          <p:cNvPr id="3" name="Content Placeholder 2"/>
          <p:cNvSpPr>
            <a:spLocks noGrp="1"/>
          </p:cNvSpPr>
          <p:nvPr>
            <p:ph idx="1"/>
          </p:nvPr>
        </p:nvSpPr>
        <p:spPr/>
        <p:txBody>
          <a:bodyPr/>
          <a:lstStyle/>
          <a:p>
            <a:endParaRPr lang="pt-PT" altLang="pt-PT" dirty="0" smtClean="0"/>
          </a:p>
          <a:p>
            <a:pPr algn="just"/>
            <a:r>
              <a:rPr lang="pt-PT" altLang="pt-PT" sz="2800" dirty="0" err="1" smtClean="0"/>
              <a:t>The</a:t>
            </a:r>
            <a:r>
              <a:rPr lang="pt-PT" altLang="pt-PT" sz="2800" dirty="0" smtClean="0"/>
              <a:t> </a:t>
            </a:r>
            <a:r>
              <a:rPr lang="pt-PT" altLang="pt-PT" sz="2800" dirty="0" err="1"/>
              <a:t>balanced</a:t>
            </a:r>
            <a:r>
              <a:rPr lang="pt-PT" altLang="pt-PT" sz="2800" dirty="0"/>
              <a:t> </a:t>
            </a:r>
            <a:r>
              <a:rPr lang="pt-PT" altLang="pt-PT" sz="2800" dirty="0" err="1"/>
              <a:t>scorecard</a:t>
            </a:r>
            <a:r>
              <a:rPr lang="pt-PT" altLang="pt-PT" sz="2800" dirty="0"/>
              <a:t> </a:t>
            </a:r>
            <a:r>
              <a:rPr lang="pt-PT" altLang="pt-PT" sz="2800" dirty="0" err="1"/>
              <a:t>method</a:t>
            </a:r>
            <a:r>
              <a:rPr lang="pt-PT" altLang="pt-PT" sz="2800" dirty="0"/>
              <a:t> </a:t>
            </a:r>
            <a:r>
              <a:rPr lang="pt-PT" altLang="pt-PT" sz="2800" dirty="0" err="1"/>
              <a:t>includes</a:t>
            </a:r>
            <a:r>
              <a:rPr lang="pt-PT" altLang="pt-PT" sz="2800" dirty="0"/>
              <a:t> feedbacks </a:t>
            </a:r>
            <a:r>
              <a:rPr lang="pt-PT" altLang="pt-PT" sz="2800" dirty="0" err="1"/>
              <a:t>around</a:t>
            </a:r>
            <a:r>
              <a:rPr lang="pt-PT" altLang="pt-PT" sz="2800" dirty="0"/>
              <a:t> </a:t>
            </a:r>
            <a:r>
              <a:rPr lang="pt-PT" altLang="pt-PT" sz="2800" dirty="0" err="1"/>
              <a:t>internal</a:t>
            </a:r>
            <a:r>
              <a:rPr lang="pt-PT" altLang="pt-PT" sz="2800" dirty="0"/>
              <a:t> business </a:t>
            </a:r>
            <a:r>
              <a:rPr lang="pt-PT" altLang="pt-PT" sz="2800" dirty="0" err="1"/>
              <a:t>process</a:t>
            </a:r>
            <a:r>
              <a:rPr lang="pt-PT" altLang="pt-PT" sz="2800" dirty="0"/>
              <a:t> outputs. As in TQM. </a:t>
            </a:r>
            <a:r>
              <a:rPr lang="pt-PT" altLang="pt-PT" sz="2800" dirty="0" err="1"/>
              <a:t>Additionally</a:t>
            </a:r>
            <a:r>
              <a:rPr lang="pt-PT" altLang="pt-PT" sz="2800" dirty="0"/>
              <a:t>, </a:t>
            </a:r>
            <a:r>
              <a:rPr lang="pt-PT" altLang="pt-PT" sz="2800" dirty="0" err="1"/>
              <a:t>the</a:t>
            </a:r>
            <a:r>
              <a:rPr lang="pt-PT" altLang="pt-PT" sz="2800" dirty="0"/>
              <a:t> </a:t>
            </a:r>
            <a:r>
              <a:rPr lang="pt-PT" altLang="pt-PT" sz="2800" dirty="0" err="1"/>
              <a:t>Balanced</a:t>
            </a:r>
            <a:r>
              <a:rPr lang="pt-PT" altLang="pt-PT" sz="2800" dirty="0"/>
              <a:t> </a:t>
            </a:r>
            <a:r>
              <a:rPr lang="pt-PT" altLang="pt-PT" sz="2800" dirty="0" err="1"/>
              <a:t>Scorecard</a:t>
            </a:r>
            <a:r>
              <a:rPr lang="pt-PT" altLang="pt-PT" sz="2800" dirty="0"/>
              <a:t> </a:t>
            </a:r>
            <a:r>
              <a:rPr lang="pt-PT" altLang="pt-PT" sz="2800" dirty="0" err="1"/>
              <a:t>provides</a:t>
            </a:r>
            <a:r>
              <a:rPr lang="pt-PT" altLang="pt-PT" sz="2800" dirty="0"/>
              <a:t> a feedback for </a:t>
            </a:r>
            <a:r>
              <a:rPr lang="pt-PT" altLang="pt-PT" sz="2800" dirty="0" err="1"/>
              <a:t>the</a:t>
            </a:r>
            <a:r>
              <a:rPr lang="pt-PT" altLang="pt-PT" sz="2800" dirty="0"/>
              <a:t> </a:t>
            </a:r>
            <a:r>
              <a:rPr lang="pt-PT" altLang="pt-PT" sz="2800" dirty="0" err="1"/>
              <a:t>outcomes</a:t>
            </a:r>
            <a:r>
              <a:rPr lang="pt-PT" altLang="pt-PT" sz="2800" dirty="0"/>
              <a:t> </a:t>
            </a:r>
            <a:r>
              <a:rPr lang="pt-PT" altLang="pt-PT" sz="2800" dirty="0" err="1"/>
              <a:t>of</a:t>
            </a:r>
            <a:r>
              <a:rPr lang="pt-PT" altLang="pt-PT" sz="2800" dirty="0"/>
              <a:t> business </a:t>
            </a:r>
            <a:r>
              <a:rPr lang="pt-PT" altLang="pt-PT" sz="2800" dirty="0" err="1"/>
              <a:t>strategies</a:t>
            </a:r>
            <a:r>
              <a:rPr lang="pt-PT" altLang="pt-PT" sz="2800" dirty="0"/>
              <a:t>. </a:t>
            </a:r>
            <a:r>
              <a:rPr lang="pt-PT" altLang="pt-PT" sz="2800" dirty="0" err="1"/>
              <a:t>This</a:t>
            </a:r>
            <a:r>
              <a:rPr lang="pt-PT" altLang="pt-PT" sz="2800" dirty="0"/>
              <a:t> </a:t>
            </a:r>
            <a:r>
              <a:rPr lang="pt-PT" altLang="pt-PT" sz="2800" dirty="0" err="1"/>
              <a:t>creates</a:t>
            </a:r>
            <a:r>
              <a:rPr lang="pt-PT" altLang="pt-PT" sz="2800" dirty="0"/>
              <a:t> a "</a:t>
            </a:r>
            <a:r>
              <a:rPr lang="pt-PT" altLang="pt-PT" sz="2800" dirty="0" err="1"/>
              <a:t>double-loop</a:t>
            </a:r>
            <a:r>
              <a:rPr lang="pt-PT" altLang="pt-PT" sz="2800" dirty="0"/>
              <a:t> feedback" </a:t>
            </a:r>
            <a:r>
              <a:rPr lang="pt-PT" altLang="pt-PT" sz="2800" dirty="0" err="1"/>
              <a:t>process</a:t>
            </a:r>
            <a:r>
              <a:rPr lang="pt-PT" altLang="pt-PT" sz="2800" dirty="0"/>
              <a:t> in </a:t>
            </a:r>
            <a:r>
              <a:rPr lang="pt-PT" altLang="pt-PT" sz="2800" dirty="0" err="1"/>
              <a:t>the</a:t>
            </a:r>
            <a:r>
              <a:rPr lang="pt-PT" altLang="pt-PT" sz="2800" dirty="0"/>
              <a:t> </a:t>
            </a:r>
            <a:r>
              <a:rPr lang="pt-PT" altLang="pt-PT" sz="2800" dirty="0" err="1"/>
              <a:t>balanced</a:t>
            </a:r>
            <a:r>
              <a:rPr lang="pt-PT" altLang="pt-PT" sz="2800" dirty="0"/>
              <a:t> </a:t>
            </a:r>
            <a:r>
              <a:rPr lang="pt-PT" altLang="pt-PT" sz="2800" dirty="0" err="1"/>
              <a:t>scorecard</a:t>
            </a:r>
            <a:r>
              <a:rPr lang="pt-PT" altLang="pt-PT" sz="2800" dirty="0"/>
              <a:t>.</a:t>
            </a:r>
          </a:p>
          <a:p>
            <a:endParaRPr lang="pt-PT" dirty="0"/>
          </a:p>
        </p:txBody>
      </p:sp>
    </p:spTree>
    <p:extLst>
      <p:ext uri="{BB962C8B-B14F-4D97-AF65-F5344CB8AC3E}">
        <p14:creationId xmlns:p14="http://schemas.microsoft.com/office/powerpoint/2010/main" val="3306726885"/>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2"/>
          <p:cNvSpPr>
            <a:spLocks noGrp="1" noChangeArrowheads="1"/>
          </p:cNvSpPr>
          <p:nvPr>
            <p:ph type="title"/>
          </p:nvPr>
        </p:nvSpPr>
        <p:spPr/>
        <p:txBody>
          <a:bodyPr>
            <a:noAutofit/>
          </a:bodyPr>
          <a:lstStyle/>
          <a:p>
            <a:pPr algn="ctr" eaLnBrk="1" hangingPunct="1">
              <a:defRPr/>
            </a:pPr>
            <a:r>
              <a:rPr lang="pt-PT" altLang="ja-JP" sz="5400" b="1" dirty="0" err="1" smtClean="0">
                <a:ea typeface="ＭＳ Ｐゴシック" charset="-128"/>
              </a:rPr>
              <a:t>Kaplan</a:t>
            </a:r>
            <a:r>
              <a:rPr lang="pt-PT" altLang="ja-JP" sz="5400" b="1" dirty="0" smtClean="0">
                <a:ea typeface="ＭＳ Ｐゴシック" charset="-128"/>
              </a:rPr>
              <a:t> </a:t>
            </a:r>
            <a:r>
              <a:rPr lang="pt-PT" altLang="ja-JP" sz="5400" b="1" dirty="0" err="1" smtClean="0">
                <a:ea typeface="ＭＳ Ｐゴシック" charset="-128"/>
              </a:rPr>
              <a:t>and</a:t>
            </a:r>
            <a:r>
              <a:rPr lang="pt-PT" altLang="ja-JP" sz="5400" b="1" dirty="0" smtClean="0">
                <a:ea typeface="ＭＳ Ｐゴシック" charset="-128"/>
              </a:rPr>
              <a:t> </a:t>
            </a:r>
            <a:r>
              <a:rPr lang="pt-PT" altLang="ja-JP" sz="5400" b="1" dirty="0" err="1" smtClean="0">
                <a:ea typeface="ＭＳ Ｐゴシック" charset="-128"/>
              </a:rPr>
              <a:t>Norton’s</a:t>
            </a:r>
            <a:r>
              <a:rPr lang="pt-PT" altLang="ja-JP" sz="5400" b="1" dirty="0" smtClean="0">
                <a:ea typeface="ＭＳ Ｐゴシック" charset="-128"/>
              </a:rPr>
              <a:t> </a:t>
            </a:r>
            <a:r>
              <a:rPr lang="pt-PT" altLang="ja-JP" sz="5400" b="1" dirty="0" err="1" smtClean="0">
                <a:ea typeface="ＭＳ Ｐゴシック" charset="-128"/>
              </a:rPr>
              <a:t>Balanced</a:t>
            </a:r>
            <a:r>
              <a:rPr lang="pt-PT" altLang="ja-JP" sz="5400" b="1" dirty="0" smtClean="0">
                <a:ea typeface="ＭＳ Ｐゴシック" charset="-128"/>
              </a:rPr>
              <a:t> </a:t>
            </a:r>
            <a:r>
              <a:rPr lang="pt-PT" altLang="ja-JP" sz="5400" b="1" dirty="0" err="1" smtClean="0">
                <a:ea typeface="ＭＳ Ｐゴシック" charset="-128"/>
              </a:rPr>
              <a:t>Scorecard</a:t>
            </a:r>
            <a:endParaRPr lang="pt-PT" sz="5400" b="1" dirty="0" smtClean="0">
              <a:ea typeface="ＭＳ Ｐゴシック" charset="-128"/>
            </a:endParaRPr>
          </a:p>
        </p:txBody>
      </p:sp>
      <p:sp>
        <p:nvSpPr>
          <p:cNvPr id="149507" name="Rectangle 3"/>
          <p:cNvSpPr>
            <a:spLocks noGrp="1" noChangeArrowheads="1"/>
          </p:cNvSpPr>
          <p:nvPr>
            <p:ph idx="1"/>
          </p:nvPr>
        </p:nvSpPr>
        <p:spPr>
          <a:xfrm>
            <a:off x="323529" y="1845734"/>
            <a:ext cx="8496944" cy="4319570"/>
          </a:xfrm>
        </p:spPr>
        <p:txBody>
          <a:bodyPr>
            <a:normAutofit/>
          </a:bodyPr>
          <a:lstStyle/>
          <a:p>
            <a:pPr algn="just" eaLnBrk="1" hangingPunct="1">
              <a:lnSpc>
                <a:spcPct val="80000"/>
              </a:lnSpc>
            </a:pPr>
            <a:r>
              <a:rPr lang="pt-PT" altLang="pt-PT" b="1" dirty="0" err="1" smtClean="0"/>
              <a:t>Learning</a:t>
            </a:r>
            <a:r>
              <a:rPr lang="pt-PT" altLang="pt-PT" b="1" dirty="0" smtClean="0"/>
              <a:t> </a:t>
            </a:r>
            <a:r>
              <a:rPr lang="pt-PT" altLang="pt-PT" b="1" dirty="0" err="1" smtClean="0"/>
              <a:t>and</a:t>
            </a:r>
            <a:r>
              <a:rPr lang="pt-PT" altLang="pt-PT" b="1" dirty="0" smtClean="0"/>
              <a:t> </a:t>
            </a:r>
            <a:r>
              <a:rPr lang="pt-PT" altLang="pt-PT" b="1" dirty="0" err="1" smtClean="0"/>
              <a:t>Growth</a:t>
            </a:r>
            <a:r>
              <a:rPr lang="pt-PT" altLang="pt-PT" b="1" dirty="0" smtClean="0"/>
              <a:t> </a:t>
            </a:r>
            <a:r>
              <a:rPr lang="pt-PT" altLang="pt-PT" b="1" dirty="0" err="1" smtClean="0"/>
              <a:t>perspective</a:t>
            </a:r>
            <a:endParaRPr lang="pt-PT" altLang="pt-PT" b="1" dirty="0" smtClean="0"/>
          </a:p>
          <a:p>
            <a:pPr algn="just" eaLnBrk="1" hangingPunct="1">
              <a:lnSpc>
                <a:spcPct val="80000"/>
              </a:lnSpc>
            </a:pPr>
            <a:r>
              <a:rPr lang="pt-PT" altLang="pt-PT" dirty="0" err="1" smtClean="0"/>
              <a:t>This</a:t>
            </a:r>
            <a:r>
              <a:rPr lang="pt-PT" altLang="pt-PT" dirty="0" smtClean="0"/>
              <a:t> </a:t>
            </a:r>
            <a:r>
              <a:rPr lang="pt-PT" altLang="pt-PT" dirty="0" err="1" smtClean="0"/>
              <a:t>perspective</a:t>
            </a:r>
            <a:r>
              <a:rPr lang="pt-PT" altLang="pt-PT" dirty="0" smtClean="0"/>
              <a:t> </a:t>
            </a:r>
            <a:r>
              <a:rPr lang="pt-PT" altLang="pt-PT" dirty="0" err="1" smtClean="0"/>
              <a:t>includes</a:t>
            </a:r>
            <a:r>
              <a:rPr lang="pt-PT" altLang="pt-PT" dirty="0" smtClean="0"/>
              <a:t> </a:t>
            </a:r>
            <a:r>
              <a:rPr lang="pt-PT" altLang="pt-PT" dirty="0" err="1" smtClean="0"/>
              <a:t>employee</a:t>
            </a:r>
            <a:r>
              <a:rPr lang="pt-PT" altLang="pt-PT" dirty="0" smtClean="0"/>
              <a:t> training </a:t>
            </a:r>
            <a:r>
              <a:rPr lang="pt-PT" altLang="pt-PT" dirty="0" err="1" smtClean="0"/>
              <a:t>and</a:t>
            </a:r>
            <a:r>
              <a:rPr lang="pt-PT" altLang="pt-PT" dirty="0" smtClean="0"/>
              <a:t> </a:t>
            </a:r>
            <a:r>
              <a:rPr lang="pt-PT" altLang="pt-PT" dirty="0" err="1" smtClean="0"/>
              <a:t>corporate</a:t>
            </a:r>
            <a:r>
              <a:rPr lang="pt-PT" altLang="pt-PT" dirty="0" smtClean="0"/>
              <a:t> cultural </a:t>
            </a:r>
            <a:r>
              <a:rPr lang="pt-PT" altLang="pt-PT" dirty="0" err="1" smtClean="0"/>
              <a:t>attitudes</a:t>
            </a:r>
            <a:r>
              <a:rPr lang="pt-PT" altLang="pt-PT" dirty="0" smtClean="0"/>
              <a:t> </a:t>
            </a:r>
            <a:r>
              <a:rPr lang="pt-PT" altLang="pt-PT" dirty="0" err="1" smtClean="0"/>
              <a:t>related</a:t>
            </a:r>
            <a:r>
              <a:rPr lang="pt-PT" altLang="pt-PT" dirty="0" smtClean="0"/>
              <a:t> to </a:t>
            </a:r>
            <a:r>
              <a:rPr lang="pt-PT" altLang="pt-PT" dirty="0" err="1" smtClean="0"/>
              <a:t>both</a:t>
            </a:r>
            <a:r>
              <a:rPr lang="pt-PT" altLang="pt-PT" dirty="0" smtClean="0"/>
              <a:t> individual </a:t>
            </a:r>
            <a:r>
              <a:rPr lang="pt-PT" altLang="pt-PT" dirty="0" err="1" smtClean="0"/>
              <a:t>and</a:t>
            </a:r>
            <a:r>
              <a:rPr lang="pt-PT" altLang="pt-PT" dirty="0" smtClean="0"/>
              <a:t> </a:t>
            </a:r>
            <a:r>
              <a:rPr lang="pt-PT" altLang="pt-PT" dirty="0" err="1" smtClean="0"/>
              <a:t>corporate</a:t>
            </a:r>
            <a:r>
              <a:rPr lang="pt-PT" altLang="pt-PT" dirty="0" smtClean="0"/>
              <a:t> self-</a:t>
            </a:r>
            <a:r>
              <a:rPr lang="pt-PT" altLang="pt-PT" dirty="0" err="1" smtClean="0"/>
              <a:t>improvement</a:t>
            </a:r>
            <a:r>
              <a:rPr lang="pt-PT" altLang="pt-PT" dirty="0" smtClean="0"/>
              <a:t>. In a </a:t>
            </a:r>
            <a:r>
              <a:rPr lang="pt-PT" altLang="pt-PT" dirty="0" err="1" smtClean="0"/>
              <a:t>knowledge</a:t>
            </a:r>
            <a:r>
              <a:rPr lang="pt-PT" altLang="pt-PT" dirty="0" smtClean="0"/>
              <a:t> </a:t>
            </a:r>
            <a:r>
              <a:rPr lang="pt-PT" altLang="pt-PT" dirty="0" err="1" smtClean="0"/>
              <a:t>worker</a:t>
            </a:r>
            <a:r>
              <a:rPr lang="pt-PT" altLang="pt-PT" dirty="0" smtClean="0"/>
              <a:t> </a:t>
            </a:r>
            <a:r>
              <a:rPr lang="pt-PT" altLang="pt-PT" dirty="0" err="1" smtClean="0"/>
              <a:t>organization</a:t>
            </a:r>
            <a:r>
              <a:rPr lang="pt-PT" altLang="pt-PT" dirty="0" smtClean="0"/>
              <a:t>, </a:t>
            </a:r>
            <a:r>
              <a:rPr lang="pt-PT" altLang="pt-PT" dirty="0" err="1" smtClean="0"/>
              <a:t>people</a:t>
            </a:r>
            <a:r>
              <a:rPr lang="pt-PT" altLang="pt-PT" dirty="0" smtClean="0"/>
              <a:t> are </a:t>
            </a:r>
            <a:r>
              <a:rPr lang="pt-PT" altLang="pt-PT" dirty="0" err="1" smtClean="0"/>
              <a:t>the</a:t>
            </a:r>
            <a:r>
              <a:rPr lang="pt-PT" altLang="pt-PT" dirty="0" smtClean="0"/>
              <a:t> </a:t>
            </a:r>
            <a:r>
              <a:rPr lang="pt-PT" altLang="pt-PT" dirty="0" err="1" smtClean="0"/>
              <a:t>main</a:t>
            </a:r>
            <a:r>
              <a:rPr lang="pt-PT" altLang="pt-PT" dirty="0" smtClean="0"/>
              <a:t> </a:t>
            </a:r>
            <a:r>
              <a:rPr lang="pt-PT" altLang="pt-PT" dirty="0" err="1" smtClean="0"/>
              <a:t>resource</a:t>
            </a:r>
            <a:r>
              <a:rPr lang="pt-PT" altLang="pt-PT" dirty="0" smtClean="0"/>
              <a:t>. In </a:t>
            </a:r>
            <a:r>
              <a:rPr lang="pt-PT" altLang="pt-PT" dirty="0" err="1" smtClean="0"/>
              <a:t>the</a:t>
            </a:r>
            <a:r>
              <a:rPr lang="pt-PT" altLang="pt-PT" dirty="0" smtClean="0"/>
              <a:t> </a:t>
            </a:r>
            <a:r>
              <a:rPr lang="pt-PT" altLang="pt-PT" dirty="0" err="1" smtClean="0"/>
              <a:t>current</a:t>
            </a:r>
            <a:r>
              <a:rPr lang="pt-PT" altLang="pt-PT" dirty="0" smtClean="0"/>
              <a:t> </a:t>
            </a:r>
            <a:r>
              <a:rPr lang="pt-PT" altLang="pt-PT" dirty="0" err="1" smtClean="0"/>
              <a:t>climate</a:t>
            </a:r>
            <a:r>
              <a:rPr lang="pt-PT" altLang="pt-PT" dirty="0" smtClean="0"/>
              <a:t> </a:t>
            </a:r>
            <a:r>
              <a:rPr lang="pt-PT" altLang="pt-PT" dirty="0" err="1" smtClean="0"/>
              <a:t>of</a:t>
            </a:r>
            <a:r>
              <a:rPr lang="pt-PT" altLang="pt-PT" dirty="0" smtClean="0"/>
              <a:t> </a:t>
            </a:r>
            <a:r>
              <a:rPr lang="pt-PT" altLang="pt-PT" dirty="0" err="1" smtClean="0"/>
              <a:t>rapid</a:t>
            </a:r>
            <a:r>
              <a:rPr lang="pt-PT" altLang="pt-PT" dirty="0" smtClean="0"/>
              <a:t> </a:t>
            </a:r>
            <a:r>
              <a:rPr lang="pt-PT" altLang="pt-PT" dirty="0" err="1" smtClean="0"/>
              <a:t>technological</a:t>
            </a:r>
            <a:r>
              <a:rPr lang="pt-PT" altLang="pt-PT" dirty="0" smtClean="0"/>
              <a:t> </a:t>
            </a:r>
            <a:r>
              <a:rPr lang="pt-PT" altLang="pt-PT" dirty="0" err="1" smtClean="0"/>
              <a:t>change</a:t>
            </a:r>
            <a:r>
              <a:rPr lang="pt-PT" altLang="pt-PT" dirty="0" smtClean="0"/>
              <a:t>, </a:t>
            </a:r>
            <a:r>
              <a:rPr lang="pt-PT" altLang="pt-PT" dirty="0" err="1" smtClean="0"/>
              <a:t>it</a:t>
            </a:r>
            <a:r>
              <a:rPr lang="pt-PT" altLang="pt-PT" dirty="0" smtClean="0"/>
              <a:t> </a:t>
            </a:r>
            <a:r>
              <a:rPr lang="pt-PT" altLang="pt-PT" dirty="0" err="1" smtClean="0"/>
              <a:t>is</a:t>
            </a:r>
            <a:r>
              <a:rPr lang="pt-PT" altLang="pt-PT" dirty="0" smtClean="0"/>
              <a:t> </a:t>
            </a:r>
            <a:r>
              <a:rPr lang="pt-PT" altLang="pt-PT" dirty="0" err="1" smtClean="0"/>
              <a:t>becoming</a:t>
            </a:r>
            <a:r>
              <a:rPr lang="pt-PT" altLang="pt-PT" dirty="0" smtClean="0"/>
              <a:t> </a:t>
            </a:r>
            <a:r>
              <a:rPr lang="pt-PT" altLang="pt-PT" dirty="0" err="1" smtClean="0"/>
              <a:t>necessary</a:t>
            </a:r>
            <a:r>
              <a:rPr lang="pt-PT" altLang="pt-PT" dirty="0" smtClean="0"/>
              <a:t> for </a:t>
            </a:r>
            <a:r>
              <a:rPr lang="pt-PT" altLang="pt-PT" dirty="0" err="1" smtClean="0"/>
              <a:t>knowledge</a:t>
            </a:r>
            <a:r>
              <a:rPr lang="pt-PT" altLang="pt-PT" dirty="0" smtClean="0"/>
              <a:t> </a:t>
            </a:r>
            <a:r>
              <a:rPr lang="pt-PT" altLang="pt-PT" dirty="0" err="1" smtClean="0"/>
              <a:t>workers</a:t>
            </a:r>
            <a:r>
              <a:rPr lang="pt-PT" altLang="pt-PT" dirty="0" smtClean="0"/>
              <a:t> to </a:t>
            </a:r>
            <a:r>
              <a:rPr lang="pt-PT" altLang="pt-PT" dirty="0" err="1" smtClean="0"/>
              <a:t>learn</a:t>
            </a:r>
            <a:r>
              <a:rPr lang="pt-PT" altLang="pt-PT" dirty="0" smtClean="0"/>
              <a:t> </a:t>
            </a:r>
            <a:r>
              <a:rPr lang="pt-PT" altLang="pt-PT" dirty="0" err="1" smtClean="0"/>
              <a:t>continuously</a:t>
            </a:r>
            <a:r>
              <a:rPr lang="pt-PT" altLang="pt-PT" dirty="0" smtClean="0"/>
              <a:t>. </a:t>
            </a:r>
            <a:r>
              <a:rPr lang="pt-PT" altLang="pt-PT" dirty="0" err="1" smtClean="0"/>
              <a:t>Government</a:t>
            </a:r>
            <a:r>
              <a:rPr lang="pt-PT" altLang="pt-PT" dirty="0" smtClean="0"/>
              <a:t> agencies </a:t>
            </a:r>
            <a:r>
              <a:rPr lang="pt-PT" altLang="pt-PT" dirty="0" err="1" smtClean="0"/>
              <a:t>often</a:t>
            </a:r>
            <a:r>
              <a:rPr lang="pt-PT" altLang="pt-PT" dirty="0" smtClean="0"/>
              <a:t> </a:t>
            </a:r>
            <a:r>
              <a:rPr lang="pt-PT" altLang="pt-PT" dirty="0" err="1" smtClean="0"/>
              <a:t>find</a:t>
            </a:r>
            <a:r>
              <a:rPr lang="pt-PT" altLang="pt-PT" dirty="0" smtClean="0"/>
              <a:t> </a:t>
            </a:r>
            <a:r>
              <a:rPr lang="pt-PT" altLang="pt-PT" dirty="0" err="1" smtClean="0"/>
              <a:t>themselves</a:t>
            </a:r>
            <a:r>
              <a:rPr lang="pt-PT" altLang="pt-PT" dirty="0" smtClean="0"/>
              <a:t> </a:t>
            </a:r>
            <a:r>
              <a:rPr lang="pt-PT" altLang="pt-PT" dirty="0" err="1" smtClean="0"/>
              <a:t>unable</a:t>
            </a:r>
            <a:r>
              <a:rPr lang="pt-PT" altLang="pt-PT" dirty="0" smtClean="0"/>
              <a:t> to </a:t>
            </a:r>
            <a:r>
              <a:rPr lang="pt-PT" altLang="pt-PT" dirty="0" err="1" smtClean="0"/>
              <a:t>hire</a:t>
            </a:r>
            <a:r>
              <a:rPr lang="pt-PT" altLang="pt-PT" dirty="0" smtClean="0"/>
              <a:t> </a:t>
            </a:r>
            <a:r>
              <a:rPr lang="pt-PT" altLang="pt-PT" dirty="0" err="1" smtClean="0"/>
              <a:t>new</a:t>
            </a:r>
            <a:r>
              <a:rPr lang="pt-PT" altLang="pt-PT" dirty="0" smtClean="0"/>
              <a:t> </a:t>
            </a:r>
            <a:r>
              <a:rPr lang="pt-PT" altLang="pt-PT" dirty="0" err="1" smtClean="0"/>
              <a:t>technical</a:t>
            </a:r>
            <a:r>
              <a:rPr lang="pt-PT" altLang="pt-PT" dirty="0" smtClean="0"/>
              <a:t> </a:t>
            </a:r>
            <a:r>
              <a:rPr lang="pt-PT" altLang="pt-PT" dirty="0" err="1" smtClean="0"/>
              <a:t>workers</a:t>
            </a:r>
            <a:r>
              <a:rPr lang="pt-PT" altLang="pt-PT" dirty="0" smtClean="0"/>
              <a:t> </a:t>
            </a:r>
            <a:r>
              <a:rPr lang="pt-PT" altLang="pt-PT" dirty="0" err="1" smtClean="0"/>
              <a:t>and</a:t>
            </a:r>
            <a:r>
              <a:rPr lang="pt-PT" altLang="pt-PT" dirty="0" smtClean="0"/>
              <a:t> </a:t>
            </a:r>
            <a:r>
              <a:rPr lang="pt-PT" altLang="pt-PT" dirty="0" err="1" smtClean="0"/>
              <a:t>at</a:t>
            </a:r>
            <a:r>
              <a:rPr lang="pt-PT" altLang="pt-PT" dirty="0" smtClean="0"/>
              <a:t> </a:t>
            </a:r>
            <a:r>
              <a:rPr lang="pt-PT" altLang="pt-PT" dirty="0" err="1" smtClean="0"/>
              <a:t>the</a:t>
            </a:r>
            <a:r>
              <a:rPr lang="pt-PT" altLang="pt-PT" dirty="0" smtClean="0"/>
              <a:t> </a:t>
            </a:r>
            <a:r>
              <a:rPr lang="pt-PT" altLang="pt-PT" dirty="0" err="1" smtClean="0"/>
              <a:t>same</a:t>
            </a:r>
            <a:r>
              <a:rPr lang="pt-PT" altLang="pt-PT" dirty="0" smtClean="0"/>
              <a:t> time </a:t>
            </a:r>
            <a:r>
              <a:rPr lang="pt-PT" altLang="pt-PT" dirty="0" err="1" smtClean="0"/>
              <a:t>is</a:t>
            </a:r>
            <a:r>
              <a:rPr lang="pt-PT" altLang="pt-PT" dirty="0" smtClean="0"/>
              <a:t> </a:t>
            </a:r>
            <a:r>
              <a:rPr lang="pt-PT" altLang="pt-PT" dirty="0" err="1" smtClean="0"/>
              <a:t>showing</a:t>
            </a:r>
            <a:r>
              <a:rPr lang="pt-PT" altLang="pt-PT" dirty="0" smtClean="0"/>
              <a:t> a decline in training </a:t>
            </a:r>
            <a:r>
              <a:rPr lang="pt-PT" altLang="pt-PT" dirty="0" err="1" smtClean="0"/>
              <a:t>of</a:t>
            </a:r>
            <a:r>
              <a:rPr lang="pt-PT" altLang="pt-PT" dirty="0" smtClean="0"/>
              <a:t> </a:t>
            </a:r>
            <a:r>
              <a:rPr lang="pt-PT" altLang="pt-PT" dirty="0" err="1" smtClean="0"/>
              <a:t>existing</a:t>
            </a:r>
            <a:r>
              <a:rPr lang="pt-PT" altLang="pt-PT" dirty="0" smtClean="0"/>
              <a:t> </a:t>
            </a:r>
            <a:r>
              <a:rPr lang="pt-PT" altLang="pt-PT" dirty="0" err="1" smtClean="0"/>
              <a:t>employees</a:t>
            </a:r>
            <a:r>
              <a:rPr lang="pt-PT" altLang="pt-PT" dirty="0" smtClean="0"/>
              <a:t>. </a:t>
            </a:r>
            <a:r>
              <a:rPr lang="pt-PT" altLang="pt-PT" dirty="0" err="1" smtClean="0"/>
              <a:t>Kaplan</a:t>
            </a:r>
            <a:r>
              <a:rPr lang="pt-PT" altLang="pt-PT" dirty="0" smtClean="0"/>
              <a:t> </a:t>
            </a:r>
            <a:r>
              <a:rPr lang="pt-PT" altLang="pt-PT" dirty="0" err="1" smtClean="0"/>
              <a:t>and</a:t>
            </a:r>
            <a:r>
              <a:rPr lang="pt-PT" altLang="pt-PT" dirty="0" smtClean="0"/>
              <a:t> Norton </a:t>
            </a:r>
            <a:r>
              <a:rPr lang="pt-PT" altLang="pt-PT" dirty="0" err="1" smtClean="0"/>
              <a:t>emphasize</a:t>
            </a:r>
            <a:r>
              <a:rPr lang="pt-PT" altLang="pt-PT" dirty="0" smtClean="0"/>
              <a:t> </a:t>
            </a:r>
            <a:r>
              <a:rPr lang="pt-PT" altLang="pt-PT" dirty="0" err="1" smtClean="0"/>
              <a:t>that</a:t>
            </a:r>
            <a:r>
              <a:rPr lang="pt-PT" altLang="pt-PT" dirty="0" smtClean="0"/>
              <a:t> '</a:t>
            </a:r>
            <a:r>
              <a:rPr lang="pt-PT" altLang="pt-PT" dirty="0" err="1" smtClean="0"/>
              <a:t>learning</a:t>
            </a:r>
            <a:r>
              <a:rPr lang="pt-PT" altLang="pt-PT" dirty="0" smtClean="0"/>
              <a:t>' </a:t>
            </a:r>
            <a:r>
              <a:rPr lang="pt-PT" altLang="pt-PT" dirty="0" err="1" smtClean="0"/>
              <a:t>is</a:t>
            </a:r>
            <a:r>
              <a:rPr lang="pt-PT" altLang="pt-PT" dirty="0" smtClean="0"/>
              <a:t> </a:t>
            </a:r>
            <a:r>
              <a:rPr lang="pt-PT" altLang="pt-PT" dirty="0" err="1" smtClean="0"/>
              <a:t>something</a:t>
            </a:r>
            <a:r>
              <a:rPr lang="pt-PT" altLang="pt-PT" dirty="0" smtClean="0"/>
              <a:t> more </a:t>
            </a:r>
            <a:r>
              <a:rPr lang="pt-PT" altLang="pt-PT" dirty="0" err="1" smtClean="0"/>
              <a:t>than</a:t>
            </a:r>
            <a:r>
              <a:rPr lang="pt-PT" altLang="pt-PT" dirty="0" smtClean="0"/>
              <a:t> 'training'; </a:t>
            </a:r>
            <a:r>
              <a:rPr lang="pt-PT" altLang="pt-PT" dirty="0" err="1" smtClean="0"/>
              <a:t>it</a:t>
            </a:r>
            <a:r>
              <a:rPr lang="pt-PT" altLang="pt-PT" dirty="0" smtClean="0"/>
              <a:t> </a:t>
            </a:r>
            <a:r>
              <a:rPr lang="pt-PT" altLang="pt-PT" dirty="0" err="1" smtClean="0"/>
              <a:t>also</a:t>
            </a:r>
            <a:r>
              <a:rPr lang="pt-PT" altLang="pt-PT" dirty="0" smtClean="0"/>
              <a:t> </a:t>
            </a:r>
            <a:r>
              <a:rPr lang="pt-PT" altLang="pt-PT" dirty="0" err="1" smtClean="0"/>
              <a:t>includes</a:t>
            </a:r>
            <a:r>
              <a:rPr lang="pt-PT" altLang="pt-PT" dirty="0" smtClean="0"/>
              <a:t> </a:t>
            </a:r>
            <a:r>
              <a:rPr lang="pt-PT" altLang="pt-PT" dirty="0" err="1" smtClean="0"/>
              <a:t>things</a:t>
            </a:r>
            <a:r>
              <a:rPr lang="pt-PT" altLang="pt-PT" dirty="0" smtClean="0"/>
              <a:t> </a:t>
            </a:r>
            <a:r>
              <a:rPr lang="pt-PT" altLang="pt-PT" dirty="0" err="1" smtClean="0"/>
              <a:t>like</a:t>
            </a:r>
            <a:r>
              <a:rPr lang="pt-PT" altLang="pt-PT" dirty="0" smtClean="0"/>
              <a:t> </a:t>
            </a:r>
            <a:r>
              <a:rPr lang="pt-PT" altLang="pt-PT" dirty="0" err="1" smtClean="0"/>
              <a:t>mentors</a:t>
            </a:r>
            <a:r>
              <a:rPr lang="pt-PT" altLang="pt-PT" dirty="0" smtClean="0"/>
              <a:t> </a:t>
            </a:r>
            <a:r>
              <a:rPr lang="pt-PT" altLang="pt-PT" dirty="0" err="1" smtClean="0"/>
              <a:t>and</a:t>
            </a:r>
            <a:r>
              <a:rPr lang="pt-PT" altLang="pt-PT" dirty="0" smtClean="0"/>
              <a:t> </a:t>
            </a:r>
            <a:r>
              <a:rPr lang="pt-PT" altLang="pt-PT" dirty="0" err="1" smtClean="0"/>
              <a:t>tutors</a:t>
            </a:r>
            <a:r>
              <a:rPr lang="pt-PT" altLang="pt-PT" dirty="0" smtClean="0"/>
              <a:t> </a:t>
            </a:r>
            <a:r>
              <a:rPr lang="pt-PT" altLang="pt-PT" dirty="0" err="1" smtClean="0"/>
              <a:t>within</a:t>
            </a:r>
            <a:r>
              <a:rPr lang="pt-PT" altLang="pt-PT" dirty="0" smtClean="0"/>
              <a:t> </a:t>
            </a:r>
            <a:r>
              <a:rPr lang="pt-PT" altLang="pt-PT" dirty="0" err="1" smtClean="0"/>
              <a:t>the</a:t>
            </a:r>
            <a:r>
              <a:rPr lang="pt-PT" altLang="pt-PT" dirty="0" smtClean="0"/>
              <a:t> </a:t>
            </a:r>
            <a:r>
              <a:rPr lang="pt-PT" altLang="pt-PT" dirty="0" err="1" smtClean="0"/>
              <a:t>organization</a:t>
            </a:r>
            <a:r>
              <a:rPr lang="pt-PT" altLang="pt-PT" dirty="0" smtClean="0"/>
              <a:t>, as </a:t>
            </a:r>
            <a:r>
              <a:rPr lang="pt-PT" altLang="pt-PT" dirty="0" err="1" smtClean="0"/>
              <a:t>well</a:t>
            </a:r>
            <a:r>
              <a:rPr lang="pt-PT" altLang="pt-PT" dirty="0" smtClean="0"/>
              <a:t> as </a:t>
            </a:r>
            <a:r>
              <a:rPr lang="pt-PT" altLang="pt-PT" dirty="0" err="1" smtClean="0"/>
              <a:t>that</a:t>
            </a:r>
            <a:r>
              <a:rPr lang="pt-PT" altLang="pt-PT" dirty="0" smtClean="0"/>
              <a:t> </a:t>
            </a:r>
            <a:r>
              <a:rPr lang="pt-PT" altLang="pt-PT" dirty="0" err="1" smtClean="0"/>
              <a:t>ease</a:t>
            </a:r>
            <a:r>
              <a:rPr lang="pt-PT" altLang="pt-PT" dirty="0" smtClean="0"/>
              <a:t> </a:t>
            </a:r>
            <a:r>
              <a:rPr lang="pt-PT" altLang="pt-PT" dirty="0" err="1" smtClean="0"/>
              <a:t>of</a:t>
            </a:r>
            <a:r>
              <a:rPr lang="pt-PT" altLang="pt-PT" dirty="0" smtClean="0"/>
              <a:t> </a:t>
            </a:r>
            <a:r>
              <a:rPr lang="pt-PT" altLang="pt-PT" dirty="0" err="1" smtClean="0"/>
              <a:t>communication</a:t>
            </a:r>
            <a:r>
              <a:rPr lang="pt-PT" altLang="pt-PT" dirty="0" smtClean="0"/>
              <a:t> </a:t>
            </a:r>
            <a:r>
              <a:rPr lang="pt-PT" altLang="pt-PT" dirty="0" err="1" smtClean="0"/>
              <a:t>among</a:t>
            </a:r>
            <a:r>
              <a:rPr lang="pt-PT" altLang="pt-PT" dirty="0" smtClean="0"/>
              <a:t> </a:t>
            </a:r>
            <a:r>
              <a:rPr lang="pt-PT" altLang="pt-PT" dirty="0" err="1" smtClean="0"/>
              <a:t>workers</a:t>
            </a:r>
            <a:r>
              <a:rPr lang="pt-PT" altLang="pt-PT" dirty="0" smtClean="0"/>
              <a:t> </a:t>
            </a:r>
            <a:r>
              <a:rPr lang="pt-PT" altLang="pt-PT" dirty="0" err="1" smtClean="0"/>
              <a:t>that</a:t>
            </a:r>
            <a:r>
              <a:rPr lang="pt-PT" altLang="pt-PT" dirty="0" smtClean="0"/>
              <a:t> </a:t>
            </a:r>
            <a:r>
              <a:rPr lang="pt-PT" altLang="pt-PT" dirty="0" err="1" smtClean="0"/>
              <a:t>allows</a:t>
            </a:r>
            <a:r>
              <a:rPr lang="pt-PT" altLang="pt-PT" dirty="0" smtClean="0"/>
              <a:t> </a:t>
            </a:r>
            <a:r>
              <a:rPr lang="pt-PT" altLang="pt-PT" dirty="0" err="1" smtClean="0"/>
              <a:t>them</a:t>
            </a:r>
            <a:r>
              <a:rPr lang="pt-PT" altLang="pt-PT" dirty="0" smtClean="0"/>
              <a:t> to </a:t>
            </a:r>
            <a:r>
              <a:rPr lang="pt-PT" altLang="pt-PT" dirty="0" err="1" smtClean="0"/>
              <a:t>readily</a:t>
            </a:r>
            <a:r>
              <a:rPr lang="pt-PT" altLang="pt-PT" dirty="0" smtClean="0"/>
              <a:t> </a:t>
            </a:r>
            <a:r>
              <a:rPr lang="pt-PT" altLang="pt-PT" dirty="0" err="1" smtClean="0"/>
              <a:t>get</a:t>
            </a:r>
            <a:r>
              <a:rPr lang="pt-PT" altLang="pt-PT" dirty="0" smtClean="0"/>
              <a:t> </a:t>
            </a:r>
            <a:r>
              <a:rPr lang="pt-PT" altLang="pt-PT" dirty="0" err="1" smtClean="0"/>
              <a:t>help</a:t>
            </a:r>
            <a:r>
              <a:rPr lang="pt-PT" altLang="pt-PT" dirty="0" smtClean="0"/>
              <a:t> </a:t>
            </a:r>
            <a:r>
              <a:rPr lang="pt-PT" altLang="pt-PT" dirty="0" err="1" smtClean="0"/>
              <a:t>on</a:t>
            </a:r>
            <a:r>
              <a:rPr lang="pt-PT" altLang="pt-PT" dirty="0" smtClean="0"/>
              <a:t> a </a:t>
            </a:r>
            <a:r>
              <a:rPr lang="pt-PT" altLang="pt-PT" dirty="0" err="1" smtClean="0"/>
              <a:t>problem</a:t>
            </a:r>
            <a:r>
              <a:rPr lang="pt-PT" altLang="pt-PT" dirty="0" smtClean="0"/>
              <a:t> </a:t>
            </a:r>
            <a:r>
              <a:rPr lang="pt-PT" altLang="pt-PT" dirty="0" err="1" smtClean="0"/>
              <a:t>when</a:t>
            </a:r>
            <a:r>
              <a:rPr lang="pt-PT" altLang="pt-PT" dirty="0" smtClean="0"/>
              <a:t> </a:t>
            </a:r>
            <a:r>
              <a:rPr lang="pt-PT" altLang="pt-PT" dirty="0" err="1" smtClean="0"/>
              <a:t>it</a:t>
            </a:r>
            <a:r>
              <a:rPr lang="pt-PT" altLang="pt-PT" dirty="0" smtClean="0"/>
              <a:t> </a:t>
            </a:r>
            <a:r>
              <a:rPr lang="pt-PT" altLang="pt-PT" dirty="0" err="1" smtClean="0"/>
              <a:t>is</a:t>
            </a:r>
            <a:r>
              <a:rPr lang="pt-PT" altLang="pt-PT" dirty="0" smtClean="0"/>
              <a:t> </a:t>
            </a:r>
            <a:r>
              <a:rPr lang="pt-PT" altLang="pt-PT" dirty="0" err="1" smtClean="0"/>
              <a:t>needed</a:t>
            </a:r>
            <a:r>
              <a:rPr lang="pt-PT" altLang="pt-PT" dirty="0" smtClean="0"/>
              <a:t>. </a:t>
            </a:r>
            <a:r>
              <a:rPr lang="pt-PT" altLang="pt-PT" dirty="0" err="1" smtClean="0"/>
              <a:t>It</a:t>
            </a:r>
            <a:r>
              <a:rPr lang="pt-PT" altLang="pt-PT" dirty="0" smtClean="0"/>
              <a:t> </a:t>
            </a:r>
            <a:r>
              <a:rPr lang="pt-PT" altLang="pt-PT" dirty="0" err="1" smtClean="0"/>
              <a:t>also</a:t>
            </a:r>
            <a:r>
              <a:rPr lang="pt-PT" altLang="pt-PT" dirty="0" smtClean="0"/>
              <a:t> </a:t>
            </a:r>
            <a:r>
              <a:rPr lang="pt-PT" altLang="pt-PT" dirty="0" err="1" smtClean="0"/>
              <a:t>includes</a:t>
            </a:r>
            <a:r>
              <a:rPr lang="pt-PT" altLang="pt-PT" dirty="0" smtClean="0"/>
              <a:t> </a:t>
            </a:r>
            <a:r>
              <a:rPr lang="pt-PT" altLang="pt-PT" dirty="0" err="1" smtClean="0"/>
              <a:t>technological</a:t>
            </a:r>
            <a:r>
              <a:rPr lang="pt-PT" altLang="pt-PT" dirty="0" smtClean="0"/>
              <a:t> </a:t>
            </a:r>
            <a:r>
              <a:rPr lang="pt-PT" altLang="pt-PT" dirty="0" err="1" smtClean="0"/>
              <a:t>tools</a:t>
            </a:r>
            <a:r>
              <a:rPr lang="pt-PT" altLang="pt-PT" dirty="0" smtClean="0"/>
              <a:t> </a:t>
            </a:r>
            <a:r>
              <a:rPr lang="pt-PT" altLang="pt-PT" dirty="0" err="1" smtClean="0"/>
              <a:t>such</a:t>
            </a:r>
            <a:r>
              <a:rPr lang="pt-PT" altLang="pt-PT" dirty="0" smtClean="0"/>
              <a:t> as </a:t>
            </a:r>
            <a:r>
              <a:rPr lang="pt-PT" altLang="pt-PT" dirty="0" err="1" smtClean="0"/>
              <a:t>an</a:t>
            </a:r>
            <a:r>
              <a:rPr lang="pt-PT" altLang="pt-PT" dirty="0" smtClean="0"/>
              <a:t> Intranet.</a:t>
            </a:r>
          </a:p>
          <a:p>
            <a:pPr algn="just" eaLnBrk="1" hangingPunct="1">
              <a:lnSpc>
                <a:spcPct val="80000"/>
              </a:lnSpc>
            </a:pPr>
            <a:r>
              <a:rPr lang="pt-PT" altLang="pt-PT" dirty="0" err="1" smtClean="0"/>
              <a:t>The</a:t>
            </a:r>
            <a:r>
              <a:rPr lang="pt-PT" altLang="pt-PT" dirty="0" smtClean="0"/>
              <a:t> </a:t>
            </a:r>
            <a:r>
              <a:rPr lang="pt-PT" altLang="pt-PT" dirty="0" err="1" smtClean="0"/>
              <a:t>integration</a:t>
            </a:r>
            <a:r>
              <a:rPr lang="pt-PT" altLang="pt-PT" dirty="0" smtClean="0"/>
              <a:t> </a:t>
            </a:r>
            <a:r>
              <a:rPr lang="pt-PT" altLang="pt-PT" dirty="0" err="1" smtClean="0"/>
              <a:t>of</a:t>
            </a:r>
            <a:r>
              <a:rPr lang="pt-PT" altLang="pt-PT" dirty="0" smtClean="0"/>
              <a:t> </a:t>
            </a:r>
            <a:r>
              <a:rPr lang="pt-PT" altLang="pt-PT" dirty="0" err="1" smtClean="0"/>
              <a:t>these</a:t>
            </a:r>
            <a:r>
              <a:rPr lang="pt-PT" altLang="pt-PT" dirty="0" smtClean="0"/>
              <a:t> </a:t>
            </a:r>
            <a:r>
              <a:rPr lang="pt-PT" altLang="pt-PT" dirty="0" err="1" smtClean="0"/>
              <a:t>perspectives</a:t>
            </a:r>
            <a:r>
              <a:rPr lang="pt-PT" altLang="pt-PT" dirty="0" smtClean="0"/>
              <a:t> </a:t>
            </a:r>
            <a:r>
              <a:rPr lang="pt-PT" altLang="pt-PT" dirty="0" err="1" smtClean="0"/>
              <a:t>into</a:t>
            </a:r>
            <a:r>
              <a:rPr lang="pt-PT" altLang="pt-PT" dirty="0" smtClean="0"/>
              <a:t> a </a:t>
            </a:r>
            <a:r>
              <a:rPr lang="pt-PT" altLang="pt-PT" dirty="0" err="1" smtClean="0"/>
              <a:t>one</a:t>
            </a:r>
            <a:r>
              <a:rPr lang="pt-PT" altLang="pt-PT" dirty="0" smtClean="0"/>
              <a:t> </a:t>
            </a:r>
            <a:r>
              <a:rPr lang="pt-PT" altLang="pt-PT" dirty="0" err="1" smtClean="0"/>
              <a:t>graphical</a:t>
            </a:r>
            <a:r>
              <a:rPr lang="pt-PT" altLang="pt-PT" dirty="0" smtClean="0"/>
              <a:t> </a:t>
            </a:r>
            <a:r>
              <a:rPr lang="pt-PT" altLang="pt-PT" dirty="0" err="1" smtClean="0"/>
              <a:t>appealing</a:t>
            </a:r>
            <a:r>
              <a:rPr lang="pt-PT" altLang="pt-PT" dirty="0" smtClean="0"/>
              <a:t> </a:t>
            </a:r>
            <a:r>
              <a:rPr lang="pt-PT" altLang="pt-PT" dirty="0" err="1" smtClean="0"/>
              <a:t>picture</a:t>
            </a:r>
            <a:r>
              <a:rPr lang="pt-PT" altLang="pt-PT" dirty="0" smtClean="0"/>
              <a:t>, </a:t>
            </a:r>
            <a:r>
              <a:rPr lang="pt-PT" altLang="pt-PT" dirty="0" err="1" smtClean="0"/>
              <a:t>has</a:t>
            </a:r>
            <a:r>
              <a:rPr lang="pt-PT" altLang="pt-PT" dirty="0" smtClean="0"/>
              <a:t> </a:t>
            </a:r>
            <a:r>
              <a:rPr lang="pt-PT" altLang="pt-PT" dirty="0" err="1" smtClean="0"/>
              <a:t>made</a:t>
            </a:r>
            <a:r>
              <a:rPr lang="pt-PT" altLang="pt-PT" dirty="0" smtClean="0"/>
              <a:t> </a:t>
            </a:r>
            <a:r>
              <a:rPr lang="pt-PT" altLang="pt-PT" dirty="0" err="1" smtClean="0"/>
              <a:t>the</a:t>
            </a:r>
            <a:r>
              <a:rPr lang="pt-PT" altLang="pt-PT" dirty="0" smtClean="0"/>
              <a:t> </a:t>
            </a:r>
            <a:r>
              <a:rPr lang="pt-PT" altLang="pt-PT" dirty="0" err="1" smtClean="0"/>
              <a:t>Balanced</a:t>
            </a:r>
            <a:r>
              <a:rPr lang="pt-PT" altLang="pt-PT" dirty="0" smtClean="0"/>
              <a:t> </a:t>
            </a:r>
            <a:r>
              <a:rPr lang="pt-PT" altLang="pt-PT" dirty="0" err="1" smtClean="0"/>
              <a:t>Scorecard</a:t>
            </a:r>
            <a:r>
              <a:rPr lang="pt-PT" altLang="pt-PT" dirty="0" smtClean="0"/>
              <a:t> </a:t>
            </a:r>
            <a:r>
              <a:rPr lang="pt-PT" altLang="pt-PT" dirty="0" err="1" smtClean="0"/>
              <a:t>method</a:t>
            </a:r>
            <a:r>
              <a:rPr lang="pt-PT" altLang="pt-PT" dirty="0" smtClean="0"/>
              <a:t> </a:t>
            </a:r>
            <a:r>
              <a:rPr lang="pt-PT" altLang="pt-PT" dirty="0" err="1" smtClean="0"/>
              <a:t>very</a:t>
            </a:r>
            <a:r>
              <a:rPr lang="pt-PT" altLang="pt-PT" dirty="0" smtClean="0"/>
              <a:t> </a:t>
            </a:r>
            <a:r>
              <a:rPr lang="pt-PT" altLang="pt-PT" dirty="0" err="1" smtClean="0"/>
              <a:t>successful</a:t>
            </a:r>
            <a:r>
              <a:rPr lang="pt-PT" altLang="pt-PT" dirty="0" smtClean="0"/>
              <a:t> as a management </a:t>
            </a:r>
            <a:r>
              <a:rPr lang="pt-PT" altLang="pt-PT" dirty="0" err="1" smtClean="0"/>
              <a:t>methodology</a:t>
            </a:r>
            <a:r>
              <a:rPr lang="pt-PT" altLang="pt-PT" dirty="0" smtClean="0"/>
              <a:t>.</a:t>
            </a:r>
          </a:p>
          <a:p>
            <a:pPr algn="just" eaLnBrk="1" hangingPunct="1">
              <a:lnSpc>
                <a:spcPct val="80000"/>
              </a:lnSpc>
            </a:pPr>
            <a:endParaRPr lang="pt-PT" altLang="pt-PT" dirty="0" smtClean="0"/>
          </a:p>
          <a:p>
            <a:pPr eaLnBrk="1" hangingPunct="1">
              <a:lnSpc>
                <a:spcPct val="80000"/>
              </a:lnSpc>
            </a:pPr>
            <a:endParaRPr lang="pt-PT" altLang="pt-PT" sz="1800" dirty="0" smtClean="0"/>
          </a:p>
        </p:txBody>
      </p:sp>
    </p:spTree>
    <p:extLst>
      <p:ext uri="{BB962C8B-B14F-4D97-AF65-F5344CB8AC3E}">
        <p14:creationId xmlns:p14="http://schemas.microsoft.com/office/powerpoint/2010/main" val="3827997549"/>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p:cNvSpPr>
            <a:spLocks noGrp="1" noChangeArrowheads="1"/>
          </p:cNvSpPr>
          <p:nvPr>
            <p:ph type="title"/>
          </p:nvPr>
        </p:nvSpPr>
        <p:spPr/>
        <p:txBody>
          <a:bodyPr>
            <a:noAutofit/>
          </a:bodyPr>
          <a:lstStyle/>
          <a:p>
            <a:pPr algn="ctr" eaLnBrk="1" hangingPunct="1">
              <a:defRPr/>
            </a:pPr>
            <a:r>
              <a:rPr lang="pt-PT" altLang="ja-JP" sz="5400" b="1" dirty="0" err="1" smtClean="0">
                <a:ea typeface="ＭＳ Ｐゴシック" charset="-128"/>
              </a:rPr>
              <a:t>Kaplan</a:t>
            </a:r>
            <a:r>
              <a:rPr lang="pt-PT" altLang="ja-JP" sz="5400" b="1" dirty="0" smtClean="0">
                <a:ea typeface="ＭＳ Ｐゴシック" charset="-128"/>
              </a:rPr>
              <a:t> </a:t>
            </a:r>
            <a:r>
              <a:rPr lang="pt-PT" altLang="ja-JP" sz="5400" b="1" dirty="0" err="1" smtClean="0">
                <a:ea typeface="ＭＳ Ｐゴシック" charset="-128"/>
              </a:rPr>
              <a:t>and</a:t>
            </a:r>
            <a:r>
              <a:rPr lang="pt-PT" altLang="ja-JP" sz="5400" b="1" dirty="0" smtClean="0">
                <a:ea typeface="ＭＳ Ｐゴシック" charset="-128"/>
              </a:rPr>
              <a:t> </a:t>
            </a:r>
            <a:r>
              <a:rPr lang="pt-PT" altLang="ja-JP" sz="5400" b="1" dirty="0" err="1" smtClean="0">
                <a:ea typeface="ＭＳ Ｐゴシック" charset="-128"/>
              </a:rPr>
              <a:t>Norton’s</a:t>
            </a:r>
            <a:r>
              <a:rPr lang="pt-PT" altLang="ja-JP" sz="5400" b="1" dirty="0" smtClean="0">
                <a:ea typeface="ＭＳ Ｐゴシック" charset="-128"/>
              </a:rPr>
              <a:t> </a:t>
            </a:r>
            <a:r>
              <a:rPr lang="pt-PT" altLang="ja-JP" sz="5400" b="1" dirty="0" err="1" smtClean="0">
                <a:ea typeface="ＭＳ Ｐゴシック" charset="-128"/>
              </a:rPr>
              <a:t>Balanced</a:t>
            </a:r>
            <a:r>
              <a:rPr lang="pt-PT" altLang="ja-JP" sz="5400" b="1" dirty="0" smtClean="0">
                <a:ea typeface="ＭＳ Ｐゴシック" charset="-128"/>
              </a:rPr>
              <a:t> </a:t>
            </a:r>
            <a:r>
              <a:rPr lang="pt-PT" altLang="ja-JP" sz="5400" b="1" dirty="0" err="1" smtClean="0">
                <a:ea typeface="ＭＳ Ｐゴシック" charset="-128"/>
              </a:rPr>
              <a:t>Scorecard</a:t>
            </a:r>
            <a:endParaRPr lang="pt-PT" sz="5400" b="1" dirty="0" smtClean="0"/>
          </a:p>
        </p:txBody>
      </p:sp>
      <p:sp>
        <p:nvSpPr>
          <p:cNvPr id="149507" name="Rectangle 3"/>
          <p:cNvSpPr>
            <a:spLocks noGrp="1" noChangeArrowheads="1"/>
          </p:cNvSpPr>
          <p:nvPr>
            <p:ph idx="1"/>
          </p:nvPr>
        </p:nvSpPr>
        <p:spPr>
          <a:xfrm>
            <a:off x="323528" y="1845734"/>
            <a:ext cx="8568951" cy="4319570"/>
          </a:xfrm>
        </p:spPr>
        <p:txBody>
          <a:bodyPr>
            <a:normAutofit fontScale="92500" lnSpcReduction="20000"/>
          </a:bodyPr>
          <a:lstStyle/>
          <a:p>
            <a:pPr algn="just" eaLnBrk="1" hangingPunct="1">
              <a:lnSpc>
                <a:spcPct val="80000"/>
              </a:lnSpc>
              <a:defRPr/>
            </a:pPr>
            <a:r>
              <a:rPr lang="pt-PT" sz="2400" b="1" dirty="0" err="1" smtClean="0"/>
              <a:t>Outcome</a:t>
            </a:r>
            <a:r>
              <a:rPr lang="pt-PT" sz="2400" b="1" dirty="0" smtClean="0"/>
              <a:t> </a:t>
            </a:r>
            <a:r>
              <a:rPr lang="pt-PT" sz="2400" b="1" dirty="0" err="1" smtClean="0"/>
              <a:t>Metrics</a:t>
            </a:r>
            <a:endParaRPr lang="pt-PT" sz="2400" b="1" dirty="0" smtClean="0"/>
          </a:p>
          <a:p>
            <a:pPr algn="just" eaLnBrk="1" hangingPunct="1">
              <a:lnSpc>
                <a:spcPct val="80000"/>
              </a:lnSpc>
              <a:defRPr/>
            </a:pPr>
            <a:r>
              <a:rPr lang="pt-PT" sz="2400" dirty="0" err="1" smtClean="0"/>
              <a:t>You</a:t>
            </a:r>
            <a:r>
              <a:rPr lang="pt-PT" sz="2400" dirty="0" smtClean="0"/>
              <a:t> </a:t>
            </a:r>
            <a:r>
              <a:rPr lang="pt-PT" sz="2400" dirty="0" err="1" smtClean="0"/>
              <a:t>can't</a:t>
            </a:r>
            <a:r>
              <a:rPr lang="pt-PT" sz="2400" dirty="0" smtClean="0"/>
              <a:t> improve </a:t>
            </a:r>
            <a:r>
              <a:rPr lang="pt-PT" sz="2400" dirty="0" err="1" smtClean="0"/>
              <a:t>what</a:t>
            </a:r>
            <a:r>
              <a:rPr lang="pt-PT" sz="2400" dirty="0" smtClean="0"/>
              <a:t> </a:t>
            </a:r>
            <a:r>
              <a:rPr lang="pt-PT" sz="2400" dirty="0" err="1" smtClean="0"/>
              <a:t>you</a:t>
            </a:r>
            <a:r>
              <a:rPr lang="pt-PT" sz="2400" dirty="0" smtClean="0"/>
              <a:t> </a:t>
            </a:r>
            <a:r>
              <a:rPr lang="pt-PT" sz="2400" dirty="0" err="1" smtClean="0"/>
              <a:t>can't</a:t>
            </a:r>
            <a:r>
              <a:rPr lang="pt-PT" sz="2400" dirty="0" smtClean="0"/>
              <a:t> </a:t>
            </a:r>
            <a:r>
              <a:rPr lang="pt-PT" sz="2400" dirty="0" err="1" smtClean="0"/>
              <a:t>measure</a:t>
            </a:r>
            <a:r>
              <a:rPr lang="pt-PT" sz="2400" dirty="0" smtClean="0"/>
              <a:t>. </a:t>
            </a:r>
            <a:r>
              <a:rPr lang="pt-PT" sz="2400" dirty="0" err="1" smtClean="0"/>
              <a:t>Therefore</a:t>
            </a:r>
            <a:r>
              <a:rPr lang="pt-PT" sz="2400" dirty="0" smtClean="0"/>
              <a:t> </a:t>
            </a:r>
            <a:r>
              <a:rPr lang="pt-PT" sz="2400" dirty="0" err="1" smtClean="0"/>
              <a:t>metrics</a:t>
            </a:r>
            <a:r>
              <a:rPr lang="pt-PT" sz="2400" dirty="0" smtClean="0"/>
              <a:t> must </a:t>
            </a:r>
            <a:r>
              <a:rPr lang="pt-PT" sz="2400" dirty="0" err="1" smtClean="0"/>
              <a:t>be</a:t>
            </a:r>
            <a:r>
              <a:rPr lang="pt-PT" sz="2400" dirty="0" smtClean="0"/>
              <a:t> </a:t>
            </a:r>
            <a:r>
              <a:rPr lang="pt-PT" sz="2400" dirty="0" err="1" smtClean="0"/>
              <a:t>developed</a:t>
            </a:r>
            <a:r>
              <a:rPr lang="pt-PT" sz="2400" dirty="0" smtClean="0"/>
              <a:t> </a:t>
            </a:r>
            <a:r>
              <a:rPr lang="pt-PT" sz="2400" dirty="0" err="1" smtClean="0"/>
              <a:t>based</a:t>
            </a:r>
            <a:r>
              <a:rPr lang="pt-PT" sz="2400" dirty="0" smtClean="0"/>
              <a:t> </a:t>
            </a:r>
            <a:r>
              <a:rPr lang="pt-PT" sz="2400" dirty="0" err="1" smtClean="0"/>
              <a:t>on</a:t>
            </a:r>
            <a:r>
              <a:rPr lang="pt-PT" sz="2400" dirty="0" smtClean="0"/>
              <a:t> </a:t>
            </a:r>
            <a:r>
              <a:rPr lang="pt-PT" sz="2400" dirty="0" err="1" smtClean="0"/>
              <a:t>the</a:t>
            </a:r>
            <a:r>
              <a:rPr lang="pt-PT" sz="2400" dirty="0" smtClean="0"/>
              <a:t> </a:t>
            </a:r>
            <a:r>
              <a:rPr lang="pt-PT" sz="2400" dirty="0" err="1" smtClean="0"/>
              <a:t>priorities</a:t>
            </a:r>
            <a:r>
              <a:rPr lang="pt-PT" sz="2400" dirty="0" smtClean="0"/>
              <a:t> </a:t>
            </a:r>
            <a:r>
              <a:rPr lang="pt-PT" sz="2400" dirty="0" err="1" smtClean="0"/>
              <a:t>of</a:t>
            </a:r>
            <a:r>
              <a:rPr lang="pt-PT" sz="2400" dirty="0" smtClean="0"/>
              <a:t> </a:t>
            </a:r>
            <a:r>
              <a:rPr lang="pt-PT" sz="2400" dirty="0" err="1" smtClean="0"/>
              <a:t>the</a:t>
            </a:r>
            <a:r>
              <a:rPr lang="pt-PT" sz="2400" dirty="0" smtClean="0"/>
              <a:t> </a:t>
            </a:r>
            <a:r>
              <a:rPr lang="pt-PT" sz="2400" dirty="0" err="1" smtClean="0"/>
              <a:t>strategic</a:t>
            </a:r>
            <a:r>
              <a:rPr lang="pt-PT" sz="2400" dirty="0" smtClean="0"/>
              <a:t> </a:t>
            </a:r>
            <a:r>
              <a:rPr lang="pt-PT" sz="2400" dirty="0" err="1" smtClean="0"/>
              <a:t>plan</a:t>
            </a:r>
            <a:r>
              <a:rPr lang="pt-PT" sz="2400" dirty="0" smtClean="0"/>
              <a:t>, </a:t>
            </a:r>
            <a:r>
              <a:rPr lang="pt-PT" sz="2400" dirty="0" err="1" smtClean="0"/>
              <a:t>which</a:t>
            </a:r>
            <a:r>
              <a:rPr lang="pt-PT" sz="2400" dirty="0" smtClean="0"/>
              <a:t> </a:t>
            </a:r>
            <a:r>
              <a:rPr lang="pt-PT" sz="2400" dirty="0" err="1" smtClean="0"/>
              <a:t>provides</a:t>
            </a:r>
            <a:r>
              <a:rPr lang="pt-PT" sz="2400" dirty="0" smtClean="0"/>
              <a:t> </a:t>
            </a:r>
            <a:r>
              <a:rPr lang="pt-PT" sz="2400" dirty="0" err="1" smtClean="0"/>
              <a:t>the</a:t>
            </a:r>
            <a:r>
              <a:rPr lang="pt-PT" sz="2400" dirty="0" smtClean="0"/>
              <a:t> </a:t>
            </a:r>
            <a:r>
              <a:rPr lang="pt-PT" sz="2400" dirty="0" err="1" smtClean="0"/>
              <a:t>key</a:t>
            </a:r>
            <a:r>
              <a:rPr lang="pt-PT" sz="2400" dirty="0" smtClean="0"/>
              <a:t> business drivers </a:t>
            </a:r>
            <a:r>
              <a:rPr lang="pt-PT" sz="2400" dirty="0" err="1" smtClean="0"/>
              <a:t>and</a:t>
            </a:r>
            <a:r>
              <a:rPr lang="pt-PT" sz="2400" dirty="0" smtClean="0"/>
              <a:t> </a:t>
            </a:r>
            <a:r>
              <a:rPr lang="pt-PT" sz="2400" dirty="0" err="1" smtClean="0"/>
              <a:t>criteria</a:t>
            </a:r>
            <a:r>
              <a:rPr lang="pt-PT" sz="2400" dirty="0" smtClean="0"/>
              <a:t> for </a:t>
            </a:r>
            <a:r>
              <a:rPr lang="pt-PT" sz="2400" dirty="0" err="1" smtClean="0"/>
              <a:t>metrics</a:t>
            </a:r>
            <a:r>
              <a:rPr lang="pt-PT" sz="2400" dirty="0" smtClean="0"/>
              <a:t> managers </a:t>
            </a:r>
            <a:r>
              <a:rPr lang="pt-PT" sz="2400" dirty="0" err="1" smtClean="0"/>
              <a:t>most</a:t>
            </a:r>
            <a:r>
              <a:rPr lang="pt-PT" sz="2400" dirty="0" smtClean="0"/>
              <a:t> </a:t>
            </a:r>
            <a:r>
              <a:rPr lang="pt-PT" sz="2400" dirty="0" err="1" smtClean="0"/>
              <a:t>desire</a:t>
            </a:r>
            <a:r>
              <a:rPr lang="pt-PT" sz="2400" dirty="0" smtClean="0"/>
              <a:t> to </a:t>
            </a:r>
            <a:r>
              <a:rPr lang="pt-PT" sz="2400" dirty="0" err="1" smtClean="0"/>
              <a:t>watch</a:t>
            </a:r>
            <a:r>
              <a:rPr lang="pt-PT" sz="2400" dirty="0" smtClean="0"/>
              <a:t>. Processes are </a:t>
            </a:r>
            <a:r>
              <a:rPr lang="pt-PT" sz="2400" dirty="0" err="1" smtClean="0"/>
              <a:t>then</a:t>
            </a:r>
            <a:r>
              <a:rPr lang="pt-PT" sz="2400" dirty="0" smtClean="0"/>
              <a:t> </a:t>
            </a:r>
            <a:r>
              <a:rPr lang="pt-PT" sz="2400" dirty="0" err="1" smtClean="0"/>
              <a:t>designed</a:t>
            </a:r>
            <a:r>
              <a:rPr lang="pt-PT" sz="2400" dirty="0" smtClean="0"/>
              <a:t> to </a:t>
            </a:r>
            <a:r>
              <a:rPr lang="pt-PT" sz="2400" dirty="0" err="1" smtClean="0"/>
              <a:t>collect</a:t>
            </a:r>
            <a:r>
              <a:rPr lang="pt-PT" sz="2400" dirty="0" smtClean="0"/>
              <a:t> </a:t>
            </a:r>
            <a:r>
              <a:rPr lang="pt-PT" sz="2400" dirty="0" err="1" smtClean="0"/>
              <a:t>information</a:t>
            </a:r>
            <a:r>
              <a:rPr lang="pt-PT" sz="2400" dirty="0" smtClean="0"/>
              <a:t> </a:t>
            </a:r>
            <a:r>
              <a:rPr lang="pt-PT" sz="2400" dirty="0" err="1" smtClean="0"/>
              <a:t>relevant</a:t>
            </a:r>
            <a:r>
              <a:rPr lang="pt-PT" sz="2400" dirty="0" smtClean="0"/>
              <a:t> to </a:t>
            </a:r>
            <a:r>
              <a:rPr lang="pt-PT" sz="2400" dirty="0" err="1" smtClean="0"/>
              <a:t>these</a:t>
            </a:r>
            <a:r>
              <a:rPr lang="pt-PT" sz="2400" dirty="0" smtClean="0"/>
              <a:t> </a:t>
            </a:r>
            <a:r>
              <a:rPr lang="pt-PT" sz="2400" dirty="0" err="1" smtClean="0"/>
              <a:t>metrics</a:t>
            </a:r>
            <a:r>
              <a:rPr lang="pt-PT" sz="2400" dirty="0" smtClean="0"/>
              <a:t> </a:t>
            </a:r>
            <a:r>
              <a:rPr lang="pt-PT" sz="2400" dirty="0" err="1" smtClean="0"/>
              <a:t>and</a:t>
            </a:r>
            <a:r>
              <a:rPr lang="pt-PT" sz="2400" dirty="0" smtClean="0"/>
              <a:t> </a:t>
            </a:r>
            <a:r>
              <a:rPr lang="pt-PT" sz="2400" dirty="0" err="1" smtClean="0"/>
              <a:t>reduce</a:t>
            </a:r>
            <a:r>
              <a:rPr lang="pt-PT" sz="2400" dirty="0" smtClean="0"/>
              <a:t> </a:t>
            </a:r>
            <a:r>
              <a:rPr lang="pt-PT" sz="2400" dirty="0" err="1" smtClean="0"/>
              <a:t>it</a:t>
            </a:r>
            <a:r>
              <a:rPr lang="pt-PT" sz="2400" dirty="0" smtClean="0"/>
              <a:t> to </a:t>
            </a:r>
            <a:r>
              <a:rPr lang="pt-PT" sz="2400" dirty="0" err="1" smtClean="0"/>
              <a:t>numerical</a:t>
            </a:r>
            <a:r>
              <a:rPr lang="pt-PT" sz="2400" dirty="0" smtClean="0"/>
              <a:t> </a:t>
            </a:r>
            <a:r>
              <a:rPr lang="pt-PT" sz="2400" dirty="0" err="1" smtClean="0"/>
              <a:t>form</a:t>
            </a:r>
            <a:r>
              <a:rPr lang="pt-PT" sz="2400" dirty="0" smtClean="0"/>
              <a:t> for </a:t>
            </a:r>
            <a:r>
              <a:rPr lang="pt-PT" sz="2400" dirty="0" err="1" smtClean="0"/>
              <a:t>storage</a:t>
            </a:r>
            <a:r>
              <a:rPr lang="pt-PT" sz="2400" dirty="0" smtClean="0"/>
              <a:t>, display, </a:t>
            </a:r>
            <a:r>
              <a:rPr lang="pt-PT" sz="2400" dirty="0" err="1" smtClean="0"/>
              <a:t>and</a:t>
            </a:r>
            <a:r>
              <a:rPr lang="pt-PT" sz="2400" dirty="0" smtClean="0"/>
              <a:t> </a:t>
            </a:r>
            <a:r>
              <a:rPr lang="pt-PT" sz="2400" dirty="0" err="1" smtClean="0"/>
              <a:t>analysis</a:t>
            </a:r>
            <a:r>
              <a:rPr lang="pt-PT" sz="2400" dirty="0" smtClean="0"/>
              <a:t>. </a:t>
            </a:r>
            <a:r>
              <a:rPr lang="pt-PT" sz="2400" dirty="0" err="1" smtClean="0"/>
              <a:t>Decision</a:t>
            </a:r>
            <a:r>
              <a:rPr lang="pt-PT" sz="2400" dirty="0" smtClean="0"/>
              <a:t> </a:t>
            </a:r>
            <a:r>
              <a:rPr lang="pt-PT" sz="2400" dirty="0" err="1" smtClean="0"/>
              <a:t>makers</a:t>
            </a:r>
            <a:r>
              <a:rPr lang="pt-PT" sz="2400" dirty="0" smtClean="0"/>
              <a:t> examine </a:t>
            </a:r>
            <a:r>
              <a:rPr lang="pt-PT" sz="2400" dirty="0" err="1" smtClean="0"/>
              <a:t>the</a:t>
            </a:r>
            <a:r>
              <a:rPr lang="pt-PT" sz="2400" dirty="0" smtClean="0"/>
              <a:t> </a:t>
            </a:r>
            <a:r>
              <a:rPr lang="pt-PT" sz="2400" dirty="0" err="1" smtClean="0"/>
              <a:t>outcomes</a:t>
            </a:r>
            <a:r>
              <a:rPr lang="pt-PT" sz="2400" dirty="0" smtClean="0"/>
              <a:t> </a:t>
            </a:r>
            <a:r>
              <a:rPr lang="pt-PT" sz="2400" dirty="0" err="1" smtClean="0"/>
              <a:t>of</a:t>
            </a:r>
            <a:r>
              <a:rPr lang="pt-PT" sz="2400" dirty="0" smtClean="0"/>
              <a:t> </a:t>
            </a:r>
            <a:r>
              <a:rPr lang="pt-PT" sz="2400" dirty="0" err="1" smtClean="0"/>
              <a:t>various</a:t>
            </a:r>
            <a:r>
              <a:rPr lang="pt-PT" sz="2400" dirty="0" smtClean="0"/>
              <a:t> </a:t>
            </a:r>
            <a:r>
              <a:rPr lang="pt-PT" sz="2400" dirty="0" err="1" smtClean="0"/>
              <a:t>measured</a:t>
            </a:r>
            <a:r>
              <a:rPr lang="pt-PT" sz="2400" dirty="0" smtClean="0"/>
              <a:t> processes </a:t>
            </a:r>
            <a:r>
              <a:rPr lang="pt-PT" sz="2400" dirty="0" err="1" smtClean="0"/>
              <a:t>and</a:t>
            </a:r>
            <a:r>
              <a:rPr lang="pt-PT" sz="2400" dirty="0" smtClean="0"/>
              <a:t> </a:t>
            </a:r>
            <a:r>
              <a:rPr lang="pt-PT" sz="2400" dirty="0" err="1" smtClean="0"/>
              <a:t>strategies</a:t>
            </a:r>
            <a:r>
              <a:rPr lang="pt-PT" sz="2400" dirty="0" smtClean="0"/>
              <a:t> </a:t>
            </a:r>
            <a:r>
              <a:rPr lang="pt-PT" sz="2400" dirty="0" err="1" smtClean="0"/>
              <a:t>and</a:t>
            </a:r>
            <a:r>
              <a:rPr lang="pt-PT" sz="2400" dirty="0" smtClean="0"/>
              <a:t> </a:t>
            </a:r>
            <a:r>
              <a:rPr lang="pt-PT" sz="2400" dirty="0" err="1" smtClean="0"/>
              <a:t>track</a:t>
            </a:r>
            <a:r>
              <a:rPr lang="pt-PT" sz="2400" dirty="0" smtClean="0"/>
              <a:t> </a:t>
            </a:r>
            <a:r>
              <a:rPr lang="pt-PT" sz="2400" dirty="0" err="1" smtClean="0"/>
              <a:t>the</a:t>
            </a:r>
            <a:r>
              <a:rPr lang="pt-PT" sz="2400" dirty="0" smtClean="0"/>
              <a:t> </a:t>
            </a:r>
            <a:r>
              <a:rPr lang="pt-PT" sz="2400" dirty="0" err="1" smtClean="0"/>
              <a:t>results</a:t>
            </a:r>
            <a:r>
              <a:rPr lang="pt-PT" sz="2400" dirty="0" smtClean="0"/>
              <a:t> to </a:t>
            </a:r>
            <a:r>
              <a:rPr lang="pt-PT" sz="2400" dirty="0" err="1" smtClean="0"/>
              <a:t>guide</a:t>
            </a:r>
            <a:r>
              <a:rPr lang="pt-PT" sz="2400" dirty="0" smtClean="0"/>
              <a:t> </a:t>
            </a:r>
            <a:r>
              <a:rPr lang="pt-PT" sz="2400" dirty="0" err="1" smtClean="0"/>
              <a:t>the</a:t>
            </a:r>
            <a:r>
              <a:rPr lang="pt-PT" sz="2400" dirty="0" smtClean="0"/>
              <a:t> </a:t>
            </a:r>
            <a:r>
              <a:rPr lang="pt-PT" sz="2400" dirty="0" err="1" smtClean="0"/>
              <a:t>company</a:t>
            </a:r>
            <a:r>
              <a:rPr lang="pt-PT" sz="2400" dirty="0" smtClean="0"/>
              <a:t> </a:t>
            </a:r>
            <a:r>
              <a:rPr lang="pt-PT" sz="2400" dirty="0" err="1" smtClean="0"/>
              <a:t>and</a:t>
            </a:r>
            <a:r>
              <a:rPr lang="pt-PT" sz="2400" dirty="0" smtClean="0"/>
              <a:t> </a:t>
            </a:r>
            <a:r>
              <a:rPr lang="pt-PT" sz="2400" dirty="0" err="1" smtClean="0"/>
              <a:t>provide</a:t>
            </a:r>
            <a:r>
              <a:rPr lang="pt-PT" sz="2400" dirty="0" smtClean="0"/>
              <a:t> feedback.</a:t>
            </a:r>
          </a:p>
          <a:p>
            <a:pPr algn="just" eaLnBrk="1" hangingPunct="1">
              <a:lnSpc>
                <a:spcPct val="80000"/>
              </a:lnSpc>
              <a:defRPr/>
            </a:pPr>
            <a:r>
              <a:rPr lang="pt-PT" sz="2400" dirty="0" err="1" smtClean="0"/>
              <a:t>So</a:t>
            </a:r>
            <a:r>
              <a:rPr lang="pt-PT" sz="2400" dirty="0" smtClean="0"/>
              <a:t> </a:t>
            </a:r>
            <a:r>
              <a:rPr lang="pt-PT" sz="2400" dirty="0" err="1" smtClean="0"/>
              <a:t>the</a:t>
            </a:r>
            <a:r>
              <a:rPr lang="pt-PT" sz="2400" dirty="0" smtClean="0"/>
              <a:t> </a:t>
            </a:r>
            <a:r>
              <a:rPr lang="pt-PT" sz="2400" b="1" dirty="0" err="1" smtClean="0"/>
              <a:t>value</a:t>
            </a:r>
            <a:r>
              <a:rPr lang="pt-PT" sz="2400" b="1" dirty="0" smtClean="0"/>
              <a:t> </a:t>
            </a:r>
            <a:r>
              <a:rPr lang="pt-PT" sz="2400" b="1" dirty="0" err="1" smtClean="0"/>
              <a:t>of</a:t>
            </a:r>
            <a:r>
              <a:rPr lang="pt-PT" sz="2400" b="1" dirty="0" smtClean="0"/>
              <a:t> </a:t>
            </a:r>
            <a:r>
              <a:rPr lang="pt-PT" sz="2400" b="1" dirty="0" err="1" smtClean="0"/>
              <a:t>metrics</a:t>
            </a:r>
            <a:r>
              <a:rPr lang="pt-PT" sz="2400" dirty="0" smtClean="0"/>
              <a:t> </a:t>
            </a:r>
            <a:r>
              <a:rPr lang="pt-PT" sz="2400" dirty="0" err="1" smtClean="0"/>
              <a:t>is</a:t>
            </a:r>
            <a:r>
              <a:rPr lang="pt-PT" sz="2400" dirty="0" smtClean="0"/>
              <a:t> in </a:t>
            </a:r>
            <a:r>
              <a:rPr lang="pt-PT" sz="2400" dirty="0" err="1" smtClean="0"/>
              <a:t>their</a:t>
            </a:r>
            <a:r>
              <a:rPr lang="pt-PT" sz="2400" dirty="0" smtClean="0"/>
              <a:t> </a:t>
            </a:r>
            <a:r>
              <a:rPr lang="pt-PT" sz="2400" dirty="0" err="1" smtClean="0"/>
              <a:t>ability</a:t>
            </a:r>
            <a:r>
              <a:rPr lang="pt-PT" sz="2400" dirty="0" smtClean="0"/>
              <a:t> to </a:t>
            </a:r>
            <a:r>
              <a:rPr lang="pt-PT" sz="2400" dirty="0" err="1" smtClean="0"/>
              <a:t>provide</a:t>
            </a:r>
            <a:r>
              <a:rPr lang="pt-PT" sz="2400" dirty="0" smtClean="0"/>
              <a:t> a factual </a:t>
            </a:r>
            <a:r>
              <a:rPr lang="pt-PT" sz="2400" dirty="0" err="1" smtClean="0"/>
              <a:t>basis</a:t>
            </a:r>
            <a:r>
              <a:rPr lang="pt-PT" sz="2400" dirty="0" smtClean="0"/>
              <a:t> for </a:t>
            </a:r>
            <a:r>
              <a:rPr lang="pt-PT" sz="2400" dirty="0" err="1" smtClean="0"/>
              <a:t>defining</a:t>
            </a:r>
            <a:r>
              <a:rPr lang="pt-PT" sz="2400" dirty="0" smtClean="0"/>
              <a:t>:</a:t>
            </a:r>
            <a:endParaRPr lang="pt-PT" sz="2400" i="1" dirty="0" smtClean="0"/>
          </a:p>
          <a:p>
            <a:pPr algn="just" eaLnBrk="1" hangingPunct="1">
              <a:lnSpc>
                <a:spcPct val="80000"/>
              </a:lnSpc>
              <a:defRPr/>
            </a:pPr>
            <a:r>
              <a:rPr lang="pt-PT" sz="2400" i="1" dirty="0" err="1" smtClean="0"/>
              <a:t>Strategic</a:t>
            </a:r>
            <a:r>
              <a:rPr lang="pt-PT" sz="2400" i="1" dirty="0" smtClean="0"/>
              <a:t> feedback</a:t>
            </a:r>
            <a:r>
              <a:rPr lang="pt-PT" sz="2400" dirty="0" smtClean="0"/>
              <a:t> to show </a:t>
            </a:r>
            <a:r>
              <a:rPr lang="pt-PT" sz="2400" dirty="0" err="1" smtClean="0"/>
              <a:t>the</a:t>
            </a:r>
            <a:r>
              <a:rPr lang="pt-PT" sz="2400" dirty="0" smtClean="0"/>
              <a:t> </a:t>
            </a:r>
            <a:r>
              <a:rPr lang="pt-PT" sz="2400" dirty="0" err="1" smtClean="0"/>
              <a:t>present</a:t>
            </a:r>
            <a:r>
              <a:rPr lang="pt-PT" sz="2400" dirty="0" smtClean="0"/>
              <a:t> status </a:t>
            </a:r>
            <a:r>
              <a:rPr lang="pt-PT" sz="2400" dirty="0" err="1" smtClean="0"/>
              <a:t>of</a:t>
            </a:r>
            <a:r>
              <a:rPr lang="pt-PT" sz="2400" dirty="0" smtClean="0"/>
              <a:t> </a:t>
            </a:r>
            <a:r>
              <a:rPr lang="pt-PT" sz="2400" dirty="0" err="1" smtClean="0"/>
              <a:t>the</a:t>
            </a:r>
            <a:r>
              <a:rPr lang="pt-PT" sz="2400" dirty="0" smtClean="0"/>
              <a:t> </a:t>
            </a:r>
            <a:r>
              <a:rPr lang="pt-PT" sz="2400" dirty="0" err="1" smtClean="0"/>
              <a:t>organization</a:t>
            </a:r>
            <a:r>
              <a:rPr lang="pt-PT" sz="2400" dirty="0" smtClean="0"/>
              <a:t> </a:t>
            </a:r>
            <a:r>
              <a:rPr lang="pt-PT" sz="2400" dirty="0" err="1" smtClean="0"/>
              <a:t>from</a:t>
            </a:r>
            <a:r>
              <a:rPr lang="pt-PT" sz="2400" dirty="0" smtClean="0"/>
              <a:t> </a:t>
            </a:r>
            <a:r>
              <a:rPr lang="pt-PT" sz="2400" dirty="0" err="1" smtClean="0"/>
              <a:t>many</a:t>
            </a:r>
            <a:r>
              <a:rPr lang="pt-PT" sz="2400" dirty="0" smtClean="0"/>
              <a:t> perspectives for </a:t>
            </a:r>
            <a:r>
              <a:rPr lang="pt-PT" sz="2400" dirty="0" err="1" smtClean="0"/>
              <a:t>decision</a:t>
            </a:r>
            <a:r>
              <a:rPr lang="pt-PT" sz="2400" dirty="0" smtClean="0"/>
              <a:t> </a:t>
            </a:r>
            <a:r>
              <a:rPr lang="pt-PT" sz="2400" dirty="0" err="1" smtClean="0"/>
              <a:t>makers</a:t>
            </a:r>
            <a:r>
              <a:rPr lang="pt-PT" sz="2400" dirty="0" smtClean="0"/>
              <a:t>.</a:t>
            </a:r>
            <a:endParaRPr lang="pt-PT" sz="2400" i="1" dirty="0" smtClean="0"/>
          </a:p>
          <a:p>
            <a:pPr algn="just" eaLnBrk="1" hangingPunct="1">
              <a:lnSpc>
                <a:spcPct val="80000"/>
              </a:lnSpc>
              <a:defRPr/>
            </a:pPr>
            <a:r>
              <a:rPr lang="pt-PT" sz="2400" i="1" dirty="0" err="1" smtClean="0"/>
              <a:t>Diagnostic</a:t>
            </a:r>
            <a:r>
              <a:rPr lang="pt-PT" sz="2400" i="1" dirty="0" smtClean="0"/>
              <a:t> feedback</a:t>
            </a:r>
            <a:r>
              <a:rPr lang="pt-PT" sz="2400" dirty="0" smtClean="0"/>
              <a:t> </a:t>
            </a:r>
            <a:r>
              <a:rPr lang="pt-PT" sz="2400" dirty="0" err="1" smtClean="0"/>
              <a:t>into</a:t>
            </a:r>
            <a:r>
              <a:rPr lang="pt-PT" sz="2400" dirty="0" smtClean="0"/>
              <a:t> </a:t>
            </a:r>
            <a:r>
              <a:rPr lang="pt-PT" sz="2400" dirty="0" err="1" smtClean="0"/>
              <a:t>various</a:t>
            </a:r>
            <a:r>
              <a:rPr lang="pt-PT" sz="2400" dirty="0" smtClean="0"/>
              <a:t> processes to </a:t>
            </a:r>
            <a:r>
              <a:rPr lang="pt-PT" sz="2400" dirty="0" err="1" smtClean="0"/>
              <a:t>guide</a:t>
            </a:r>
            <a:r>
              <a:rPr lang="pt-PT" sz="2400" dirty="0" smtClean="0"/>
              <a:t> </a:t>
            </a:r>
            <a:r>
              <a:rPr lang="pt-PT" sz="2400" dirty="0" err="1" smtClean="0"/>
              <a:t>improvements</a:t>
            </a:r>
            <a:r>
              <a:rPr lang="pt-PT" sz="2400" dirty="0" smtClean="0"/>
              <a:t> </a:t>
            </a:r>
            <a:r>
              <a:rPr lang="pt-PT" sz="2400" dirty="0" err="1" smtClean="0"/>
              <a:t>on</a:t>
            </a:r>
            <a:r>
              <a:rPr lang="pt-PT" sz="2400" dirty="0" smtClean="0"/>
              <a:t> a </a:t>
            </a:r>
            <a:r>
              <a:rPr lang="pt-PT" sz="2400" dirty="0" err="1" smtClean="0"/>
              <a:t>continuous</a:t>
            </a:r>
            <a:r>
              <a:rPr lang="pt-PT" sz="2400" dirty="0" smtClean="0"/>
              <a:t> </a:t>
            </a:r>
            <a:r>
              <a:rPr lang="pt-PT" sz="2400" dirty="0" err="1" smtClean="0"/>
              <a:t>basis</a:t>
            </a:r>
            <a:r>
              <a:rPr lang="pt-PT" sz="2400" dirty="0" smtClean="0"/>
              <a:t>.</a:t>
            </a:r>
            <a:endParaRPr lang="pt-PT" sz="2400" i="1" dirty="0" smtClean="0"/>
          </a:p>
          <a:p>
            <a:pPr marL="0" indent="0" eaLnBrk="1" hangingPunct="1">
              <a:lnSpc>
                <a:spcPct val="80000"/>
              </a:lnSpc>
              <a:buFontTx/>
              <a:buNone/>
              <a:defRPr/>
            </a:pPr>
            <a:endParaRPr lang="pt-PT" sz="1400" dirty="0" smtClean="0"/>
          </a:p>
        </p:txBody>
      </p:sp>
    </p:spTree>
    <p:extLst>
      <p:ext uri="{BB962C8B-B14F-4D97-AF65-F5344CB8AC3E}">
        <p14:creationId xmlns:p14="http://schemas.microsoft.com/office/powerpoint/2010/main" val="558819273"/>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defRPr/>
            </a:pPr>
            <a:r>
              <a:rPr lang="en-US" sz="5400" b="1" dirty="0" smtClean="0"/>
              <a:t>Kaplan and Norton’s Balanced Scorecard</a:t>
            </a:r>
            <a:endParaRPr lang="pt-PT" sz="5400" b="1" dirty="0"/>
          </a:p>
        </p:txBody>
      </p:sp>
      <p:sp>
        <p:nvSpPr>
          <p:cNvPr id="151555" name="Content Placeholder 2"/>
          <p:cNvSpPr>
            <a:spLocks noGrp="1"/>
          </p:cNvSpPr>
          <p:nvPr>
            <p:ph idx="1"/>
          </p:nvPr>
        </p:nvSpPr>
        <p:spPr/>
        <p:txBody>
          <a:bodyPr>
            <a:normAutofit fontScale="92500" lnSpcReduction="10000"/>
          </a:bodyPr>
          <a:lstStyle/>
          <a:p>
            <a:pPr algn="just"/>
            <a:r>
              <a:rPr lang="en-US" altLang="pt-PT" sz="2400" dirty="0" smtClean="0"/>
              <a:t>Trends in performance over time.</a:t>
            </a:r>
          </a:p>
          <a:p>
            <a:pPr algn="just"/>
            <a:r>
              <a:rPr lang="en-US" altLang="pt-PT" sz="2400" dirty="0" smtClean="0"/>
              <a:t>Feedback around the measurement methods themselves. Which measurements should be tracked?</a:t>
            </a:r>
          </a:p>
          <a:p>
            <a:pPr algn="just"/>
            <a:r>
              <a:rPr lang="en-US" altLang="pt-PT" sz="2400" dirty="0" smtClean="0"/>
              <a:t>Quantitative inputs for forecast methods and for decision support systems.</a:t>
            </a:r>
          </a:p>
          <a:p>
            <a:pPr algn="just"/>
            <a:r>
              <a:rPr lang="en-US" altLang="pt-PT" sz="2400" dirty="0" smtClean="0"/>
              <a:t>Management by Fact</a:t>
            </a:r>
          </a:p>
          <a:p>
            <a:pPr algn="just"/>
            <a:r>
              <a:rPr lang="en-US" altLang="pt-PT" sz="2400" dirty="0" smtClean="0"/>
              <a:t>The goal of measuring is to permit managers to see their company more clearly - from many perspectives - and hence to make wiser long-term decisions. A 1997 booklet on the </a:t>
            </a:r>
            <a:r>
              <a:rPr lang="en-US" altLang="pt-PT" sz="2400" dirty="0" err="1" smtClean="0"/>
              <a:t>Baldrige</a:t>
            </a:r>
            <a:r>
              <a:rPr lang="en-US" altLang="pt-PT" sz="2400" dirty="0" smtClean="0"/>
              <a:t> Criteria summarizes this concept of fact-based management:</a:t>
            </a:r>
            <a:br>
              <a:rPr lang="en-US" altLang="pt-PT" sz="2400" dirty="0" smtClean="0"/>
            </a:br>
            <a:endParaRPr lang="pt-PT" altLang="pt-PT" sz="2400" dirty="0" smtClean="0"/>
          </a:p>
        </p:txBody>
      </p:sp>
    </p:spTree>
    <p:extLst>
      <p:ext uri="{BB962C8B-B14F-4D97-AF65-F5344CB8AC3E}">
        <p14:creationId xmlns:p14="http://schemas.microsoft.com/office/powerpoint/2010/main" val="528096778"/>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2"/>
          <p:cNvSpPr>
            <a:spLocks noGrp="1" noChangeArrowheads="1"/>
          </p:cNvSpPr>
          <p:nvPr>
            <p:ph type="title"/>
          </p:nvPr>
        </p:nvSpPr>
        <p:spPr/>
        <p:txBody>
          <a:bodyPr>
            <a:noAutofit/>
          </a:bodyPr>
          <a:lstStyle/>
          <a:p>
            <a:pPr algn="ctr" eaLnBrk="1" hangingPunct="1">
              <a:defRPr/>
            </a:pPr>
            <a:r>
              <a:rPr lang="pt-PT" altLang="ja-JP" sz="5400" b="1" dirty="0" err="1" smtClean="0">
                <a:ea typeface="ＭＳ Ｐゴシック" charset="-128"/>
              </a:rPr>
              <a:t>Kaplan</a:t>
            </a:r>
            <a:r>
              <a:rPr lang="pt-PT" altLang="ja-JP" sz="5400" b="1" dirty="0" smtClean="0">
                <a:ea typeface="ＭＳ Ｐゴシック" charset="-128"/>
              </a:rPr>
              <a:t> </a:t>
            </a:r>
            <a:r>
              <a:rPr lang="pt-PT" altLang="ja-JP" sz="5400" b="1" dirty="0" err="1" smtClean="0">
                <a:ea typeface="ＭＳ Ｐゴシック" charset="-128"/>
              </a:rPr>
              <a:t>and</a:t>
            </a:r>
            <a:r>
              <a:rPr lang="pt-PT" altLang="ja-JP" sz="5400" b="1" dirty="0" smtClean="0">
                <a:ea typeface="ＭＳ Ｐゴシック" charset="-128"/>
              </a:rPr>
              <a:t> </a:t>
            </a:r>
            <a:r>
              <a:rPr lang="pt-PT" altLang="ja-JP" sz="5400" b="1" dirty="0" err="1" smtClean="0">
                <a:ea typeface="ＭＳ Ｐゴシック" charset="-128"/>
              </a:rPr>
              <a:t>Norton’s</a:t>
            </a:r>
            <a:r>
              <a:rPr lang="pt-PT" altLang="ja-JP" sz="5400" b="1" dirty="0" smtClean="0">
                <a:ea typeface="ＭＳ Ｐゴシック" charset="-128"/>
              </a:rPr>
              <a:t> </a:t>
            </a:r>
            <a:r>
              <a:rPr lang="pt-PT" altLang="ja-JP" sz="5400" b="1" dirty="0" err="1" smtClean="0">
                <a:ea typeface="ＭＳ Ｐゴシック" charset="-128"/>
              </a:rPr>
              <a:t>Balanced</a:t>
            </a:r>
            <a:r>
              <a:rPr lang="pt-PT" altLang="ja-JP" sz="5400" b="1" dirty="0" smtClean="0">
                <a:ea typeface="ＭＳ Ｐゴシック" charset="-128"/>
              </a:rPr>
              <a:t> </a:t>
            </a:r>
            <a:r>
              <a:rPr lang="pt-PT" altLang="ja-JP" sz="5400" b="1" dirty="0" err="1" smtClean="0">
                <a:ea typeface="ＭＳ Ｐゴシック" charset="-128"/>
              </a:rPr>
              <a:t>Scorecard</a:t>
            </a:r>
            <a:endParaRPr lang="pt-PT" sz="5400" b="1" dirty="0" smtClean="0"/>
          </a:p>
        </p:txBody>
      </p:sp>
      <p:sp>
        <p:nvSpPr>
          <p:cNvPr id="152579" name="Rectangle 3"/>
          <p:cNvSpPr>
            <a:spLocks noGrp="1" noChangeArrowheads="1"/>
          </p:cNvSpPr>
          <p:nvPr>
            <p:ph idx="1"/>
          </p:nvPr>
        </p:nvSpPr>
        <p:spPr>
          <a:xfrm>
            <a:off x="539553" y="1845734"/>
            <a:ext cx="8208912" cy="4247562"/>
          </a:xfrm>
        </p:spPr>
        <p:txBody>
          <a:bodyPr>
            <a:normAutofit lnSpcReduction="10000"/>
          </a:bodyPr>
          <a:lstStyle/>
          <a:p>
            <a:pPr algn="just" eaLnBrk="1" hangingPunct="1">
              <a:lnSpc>
                <a:spcPct val="80000"/>
              </a:lnSpc>
            </a:pPr>
            <a:endParaRPr lang="pt-PT" altLang="ja-JP" sz="2000" dirty="0" smtClean="0">
              <a:ea typeface="ＭＳ Ｐゴシック" panose="020B0600070205080204" pitchFamily="34" charset="-128"/>
            </a:endParaRPr>
          </a:p>
          <a:p>
            <a:pPr algn="just" eaLnBrk="1" hangingPunct="1">
              <a:lnSpc>
                <a:spcPct val="80000"/>
              </a:lnSpc>
            </a:pPr>
            <a:r>
              <a:rPr lang="pt-PT" altLang="ja-JP" sz="2000" dirty="0" smtClean="0">
                <a:ea typeface="ＭＳ Ｐゴシック" panose="020B0600070205080204" pitchFamily="34" charset="-128"/>
              </a:rPr>
              <a:t>"</a:t>
            </a:r>
            <a:r>
              <a:rPr lang="pt-PT" altLang="ja-JP" sz="2400" dirty="0" err="1" smtClean="0">
                <a:ea typeface="ＭＳ Ｐゴシック" panose="020B0600070205080204" pitchFamily="34" charset="-128"/>
              </a:rPr>
              <a:t>Modern</a:t>
            </a:r>
            <a:r>
              <a:rPr lang="pt-PT" altLang="ja-JP" sz="2400" dirty="0" smtClean="0">
                <a:ea typeface="ＭＳ Ｐゴシック" panose="020B0600070205080204" pitchFamily="34" charset="-128"/>
              </a:rPr>
              <a:t> businesses </a:t>
            </a:r>
            <a:r>
              <a:rPr lang="pt-PT" altLang="ja-JP" sz="2400" dirty="0" err="1" smtClean="0">
                <a:ea typeface="ＭＳ Ｐゴシック" panose="020B0600070205080204" pitchFamily="34" charset="-128"/>
              </a:rPr>
              <a:t>depend</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upon</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measurement</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and</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analysis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of</a:t>
            </a:r>
            <a:r>
              <a:rPr lang="pt-PT" altLang="ja-JP" sz="2400" dirty="0" smtClean="0">
                <a:ea typeface="ＭＳ Ｐゴシック" panose="020B0600070205080204" pitchFamily="34" charset="-128"/>
              </a:rPr>
              <a:t> performance. </a:t>
            </a:r>
            <a:r>
              <a:rPr lang="pt-PT" altLang="ja-JP" sz="2400" dirty="0" err="1" smtClean="0">
                <a:ea typeface="ＭＳ Ｐゴシック" panose="020B0600070205080204" pitchFamily="34" charset="-128"/>
              </a:rPr>
              <a:t>Measurements</a:t>
            </a:r>
            <a:r>
              <a:rPr lang="pt-PT" altLang="ja-JP" sz="2400" dirty="0" smtClean="0">
                <a:ea typeface="ＭＳ Ｐゴシック" panose="020B0600070205080204" pitchFamily="34" charset="-128"/>
              </a:rPr>
              <a:t> must derive </a:t>
            </a:r>
            <a:r>
              <a:rPr lang="pt-PT" altLang="ja-JP" sz="2400" dirty="0" err="1" smtClean="0">
                <a:ea typeface="ＭＳ Ｐゴシック" panose="020B0600070205080204" pitchFamily="34" charset="-128"/>
              </a:rPr>
              <a:t>from</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the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company's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strategy</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and</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provide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critical</a:t>
            </a:r>
            <a:r>
              <a:rPr lang="pt-PT" altLang="ja-JP" sz="2400" dirty="0" smtClean="0">
                <a:ea typeface="ＭＳ Ｐゴシック" panose="020B0600070205080204" pitchFamily="34" charset="-128"/>
              </a:rPr>
              <a:t> data </a:t>
            </a:r>
            <a:r>
              <a:rPr lang="pt-PT" altLang="ja-JP" sz="2400" dirty="0" err="1" smtClean="0">
                <a:ea typeface="ＭＳ Ｐゴシック" panose="020B0600070205080204" pitchFamily="34" charset="-128"/>
              </a:rPr>
              <a:t>and</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information</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about</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key</a:t>
            </a:r>
            <a:r>
              <a:rPr lang="pt-PT" altLang="ja-JP" sz="2400" dirty="0" smtClean="0">
                <a:ea typeface="ＭＳ Ｐゴシック" panose="020B0600070205080204" pitchFamily="34" charset="-128"/>
              </a:rPr>
              <a:t> processes, outputs </a:t>
            </a:r>
            <a:r>
              <a:rPr lang="pt-PT" altLang="ja-JP" sz="2400" dirty="0" err="1" smtClean="0">
                <a:ea typeface="ＭＳ Ｐゴシック" panose="020B0600070205080204" pitchFamily="34" charset="-128"/>
              </a:rPr>
              <a:t>and</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results</a:t>
            </a:r>
            <a:r>
              <a:rPr lang="pt-PT" altLang="ja-JP" sz="2400" dirty="0" smtClean="0">
                <a:ea typeface="ＭＳ Ｐゴシック" panose="020B0600070205080204" pitchFamily="34" charset="-128"/>
              </a:rPr>
              <a:t>. Data </a:t>
            </a:r>
            <a:r>
              <a:rPr lang="pt-PT" altLang="ja-JP" sz="2400" dirty="0" err="1" smtClean="0">
                <a:ea typeface="ＭＳ Ｐゴシック" panose="020B0600070205080204" pitchFamily="34" charset="-128"/>
              </a:rPr>
              <a:t>and</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information</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needed</a:t>
            </a:r>
            <a:r>
              <a:rPr lang="pt-PT" altLang="ja-JP" sz="2400" dirty="0" smtClean="0">
                <a:ea typeface="ＭＳ Ｐゴシック" panose="020B0600070205080204" pitchFamily="34" charset="-128"/>
              </a:rPr>
              <a:t> for performance </a:t>
            </a:r>
            <a:r>
              <a:rPr lang="pt-PT" altLang="ja-JP" sz="2400" dirty="0" err="1" smtClean="0">
                <a:ea typeface="ＭＳ Ｐゴシック" panose="020B0600070205080204" pitchFamily="34" charset="-128"/>
              </a:rPr>
              <a:t>measurement</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and</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improvement</a:t>
            </a:r>
            <a:r>
              <a:rPr lang="pt-PT" altLang="ja-JP" sz="2400" dirty="0" smtClean="0">
                <a:ea typeface="ＭＳ Ｐゴシック" panose="020B0600070205080204" pitchFamily="34" charset="-128"/>
              </a:rPr>
              <a:t> are </a:t>
            </a:r>
            <a:r>
              <a:rPr lang="pt-PT" altLang="ja-JP" sz="2400" dirty="0" err="1" smtClean="0">
                <a:ea typeface="ＭＳ Ｐゴシック" panose="020B0600070205080204" pitchFamily="34" charset="-128"/>
              </a:rPr>
              <a:t>of</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many</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types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including</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customer</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product</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and</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service</a:t>
            </a:r>
            <a:r>
              <a:rPr lang="pt-PT" altLang="ja-JP" sz="2400" dirty="0" smtClean="0">
                <a:ea typeface="ＭＳ Ｐゴシック" panose="020B0600070205080204" pitchFamily="34" charset="-128"/>
              </a:rPr>
              <a:t> performance, </a:t>
            </a:r>
            <a:r>
              <a:rPr lang="pt-PT" altLang="ja-JP" sz="2400" dirty="0" err="1" smtClean="0">
                <a:ea typeface="ＭＳ Ｐゴシック" panose="020B0600070205080204" pitchFamily="34" charset="-128"/>
              </a:rPr>
              <a:t>operations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market</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competitive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comparisons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supplier</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employee-related</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and</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cost</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and</a:t>
            </a:r>
            <a:r>
              <a:rPr lang="pt-PT" altLang="ja-JP" sz="2400" dirty="0" smtClean="0">
                <a:ea typeface="ＭＳ Ｐゴシック" panose="020B0600070205080204" pitchFamily="34" charset="-128"/>
              </a:rPr>
              <a:t> financial. </a:t>
            </a:r>
            <a:r>
              <a:rPr lang="pt-PT" altLang="ja-JP" sz="2400" dirty="0" err="1" smtClean="0">
                <a:ea typeface="ＭＳ Ｐゴシック" panose="020B0600070205080204" pitchFamily="34" charset="-128"/>
              </a:rPr>
              <a:t>Analysis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entails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using</a:t>
            </a:r>
            <a:r>
              <a:rPr lang="pt-PT" altLang="ja-JP" sz="2400" dirty="0" smtClean="0">
                <a:ea typeface="ＭＳ Ｐゴシック" panose="020B0600070205080204" pitchFamily="34" charset="-128"/>
              </a:rPr>
              <a:t> data to determine </a:t>
            </a:r>
            <a:r>
              <a:rPr lang="pt-PT" altLang="ja-JP" sz="2400" dirty="0" err="1" smtClean="0">
                <a:ea typeface="ＭＳ Ｐゴシック" panose="020B0600070205080204" pitchFamily="34" charset="-128"/>
              </a:rPr>
              <a:t>trends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projections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and</a:t>
            </a:r>
            <a:r>
              <a:rPr lang="pt-PT" altLang="ja-JP" sz="2400" dirty="0" smtClean="0">
                <a:ea typeface="ＭＳ Ｐゴシック" panose="020B0600070205080204" pitchFamily="34" charset="-128"/>
              </a:rPr>
              <a:t> cause </a:t>
            </a:r>
            <a:r>
              <a:rPr lang="pt-PT" altLang="ja-JP" sz="2400" dirty="0" err="1" smtClean="0">
                <a:ea typeface="ＭＳ Ｐゴシック" panose="020B0600070205080204" pitchFamily="34" charset="-128"/>
              </a:rPr>
              <a:t>and</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effect</a:t>
            </a:r>
            <a:r>
              <a:rPr lang="pt-PT" altLang="ja-JP" sz="2400" dirty="0" smtClean="0">
                <a:ea typeface="ＭＳ Ｐゴシック" panose="020B0600070205080204" pitchFamily="34" charset="-128"/>
              </a:rPr>
              <a:t> - </a:t>
            </a:r>
            <a:r>
              <a:rPr lang="pt-PT" altLang="ja-JP" sz="2400" dirty="0" err="1" smtClean="0">
                <a:ea typeface="ＭＳ Ｐゴシック" panose="020B0600070205080204" pitchFamily="34" charset="-128"/>
              </a:rPr>
              <a:t>that</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might</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not</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be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evident</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without</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analysis</a:t>
            </a:r>
            <a:r>
              <a:rPr lang="pt-PT" altLang="ja-JP" sz="2400" dirty="0" smtClean="0">
                <a:ea typeface="ＭＳ Ｐゴシック" panose="020B0600070205080204" pitchFamily="34" charset="-128"/>
              </a:rPr>
              <a:t>. Data </a:t>
            </a:r>
            <a:r>
              <a:rPr lang="pt-PT" altLang="ja-JP" sz="2400" dirty="0" err="1" smtClean="0">
                <a:ea typeface="ＭＳ Ｐゴシック" panose="020B0600070205080204" pitchFamily="34" charset="-128"/>
              </a:rPr>
              <a:t>and</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analysis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support</a:t>
            </a:r>
            <a:r>
              <a:rPr lang="pt-PT" altLang="ja-JP" sz="2400" dirty="0" smtClean="0">
                <a:ea typeface="ＭＳ Ｐゴシック" panose="020B0600070205080204" pitchFamily="34" charset="-128"/>
              </a:rPr>
              <a:t> a </a:t>
            </a:r>
            <a:r>
              <a:rPr lang="pt-PT" altLang="ja-JP" sz="2400" dirty="0" err="1" smtClean="0">
                <a:ea typeface="ＭＳ Ｐゴシック" panose="020B0600070205080204" pitchFamily="34" charset="-128"/>
              </a:rPr>
              <a:t>variety</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of</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company</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purposes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such</a:t>
            </a:r>
            <a:r>
              <a:rPr lang="pt-PT" altLang="ja-JP" sz="2400" dirty="0" smtClean="0">
                <a:ea typeface="ＭＳ Ｐゴシック" panose="020B0600070205080204" pitchFamily="34" charset="-128"/>
              </a:rPr>
              <a:t> as </a:t>
            </a:r>
            <a:r>
              <a:rPr lang="pt-PT" altLang="ja-JP" sz="2400" dirty="0" err="1" smtClean="0">
                <a:ea typeface="ＭＳ Ｐゴシック" panose="020B0600070205080204" pitchFamily="34" charset="-128"/>
              </a:rPr>
              <a:t>planning</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reviewing</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company</a:t>
            </a:r>
            <a:r>
              <a:rPr lang="pt-PT" altLang="ja-JP" sz="2400" dirty="0" smtClean="0">
                <a:ea typeface="ＭＳ Ｐゴシック" panose="020B0600070205080204" pitchFamily="34" charset="-128"/>
              </a:rPr>
              <a:t> performance, </a:t>
            </a:r>
            <a:r>
              <a:rPr lang="pt-PT" altLang="ja-JP" sz="2400" dirty="0" err="1" smtClean="0">
                <a:ea typeface="ＭＳ Ｐゴシック" panose="020B0600070205080204" pitchFamily="34" charset="-128"/>
              </a:rPr>
              <a:t>improving</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operations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and</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comparing</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company</a:t>
            </a:r>
            <a:r>
              <a:rPr lang="pt-PT" altLang="ja-JP" sz="2400" dirty="0" smtClean="0">
                <a:ea typeface="ＭＳ Ｐゴシック" panose="020B0600070205080204" pitchFamily="34" charset="-128"/>
              </a:rPr>
              <a:t> performance </a:t>
            </a:r>
            <a:r>
              <a:rPr lang="pt-PT" altLang="ja-JP" sz="2400" dirty="0" err="1" smtClean="0">
                <a:ea typeface="ＭＳ Ｐゴシック" panose="020B0600070205080204" pitchFamily="34" charset="-128"/>
              </a:rPr>
              <a:t>with</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competitors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or</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with</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best</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practices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benchmarks</a:t>
            </a:r>
            <a:r>
              <a:rPr lang="pt-PT" altLang="ja-JP" sz="2400" dirty="0" smtClean="0">
                <a:ea typeface="ＭＳ Ｐゴシック" panose="020B0600070205080204" pitchFamily="34" charset="-128"/>
              </a:rPr>
              <a:t>." </a:t>
            </a:r>
          </a:p>
          <a:p>
            <a:pPr algn="just" eaLnBrk="1" hangingPunct="1">
              <a:lnSpc>
                <a:spcPct val="80000"/>
              </a:lnSpc>
            </a:pPr>
            <a:endParaRPr lang="pt-PT" altLang="pt-PT" sz="2000" dirty="0" smtClean="0"/>
          </a:p>
        </p:txBody>
      </p:sp>
    </p:spTree>
    <p:extLst>
      <p:ext uri="{BB962C8B-B14F-4D97-AF65-F5344CB8AC3E}">
        <p14:creationId xmlns:p14="http://schemas.microsoft.com/office/powerpoint/2010/main" val="37458533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a:bodyPr>
          <a:lstStyle/>
          <a:p>
            <a:pPr algn="ctr" eaLnBrk="1" hangingPunct="1">
              <a:defRPr/>
            </a:pPr>
            <a:r>
              <a:rPr lang="pt-PT" sz="5400" b="1" dirty="0" smtClean="0"/>
              <a:t>7 S FRAMEWORK</a:t>
            </a:r>
          </a:p>
        </p:txBody>
      </p:sp>
      <p:sp>
        <p:nvSpPr>
          <p:cNvPr id="9219" name="Rectangle 3"/>
          <p:cNvSpPr>
            <a:spLocks noGrp="1" noChangeArrowheads="1"/>
          </p:cNvSpPr>
          <p:nvPr>
            <p:ph idx="1"/>
          </p:nvPr>
        </p:nvSpPr>
        <p:spPr/>
        <p:txBody>
          <a:bodyPr>
            <a:normAutofit/>
          </a:bodyPr>
          <a:lstStyle/>
          <a:p>
            <a:pPr eaLnBrk="1" hangingPunct="1">
              <a:lnSpc>
                <a:spcPct val="90000"/>
              </a:lnSpc>
              <a:buFontTx/>
              <a:buNone/>
            </a:pPr>
            <a:endParaRPr lang="en-GB" altLang="pt-PT" sz="2400" dirty="0" smtClean="0"/>
          </a:p>
          <a:p>
            <a:pPr algn="just" eaLnBrk="1" hangingPunct="1">
              <a:lnSpc>
                <a:spcPct val="90000"/>
              </a:lnSpc>
            </a:pPr>
            <a:r>
              <a:rPr lang="en-GB" altLang="pt-PT" sz="2400" dirty="0" smtClean="0"/>
              <a:t>The 7-S Framework of McKinsey is a management model that describes 7 factors to organize a company in an holistic and effective way. Together these factors determine the way in which a corporation operates. Managers should take into account all seven of these factors, to be sure of successful implementation of a strategy. Large or small. They're all interdependent, so if you fail to pay proper attention to one of them, this may effect all others as well. On top of that, the relative importance of each factor may vary over time.</a:t>
            </a:r>
            <a:endParaRPr lang="pt-PT" altLang="pt-PT" sz="2400" dirty="0" smtClean="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Rectangle 2"/>
          <p:cNvSpPr>
            <a:spLocks noGrp="1" noChangeArrowheads="1"/>
          </p:cNvSpPr>
          <p:nvPr>
            <p:ph type="title"/>
          </p:nvPr>
        </p:nvSpPr>
        <p:spPr/>
        <p:txBody>
          <a:bodyPr>
            <a:noAutofit/>
          </a:bodyPr>
          <a:lstStyle/>
          <a:p>
            <a:pPr algn="ctr" eaLnBrk="1" hangingPunct="1">
              <a:defRPr/>
            </a:pPr>
            <a:r>
              <a:rPr lang="pt-PT" altLang="ja-JP" sz="5400" b="1" dirty="0" err="1" smtClean="0">
                <a:ea typeface="ＭＳ Ｐゴシック" charset="-128"/>
              </a:rPr>
              <a:t>Kaplan</a:t>
            </a:r>
            <a:r>
              <a:rPr lang="pt-PT" altLang="ja-JP" sz="5400" b="1" dirty="0" smtClean="0">
                <a:ea typeface="ＭＳ Ｐゴシック" charset="-128"/>
              </a:rPr>
              <a:t> </a:t>
            </a:r>
            <a:r>
              <a:rPr lang="pt-PT" altLang="ja-JP" sz="5400" b="1" dirty="0" err="1" smtClean="0">
                <a:ea typeface="ＭＳ Ｐゴシック" charset="-128"/>
              </a:rPr>
              <a:t>and</a:t>
            </a:r>
            <a:r>
              <a:rPr lang="pt-PT" altLang="ja-JP" sz="5400" b="1" dirty="0" smtClean="0">
                <a:ea typeface="ＭＳ Ｐゴシック" charset="-128"/>
              </a:rPr>
              <a:t> </a:t>
            </a:r>
            <a:r>
              <a:rPr lang="pt-PT" altLang="ja-JP" sz="5400" b="1" dirty="0" err="1" smtClean="0">
                <a:ea typeface="ＭＳ Ｐゴシック" charset="-128"/>
              </a:rPr>
              <a:t>Norton’s</a:t>
            </a:r>
            <a:r>
              <a:rPr lang="pt-PT" altLang="ja-JP" sz="5400" b="1" dirty="0" smtClean="0">
                <a:ea typeface="ＭＳ Ｐゴシック" charset="-128"/>
              </a:rPr>
              <a:t> </a:t>
            </a:r>
            <a:r>
              <a:rPr lang="pt-PT" altLang="ja-JP" sz="5400" b="1" dirty="0" err="1" smtClean="0">
                <a:ea typeface="ＭＳ Ｐゴシック" charset="-128"/>
              </a:rPr>
              <a:t>Balanced</a:t>
            </a:r>
            <a:r>
              <a:rPr lang="pt-PT" altLang="ja-JP" sz="5400" b="1" dirty="0" smtClean="0">
                <a:ea typeface="ＭＳ Ｐゴシック" charset="-128"/>
              </a:rPr>
              <a:t> </a:t>
            </a:r>
            <a:r>
              <a:rPr lang="pt-PT" altLang="ja-JP" sz="5400" b="1" dirty="0" err="1" smtClean="0">
                <a:ea typeface="ＭＳ Ｐゴシック" charset="-128"/>
              </a:rPr>
              <a:t>Scorecard</a:t>
            </a:r>
            <a:endParaRPr lang="pt-PT" sz="5400" b="1" dirty="0" smtClean="0">
              <a:ea typeface="ＭＳ Ｐゴシック" charset="-128"/>
            </a:endParaRPr>
          </a:p>
        </p:txBody>
      </p:sp>
      <p:sp>
        <p:nvSpPr>
          <p:cNvPr id="153603" name="Rectangle 3"/>
          <p:cNvSpPr>
            <a:spLocks noGrp="1" noChangeArrowheads="1"/>
          </p:cNvSpPr>
          <p:nvPr>
            <p:ph idx="1"/>
          </p:nvPr>
        </p:nvSpPr>
        <p:spPr>
          <a:xfrm>
            <a:off x="395536" y="1845734"/>
            <a:ext cx="8352927" cy="4319570"/>
          </a:xfrm>
        </p:spPr>
        <p:txBody>
          <a:bodyPr>
            <a:noAutofit/>
          </a:bodyPr>
          <a:lstStyle/>
          <a:p>
            <a:pPr algn="just" eaLnBrk="1" hangingPunct="1">
              <a:lnSpc>
                <a:spcPct val="80000"/>
              </a:lnSpc>
            </a:pPr>
            <a:r>
              <a:rPr lang="pt-PT" altLang="ja-JP" sz="2400" dirty="0" smtClean="0">
                <a:ea typeface="ＭＳ Ｐゴシック" panose="020B0600070205080204" pitchFamily="34" charset="-128"/>
              </a:rPr>
              <a:t>"A major </a:t>
            </a:r>
            <a:r>
              <a:rPr lang="pt-PT" altLang="ja-JP" sz="2400" dirty="0" err="1" smtClean="0">
                <a:ea typeface="ＭＳ Ｐゴシック" panose="020B0600070205080204" pitchFamily="34" charset="-128"/>
              </a:rPr>
              <a:t>consideration</a:t>
            </a:r>
            <a:r>
              <a:rPr lang="pt-PT" altLang="ja-JP" sz="2400" dirty="0" smtClean="0">
                <a:ea typeface="ＭＳ Ｐゴシック" panose="020B0600070205080204" pitchFamily="34" charset="-128"/>
              </a:rPr>
              <a:t> in performance </a:t>
            </a:r>
            <a:r>
              <a:rPr lang="pt-PT" altLang="ja-JP" sz="2400" dirty="0" err="1" smtClean="0">
                <a:ea typeface="ＭＳ Ｐゴシック" panose="020B0600070205080204" pitchFamily="34" charset="-128"/>
              </a:rPr>
              <a:t>improvement</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involves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the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creation</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and</a:t>
            </a:r>
            <a:r>
              <a:rPr lang="pt-PT" altLang="ja-JP" sz="2400" dirty="0" smtClean="0">
                <a:ea typeface="ＭＳ Ｐゴシック" panose="020B0600070205080204" pitchFamily="34" charset="-128"/>
              </a:rPr>
              <a:t> use </a:t>
            </a:r>
            <a:r>
              <a:rPr lang="pt-PT" altLang="ja-JP" sz="2400" dirty="0" err="1" smtClean="0">
                <a:ea typeface="ＭＳ Ｐゴシック" panose="020B0600070205080204" pitchFamily="34" charset="-128"/>
              </a:rPr>
              <a:t>of</a:t>
            </a:r>
            <a:r>
              <a:rPr lang="pt-PT" altLang="ja-JP" sz="2400" dirty="0" smtClean="0">
                <a:ea typeface="ＭＳ Ｐゴシック" panose="020B0600070205080204" pitchFamily="34" charset="-128"/>
              </a:rPr>
              <a:t> performance </a:t>
            </a:r>
            <a:r>
              <a:rPr lang="pt-PT" altLang="ja-JP" sz="2400" dirty="0" err="1" smtClean="0">
                <a:ea typeface="ＭＳ Ｐゴシック" panose="020B0600070205080204" pitchFamily="34" charset="-128"/>
              </a:rPr>
              <a:t>measures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or</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indicators</a:t>
            </a:r>
            <a:r>
              <a:rPr lang="pt-PT" altLang="ja-JP" sz="2400" dirty="0" smtClean="0">
                <a:ea typeface="ＭＳ Ｐゴシック" panose="020B0600070205080204" pitchFamily="34" charset="-128"/>
              </a:rPr>
              <a:t>. Performance </a:t>
            </a:r>
            <a:r>
              <a:rPr lang="pt-PT" altLang="ja-JP" sz="2400" dirty="0" err="1" smtClean="0">
                <a:ea typeface="ＭＳ Ｐゴシック" panose="020B0600070205080204" pitchFamily="34" charset="-128"/>
              </a:rPr>
              <a:t>measures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or</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indicators</a:t>
            </a:r>
            <a:r>
              <a:rPr lang="pt-PT" altLang="ja-JP" sz="2400" dirty="0" smtClean="0">
                <a:ea typeface="ＭＳ Ｐゴシック" panose="020B0600070205080204" pitchFamily="34" charset="-128"/>
              </a:rPr>
              <a:t> are </a:t>
            </a:r>
            <a:r>
              <a:rPr lang="pt-PT" altLang="ja-JP" sz="2400" dirty="0" err="1" smtClean="0">
                <a:ea typeface="ＭＳ Ｐゴシック" panose="020B0600070205080204" pitchFamily="34" charset="-128"/>
              </a:rPr>
              <a:t>measurable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characteristics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of</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products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services</a:t>
            </a:r>
            <a:r>
              <a:rPr lang="pt-PT" altLang="ja-JP" sz="2400" dirty="0" smtClean="0">
                <a:ea typeface="ＭＳ Ｐゴシック" panose="020B0600070205080204" pitchFamily="34" charset="-128"/>
              </a:rPr>
              <a:t>, processes, </a:t>
            </a:r>
            <a:r>
              <a:rPr lang="pt-PT" altLang="ja-JP" sz="2400" dirty="0" err="1" smtClean="0">
                <a:ea typeface="ＭＳ Ｐゴシック" panose="020B0600070205080204" pitchFamily="34" charset="-128"/>
              </a:rPr>
              <a:t>and</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operations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the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company</a:t>
            </a:r>
            <a:r>
              <a:rPr lang="pt-PT" altLang="ja-JP" sz="2400" dirty="0" smtClean="0">
                <a:ea typeface="ＭＳ Ｐゴシック" panose="020B0600070205080204" pitchFamily="34" charset="-128"/>
              </a:rPr>
              <a:t> uses to </a:t>
            </a:r>
            <a:r>
              <a:rPr lang="pt-PT" altLang="ja-JP" sz="2400" dirty="0" err="1" smtClean="0">
                <a:ea typeface="ＭＳ Ｐゴシック" panose="020B0600070205080204" pitchFamily="34" charset="-128"/>
              </a:rPr>
              <a:t>track</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and</a:t>
            </a:r>
            <a:r>
              <a:rPr lang="pt-PT" altLang="ja-JP" sz="2400" dirty="0" smtClean="0">
                <a:ea typeface="ＭＳ Ｐゴシック" panose="020B0600070205080204" pitchFamily="34" charset="-128"/>
              </a:rPr>
              <a:t> improve performance. </a:t>
            </a:r>
            <a:r>
              <a:rPr lang="pt-PT" altLang="ja-JP" sz="2400" dirty="0" err="1" smtClean="0">
                <a:ea typeface="ＭＳ Ｐゴシック" panose="020B0600070205080204" pitchFamily="34" charset="-128"/>
              </a:rPr>
              <a:t>The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measures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or</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indicators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should</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be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selected</a:t>
            </a:r>
            <a:r>
              <a:rPr lang="pt-PT" altLang="ja-JP" sz="2400" dirty="0" smtClean="0">
                <a:ea typeface="ＭＳ Ｐゴシック" panose="020B0600070205080204" pitchFamily="34" charset="-128"/>
              </a:rPr>
              <a:t> to </a:t>
            </a:r>
            <a:r>
              <a:rPr lang="pt-PT" altLang="ja-JP" sz="2400" dirty="0" err="1" smtClean="0">
                <a:ea typeface="ＭＳ Ｐゴシック" panose="020B0600070205080204" pitchFamily="34" charset="-128"/>
              </a:rPr>
              <a:t>best</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represent</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the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factors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that</a:t>
            </a:r>
            <a:r>
              <a:rPr lang="pt-PT" altLang="ja-JP" sz="2400" dirty="0" smtClean="0">
                <a:ea typeface="ＭＳ Ｐゴシック" panose="020B0600070205080204" pitchFamily="34" charset="-128"/>
              </a:rPr>
              <a:t> lead to </a:t>
            </a:r>
            <a:r>
              <a:rPr lang="pt-PT" altLang="ja-JP" sz="2400" dirty="0" err="1" smtClean="0">
                <a:ea typeface="ＭＳ Ｐゴシック" panose="020B0600070205080204" pitchFamily="34" charset="-128"/>
              </a:rPr>
              <a:t>improved</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customer</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operational</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and</a:t>
            </a:r>
            <a:r>
              <a:rPr lang="pt-PT" altLang="ja-JP" sz="2400" dirty="0" smtClean="0">
                <a:ea typeface="ＭＳ Ｐゴシック" panose="020B0600070205080204" pitchFamily="34" charset="-128"/>
              </a:rPr>
              <a:t> financial performance. A </a:t>
            </a:r>
            <a:r>
              <a:rPr lang="pt-PT" altLang="ja-JP" sz="2400" dirty="0" err="1" smtClean="0">
                <a:ea typeface="ＭＳ Ｐゴシック" panose="020B0600070205080204" pitchFamily="34" charset="-128"/>
              </a:rPr>
              <a:t>comprehensive</a:t>
            </a:r>
            <a:r>
              <a:rPr lang="pt-PT" altLang="ja-JP" sz="2400" dirty="0" smtClean="0">
                <a:ea typeface="ＭＳ Ｐゴシック" panose="020B0600070205080204" pitchFamily="34" charset="-128"/>
              </a:rPr>
              <a:t> set </a:t>
            </a:r>
            <a:r>
              <a:rPr lang="pt-PT" altLang="ja-JP" sz="2400" dirty="0" err="1" smtClean="0">
                <a:ea typeface="ＭＳ Ｐゴシック" panose="020B0600070205080204" pitchFamily="34" charset="-128"/>
              </a:rPr>
              <a:t>of</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measures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or</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indicators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tied</a:t>
            </a:r>
            <a:r>
              <a:rPr lang="pt-PT" altLang="ja-JP" sz="2400" dirty="0" smtClean="0">
                <a:ea typeface="ＭＳ Ｐゴシック" panose="020B0600070205080204" pitchFamily="34" charset="-128"/>
              </a:rPr>
              <a:t> to </a:t>
            </a:r>
            <a:r>
              <a:rPr lang="pt-PT" altLang="ja-JP" sz="2400" dirty="0" err="1" smtClean="0">
                <a:ea typeface="ＭＳ Ｐゴシック" panose="020B0600070205080204" pitchFamily="34" charset="-128"/>
              </a:rPr>
              <a:t>customer</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and</a:t>
            </a:r>
            <a:r>
              <a:rPr lang="pt-PT" altLang="ja-JP" sz="2400" dirty="0" smtClean="0">
                <a:ea typeface="ＭＳ Ｐゴシック" panose="020B0600070205080204" pitchFamily="34" charset="-128"/>
              </a:rPr>
              <a:t>/</a:t>
            </a:r>
            <a:r>
              <a:rPr lang="pt-PT" altLang="ja-JP" sz="2400" dirty="0" err="1" smtClean="0">
                <a:ea typeface="ＭＳ Ｐゴシック" panose="020B0600070205080204" pitchFamily="34" charset="-128"/>
              </a:rPr>
              <a:t>or</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company</a:t>
            </a:r>
            <a:r>
              <a:rPr lang="pt-PT" altLang="ja-JP" sz="2400" dirty="0" smtClean="0">
                <a:ea typeface="ＭＳ Ｐゴシック" panose="020B0600070205080204" pitchFamily="34" charset="-128"/>
              </a:rPr>
              <a:t> performance </a:t>
            </a:r>
            <a:r>
              <a:rPr lang="pt-PT" altLang="ja-JP" sz="2400" dirty="0" err="1" smtClean="0">
                <a:ea typeface="ＭＳ Ｐゴシック" panose="020B0600070205080204" pitchFamily="34" charset="-128"/>
              </a:rPr>
              <a:t>requirements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represents</a:t>
            </a:r>
            <a:r>
              <a:rPr lang="pt-PT" altLang="ja-JP" sz="2400" dirty="0" smtClean="0">
                <a:ea typeface="ＭＳ Ｐゴシック" panose="020B0600070205080204" pitchFamily="34" charset="-128"/>
              </a:rPr>
              <a:t> a clear </a:t>
            </a:r>
            <a:r>
              <a:rPr lang="pt-PT" altLang="ja-JP" sz="2400" dirty="0" err="1" smtClean="0">
                <a:ea typeface="ＭＳ Ｐゴシック" panose="020B0600070205080204" pitchFamily="34" charset="-128"/>
              </a:rPr>
              <a:t>basis</a:t>
            </a:r>
            <a:r>
              <a:rPr lang="pt-PT" altLang="ja-JP" sz="2400" dirty="0" smtClean="0">
                <a:ea typeface="ＭＳ Ｐゴシック" panose="020B0600070205080204" pitchFamily="34" charset="-128"/>
              </a:rPr>
              <a:t> for </a:t>
            </a:r>
            <a:r>
              <a:rPr lang="pt-PT" altLang="ja-JP" sz="2400" dirty="0" err="1" smtClean="0">
                <a:ea typeface="ＭＳ Ｐゴシック" panose="020B0600070205080204" pitchFamily="34" charset="-128"/>
              </a:rPr>
              <a:t>aligning</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all</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activities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with</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the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company's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goals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Through</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the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analysis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of</a:t>
            </a:r>
            <a:r>
              <a:rPr lang="pt-PT" altLang="ja-JP" sz="2400" dirty="0" smtClean="0">
                <a:ea typeface="ＭＳ Ｐゴシック" panose="020B0600070205080204" pitchFamily="34" charset="-128"/>
              </a:rPr>
              <a:t> data </a:t>
            </a:r>
            <a:r>
              <a:rPr lang="pt-PT" altLang="ja-JP" sz="2400" dirty="0" err="1" smtClean="0">
                <a:ea typeface="ＭＳ Ｐゴシック" panose="020B0600070205080204" pitchFamily="34" charset="-128"/>
              </a:rPr>
              <a:t>from</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the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tracking</a:t>
            </a:r>
            <a:r>
              <a:rPr lang="pt-PT" altLang="ja-JP" sz="2400" dirty="0" smtClean="0">
                <a:ea typeface="ＭＳ Ｐゴシック" panose="020B0600070205080204" pitchFamily="34" charset="-128"/>
              </a:rPr>
              <a:t> processes, </a:t>
            </a:r>
            <a:r>
              <a:rPr lang="pt-PT" altLang="ja-JP" sz="2400" dirty="0" err="1" smtClean="0">
                <a:ea typeface="ＭＳ Ｐゴシック" panose="020B0600070205080204" pitchFamily="34" charset="-128"/>
              </a:rPr>
              <a:t>the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measures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or</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indicators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themselves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may</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be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evaluated</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and</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changed</a:t>
            </a:r>
            <a:r>
              <a:rPr lang="pt-PT" altLang="ja-JP" sz="2400" dirty="0" smtClean="0">
                <a:ea typeface="ＭＳ Ｐゴシック" panose="020B0600070205080204" pitchFamily="34" charset="-128"/>
              </a:rPr>
              <a:t> to </a:t>
            </a:r>
            <a:r>
              <a:rPr lang="pt-PT" altLang="ja-JP" sz="2400" dirty="0" err="1" smtClean="0">
                <a:ea typeface="ＭＳ Ｐゴシック" panose="020B0600070205080204" pitchFamily="34" charset="-128"/>
              </a:rPr>
              <a:t>better</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support</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such</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goals</a:t>
            </a:r>
            <a:r>
              <a:rPr lang="pt-PT" altLang="ja-JP" sz="2400" dirty="0" smtClean="0">
                <a:ea typeface="ＭＳ Ｐゴシック" panose="020B0600070205080204" pitchFamily="34" charset="-128"/>
              </a:rPr>
              <a:t>.“</a:t>
            </a:r>
          </a:p>
          <a:p>
            <a:pPr algn="just" eaLnBrk="1" hangingPunct="1">
              <a:lnSpc>
                <a:spcPct val="80000"/>
              </a:lnSpc>
            </a:pPr>
            <a:r>
              <a:rPr lang="pt-PT" altLang="ja-JP" sz="2400" dirty="0" smtClean="0">
                <a:ea typeface="ＭＳ Ｐゴシック" panose="020B0600070205080204" pitchFamily="34" charset="-128"/>
              </a:rPr>
              <a:t/>
            </a:r>
            <a:br>
              <a:rPr lang="pt-PT" altLang="ja-JP" sz="2400" dirty="0" smtClean="0">
                <a:ea typeface="ＭＳ Ｐゴシック" panose="020B0600070205080204" pitchFamily="34" charset="-128"/>
              </a:rPr>
            </a:br>
            <a:endParaRPr lang="pt-PT" altLang="pt-PT" sz="2400" dirty="0" smtClean="0">
              <a:ea typeface="ＭＳ Ｐゴシック" panose="020B0600070205080204" pitchFamily="34" charset="-128"/>
            </a:endParaRPr>
          </a:p>
        </p:txBody>
      </p:sp>
    </p:spTree>
    <p:extLst>
      <p:ext uri="{BB962C8B-B14F-4D97-AF65-F5344CB8AC3E}">
        <p14:creationId xmlns:p14="http://schemas.microsoft.com/office/powerpoint/2010/main" val="1273684744"/>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Rectangle 2"/>
          <p:cNvSpPr>
            <a:spLocks noGrp="1" noChangeArrowheads="1"/>
          </p:cNvSpPr>
          <p:nvPr>
            <p:ph type="title"/>
          </p:nvPr>
        </p:nvSpPr>
        <p:spPr/>
        <p:txBody>
          <a:bodyPr>
            <a:noAutofit/>
          </a:bodyPr>
          <a:lstStyle/>
          <a:p>
            <a:pPr algn="ctr" eaLnBrk="1" hangingPunct="1">
              <a:defRPr/>
            </a:pPr>
            <a:r>
              <a:rPr lang="pt-PT" altLang="ja-JP" sz="5400" b="1" dirty="0" err="1" smtClean="0">
                <a:ea typeface="ＭＳ Ｐゴシック" charset="-128"/>
              </a:rPr>
              <a:t>Kaplan</a:t>
            </a:r>
            <a:r>
              <a:rPr lang="pt-PT" altLang="ja-JP" sz="5400" b="1" dirty="0" smtClean="0">
                <a:ea typeface="ＭＳ Ｐゴシック" charset="-128"/>
              </a:rPr>
              <a:t> </a:t>
            </a:r>
            <a:r>
              <a:rPr lang="pt-PT" altLang="ja-JP" sz="5400" b="1" dirty="0" err="1" smtClean="0">
                <a:ea typeface="ＭＳ Ｐゴシック" charset="-128"/>
              </a:rPr>
              <a:t>and</a:t>
            </a:r>
            <a:r>
              <a:rPr lang="pt-PT" altLang="ja-JP" sz="5400" b="1" dirty="0" smtClean="0">
                <a:ea typeface="ＭＳ Ｐゴシック" charset="-128"/>
              </a:rPr>
              <a:t> </a:t>
            </a:r>
            <a:r>
              <a:rPr lang="pt-PT" altLang="ja-JP" sz="5400" b="1" dirty="0" err="1" smtClean="0">
                <a:ea typeface="ＭＳ Ｐゴシック" charset="-128"/>
              </a:rPr>
              <a:t>Norton’s</a:t>
            </a:r>
            <a:r>
              <a:rPr lang="pt-PT" altLang="ja-JP" sz="5400" b="1" dirty="0" smtClean="0">
                <a:ea typeface="ＭＳ Ｐゴシック" charset="-128"/>
              </a:rPr>
              <a:t> </a:t>
            </a:r>
            <a:r>
              <a:rPr lang="pt-PT" altLang="ja-JP" sz="5400" b="1" dirty="0" err="1" smtClean="0">
                <a:ea typeface="ＭＳ Ｐゴシック" charset="-128"/>
              </a:rPr>
              <a:t>Balanced</a:t>
            </a:r>
            <a:r>
              <a:rPr lang="pt-PT" altLang="ja-JP" sz="5400" b="1" dirty="0" smtClean="0">
                <a:ea typeface="ＭＳ Ｐゴシック" charset="-128"/>
              </a:rPr>
              <a:t> </a:t>
            </a:r>
            <a:r>
              <a:rPr lang="pt-PT" altLang="ja-JP" sz="5400" b="1" dirty="0" err="1" smtClean="0">
                <a:ea typeface="ＭＳ Ｐゴシック" charset="-128"/>
              </a:rPr>
              <a:t>Scorecard</a:t>
            </a:r>
            <a:endParaRPr lang="pt-PT" sz="5400" b="1" dirty="0" smtClean="0"/>
          </a:p>
        </p:txBody>
      </p:sp>
      <p:sp>
        <p:nvSpPr>
          <p:cNvPr id="154627" name="Rectangle 3"/>
          <p:cNvSpPr>
            <a:spLocks noGrp="1" noChangeArrowheads="1"/>
          </p:cNvSpPr>
          <p:nvPr>
            <p:ph idx="1"/>
          </p:nvPr>
        </p:nvSpPr>
        <p:spPr/>
        <p:txBody>
          <a:bodyPr/>
          <a:lstStyle/>
          <a:p>
            <a:pPr algn="just" eaLnBrk="1" hangingPunct="1">
              <a:lnSpc>
                <a:spcPct val="80000"/>
              </a:lnSpc>
            </a:pPr>
            <a:r>
              <a:rPr lang="pt-PT" altLang="pt-PT" sz="2400" b="1" dirty="0" err="1" smtClean="0"/>
              <a:t>Cautionary</a:t>
            </a:r>
            <a:r>
              <a:rPr lang="pt-PT" altLang="pt-PT" sz="2400" b="1" dirty="0" smtClean="0"/>
              <a:t> note </a:t>
            </a:r>
            <a:r>
              <a:rPr lang="pt-PT" altLang="pt-PT" sz="2400" b="1" dirty="0" err="1" smtClean="0"/>
              <a:t>on</a:t>
            </a:r>
            <a:r>
              <a:rPr lang="pt-PT" altLang="pt-PT" sz="2400" b="1" dirty="0" smtClean="0"/>
              <a:t> </a:t>
            </a:r>
            <a:r>
              <a:rPr lang="pt-PT" altLang="pt-PT" sz="2400" b="1" dirty="0" err="1" smtClean="0"/>
              <a:t>using</a:t>
            </a:r>
            <a:r>
              <a:rPr lang="pt-PT" altLang="pt-PT" sz="2400" b="1" dirty="0" smtClean="0"/>
              <a:t> </a:t>
            </a:r>
            <a:r>
              <a:rPr lang="pt-PT" altLang="pt-PT" sz="2400" b="1" dirty="0" err="1" smtClean="0"/>
              <a:t>the</a:t>
            </a:r>
            <a:r>
              <a:rPr lang="pt-PT" altLang="pt-PT" sz="2400" b="1" dirty="0" smtClean="0"/>
              <a:t> </a:t>
            </a:r>
            <a:r>
              <a:rPr lang="pt-PT" altLang="pt-PT" sz="2400" b="1" dirty="0" err="1" smtClean="0"/>
              <a:t>Balanced</a:t>
            </a:r>
            <a:r>
              <a:rPr lang="pt-PT" altLang="pt-PT" sz="2400" b="1" dirty="0" smtClean="0"/>
              <a:t> </a:t>
            </a:r>
            <a:r>
              <a:rPr lang="pt-PT" altLang="pt-PT" sz="2400" b="1" dirty="0" err="1" smtClean="0"/>
              <a:t>Scorecard</a:t>
            </a:r>
            <a:endParaRPr lang="pt-PT" altLang="pt-PT" sz="2400" b="1" dirty="0" smtClean="0"/>
          </a:p>
          <a:p>
            <a:pPr algn="just" eaLnBrk="1" hangingPunct="1">
              <a:lnSpc>
                <a:spcPct val="80000"/>
              </a:lnSpc>
            </a:pPr>
            <a:r>
              <a:rPr lang="pt-PT" altLang="pt-PT" sz="2400" dirty="0" err="1" smtClean="0"/>
              <a:t>You</a:t>
            </a:r>
            <a:r>
              <a:rPr lang="pt-PT" altLang="pt-PT" sz="2400" dirty="0" smtClean="0"/>
              <a:t> </a:t>
            </a:r>
            <a:r>
              <a:rPr lang="pt-PT" altLang="pt-PT" sz="2400" dirty="0" err="1" smtClean="0"/>
              <a:t>tend</a:t>
            </a:r>
            <a:r>
              <a:rPr lang="pt-PT" altLang="pt-PT" sz="2400" dirty="0" smtClean="0"/>
              <a:t> to </a:t>
            </a:r>
            <a:r>
              <a:rPr lang="pt-PT" altLang="pt-PT" sz="2400" dirty="0" err="1" smtClean="0"/>
              <a:t>get</a:t>
            </a:r>
            <a:r>
              <a:rPr lang="pt-PT" altLang="pt-PT" sz="2400" dirty="0" smtClean="0"/>
              <a:t> </a:t>
            </a:r>
            <a:r>
              <a:rPr lang="pt-PT" altLang="pt-PT" sz="2400" dirty="0" err="1" smtClean="0"/>
              <a:t>what</a:t>
            </a:r>
            <a:r>
              <a:rPr lang="pt-PT" altLang="pt-PT" sz="2400" dirty="0" smtClean="0"/>
              <a:t> </a:t>
            </a:r>
            <a:r>
              <a:rPr lang="pt-PT" altLang="pt-PT" sz="2400" dirty="0" err="1" smtClean="0"/>
              <a:t>you</a:t>
            </a:r>
            <a:r>
              <a:rPr lang="pt-PT" altLang="pt-PT" sz="2400" dirty="0" smtClean="0"/>
              <a:t> </a:t>
            </a:r>
            <a:r>
              <a:rPr lang="pt-PT" altLang="pt-PT" sz="2400" dirty="0" err="1" smtClean="0"/>
              <a:t>measure</a:t>
            </a:r>
            <a:r>
              <a:rPr lang="pt-PT" altLang="pt-PT" sz="2400" dirty="0" smtClean="0"/>
              <a:t>. </a:t>
            </a:r>
            <a:r>
              <a:rPr lang="pt-PT" altLang="pt-PT" sz="2400" dirty="0" err="1" smtClean="0"/>
              <a:t>People</a:t>
            </a:r>
            <a:r>
              <a:rPr lang="pt-PT" altLang="pt-PT" sz="2400" dirty="0" smtClean="0"/>
              <a:t> </a:t>
            </a:r>
            <a:r>
              <a:rPr lang="pt-PT" altLang="pt-PT" sz="2400" dirty="0" err="1" smtClean="0"/>
              <a:t>will</a:t>
            </a:r>
            <a:r>
              <a:rPr lang="pt-PT" altLang="pt-PT" sz="2400" dirty="0" smtClean="0"/>
              <a:t> </a:t>
            </a:r>
            <a:r>
              <a:rPr lang="pt-PT" altLang="pt-PT" sz="2400" dirty="0" err="1" smtClean="0"/>
              <a:t>work</a:t>
            </a:r>
            <a:r>
              <a:rPr lang="pt-PT" altLang="pt-PT" sz="2400" dirty="0" smtClean="0"/>
              <a:t> to </a:t>
            </a:r>
            <a:r>
              <a:rPr lang="pt-PT" altLang="pt-PT" sz="2400" dirty="0" err="1" smtClean="0"/>
              <a:t>achieve</a:t>
            </a:r>
            <a:r>
              <a:rPr lang="pt-PT" altLang="pt-PT" sz="2400" dirty="0" smtClean="0"/>
              <a:t> </a:t>
            </a:r>
            <a:r>
              <a:rPr lang="pt-PT" altLang="pt-PT" sz="2400" dirty="0" err="1" smtClean="0"/>
              <a:t>the</a:t>
            </a:r>
            <a:r>
              <a:rPr lang="pt-PT" altLang="pt-PT" sz="2400" dirty="0" smtClean="0"/>
              <a:t> </a:t>
            </a:r>
            <a:r>
              <a:rPr lang="pt-PT" altLang="pt-PT" sz="2400" dirty="0" err="1" smtClean="0"/>
              <a:t>explicit</a:t>
            </a:r>
            <a:r>
              <a:rPr lang="pt-PT" altLang="pt-PT" sz="2400" dirty="0" smtClean="0"/>
              <a:t> targets </a:t>
            </a:r>
            <a:r>
              <a:rPr lang="pt-PT" altLang="pt-PT" sz="2400" dirty="0" err="1" smtClean="0"/>
              <a:t>which</a:t>
            </a:r>
            <a:r>
              <a:rPr lang="pt-PT" altLang="pt-PT" sz="2400" dirty="0" smtClean="0"/>
              <a:t> are set. For </a:t>
            </a:r>
            <a:r>
              <a:rPr lang="pt-PT" altLang="pt-PT" sz="2400" dirty="0" err="1" smtClean="0"/>
              <a:t>example</a:t>
            </a:r>
            <a:r>
              <a:rPr lang="pt-PT" altLang="pt-PT" sz="2400" dirty="0" smtClean="0"/>
              <a:t>, </a:t>
            </a:r>
            <a:r>
              <a:rPr lang="pt-PT" altLang="pt-PT" sz="2400" dirty="0" err="1" smtClean="0"/>
              <a:t>emphasizing</a:t>
            </a:r>
            <a:r>
              <a:rPr lang="pt-PT" altLang="pt-PT" sz="2400" dirty="0" smtClean="0"/>
              <a:t> </a:t>
            </a:r>
            <a:r>
              <a:rPr lang="pt-PT" altLang="pt-PT" sz="2400" dirty="0" err="1" smtClean="0"/>
              <a:t>traditional</a:t>
            </a:r>
            <a:r>
              <a:rPr lang="pt-PT" altLang="pt-PT" sz="2400" dirty="0" smtClean="0"/>
              <a:t> financial </a:t>
            </a:r>
            <a:r>
              <a:rPr lang="pt-PT" altLang="pt-PT" sz="2400" dirty="0" err="1" smtClean="0"/>
              <a:t>measures</a:t>
            </a:r>
            <a:r>
              <a:rPr lang="pt-PT" altLang="pt-PT" sz="2400" dirty="0" smtClean="0"/>
              <a:t> </a:t>
            </a:r>
            <a:r>
              <a:rPr lang="pt-PT" altLang="pt-PT" sz="2400" dirty="0" err="1" smtClean="0"/>
              <a:t>may</a:t>
            </a:r>
            <a:r>
              <a:rPr lang="pt-PT" altLang="pt-PT" sz="2400" dirty="0" smtClean="0"/>
              <a:t> </a:t>
            </a:r>
            <a:r>
              <a:rPr lang="pt-PT" altLang="pt-PT" sz="2400" dirty="0" err="1" smtClean="0"/>
              <a:t>encourage</a:t>
            </a:r>
            <a:r>
              <a:rPr lang="pt-PT" altLang="pt-PT" sz="2400" dirty="0" smtClean="0"/>
              <a:t> short-</a:t>
            </a:r>
            <a:r>
              <a:rPr lang="pt-PT" altLang="pt-PT" sz="2400" dirty="0" err="1" smtClean="0"/>
              <a:t>term</a:t>
            </a:r>
            <a:r>
              <a:rPr lang="pt-PT" altLang="pt-PT" sz="2400" dirty="0" smtClean="0"/>
              <a:t> </a:t>
            </a:r>
            <a:r>
              <a:rPr lang="pt-PT" altLang="pt-PT" sz="2400" dirty="0" err="1" smtClean="0"/>
              <a:t>thinking</a:t>
            </a:r>
            <a:r>
              <a:rPr lang="pt-PT" altLang="pt-PT" sz="2400" dirty="0" smtClean="0"/>
              <a:t>. </a:t>
            </a:r>
            <a:r>
              <a:rPr lang="pt-PT" altLang="pt-PT" sz="2400" dirty="0" err="1" smtClean="0"/>
              <a:t>The</a:t>
            </a:r>
            <a:r>
              <a:rPr lang="pt-PT" altLang="pt-PT" sz="2400" dirty="0" smtClean="0"/>
              <a:t> Core </a:t>
            </a:r>
            <a:r>
              <a:rPr lang="pt-PT" altLang="pt-PT" sz="2400" dirty="0" err="1" smtClean="0"/>
              <a:t>Group</a:t>
            </a:r>
            <a:r>
              <a:rPr lang="pt-PT" altLang="pt-PT" sz="2400" dirty="0" smtClean="0"/>
              <a:t> </a:t>
            </a:r>
            <a:r>
              <a:rPr lang="pt-PT" altLang="pt-PT" sz="2400" dirty="0" err="1" smtClean="0"/>
              <a:t>Theory</a:t>
            </a:r>
            <a:r>
              <a:rPr lang="pt-PT" altLang="pt-PT" sz="2400" dirty="0" smtClean="0"/>
              <a:t> </a:t>
            </a:r>
            <a:r>
              <a:rPr lang="pt-PT" altLang="pt-PT" sz="2400" dirty="0" err="1" smtClean="0"/>
              <a:t>by</a:t>
            </a:r>
            <a:r>
              <a:rPr lang="pt-PT" altLang="pt-PT" sz="2400" dirty="0" smtClean="0"/>
              <a:t> </a:t>
            </a:r>
            <a:r>
              <a:rPr lang="pt-PT" altLang="pt-PT" sz="2400" dirty="0" err="1" smtClean="0"/>
              <a:t>Kleiner</a:t>
            </a:r>
            <a:r>
              <a:rPr lang="pt-PT" altLang="pt-PT" sz="2400" dirty="0" smtClean="0"/>
              <a:t> </a:t>
            </a:r>
            <a:r>
              <a:rPr lang="pt-PT" altLang="pt-PT" sz="2400" dirty="0" err="1" smtClean="0"/>
              <a:t>provides</a:t>
            </a:r>
            <a:r>
              <a:rPr lang="pt-PT" altLang="pt-PT" sz="2400" dirty="0" smtClean="0"/>
              <a:t> </a:t>
            </a:r>
            <a:r>
              <a:rPr lang="pt-PT" altLang="pt-PT" sz="2400" dirty="0" err="1" smtClean="0"/>
              <a:t>further</a:t>
            </a:r>
            <a:r>
              <a:rPr lang="pt-PT" altLang="pt-PT" sz="2400" dirty="0" smtClean="0"/>
              <a:t> </a:t>
            </a:r>
            <a:r>
              <a:rPr lang="pt-PT" altLang="pt-PT" sz="2400" dirty="0" err="1" smtClean="0"/>
              <a:t>clues</a:t>
            </a:r>
            <a:r>
              <a:rPr lang="pt-PT" altLang="pt-PT" sz="2400" dirty="0" smtClean="0"/>
              <a:t> </a:t>
            </a:r>
            <a:r>
              <a:rPr lang="pt-PT" altLang="pt-PT" sz="2400" dirty="0" err="1" smtClean="0"/>
              <a:t>on</a:t>
            </a:r>
            <a:r>
              <a:rPr lang="pt-PT" altLang="pt-PT" sz="2400" dirty="0" smtClean="0"/>
              <a:t> </a:t>
            </a:r>
            <a:r>
              <a:rPr lang="pt-PT" altLang="pt-PT" sz="2400" dirty="0" err="1" smtClean="0"/>
              <a:t>the</a:t>
            </a:r>
            <a:r>
              <a:rPr lang="pt-PT" altLang="pt-PT" sz="2400" dirty="0" smtClean="0"/>
              <a:t> </a:t>
            </a:r>
            <a:r>
              <a:rPr lang="pt-PT" altLang="pt-PT" sz="2400" dirty="0" err="1" smtClean="0"/>
              <a:t>mechanisms</a:t>
            </a:r>
            <a:r>
              <a:rPr lang="pt-PT" altLang="pt-PT" sz="2400" dirty="0" smtClean="0"/>
              <a:t> </a:t>
            </a:r>
            <a:r>
              <a:rPr lang="pt-PT" altLang="pt-PT" sz="2400" dirty="0" err="1" smtClean="0"/>
              <a:t>behind</a:t>
            </a:r>
            <a:r>
              <a:rPr lang="pt-PT" altLang="pt-PT" sz="2400" dirty="0" smtClean="0"/>
              <a:t> </a:t>
            </a:r>
            <a:r>
              <a:rPr lang="pt-PT" altLang="pt-PT" sz="2400" dirty="0" err="1" smtClean="0"/>
              <a:t>this</a:t>
            </a:r>
            <a:r>
              <a:rPr lang="pt-PT" altLang="pt-PT" sz="2400" dirty="0" smtClean="0"/>
              <a:t>. </a:t>
            </a:r>
            <a:r>
              <a:rPr lang="pt-PT" altLang="pt-PT" sz="2400" dirty="0" err="1" smtClean="0"/>
              <a:t>Kaplan</a:t>
            </a:r>
            <a:r>
              <a:rPr lang="pt-PT" altLang="pt-PT" sz="2400" dirty="0" smtClean="0"/>
              <a:t> </a:t>
            </a:r>
            <a:r>
              <a:rPr lang="pt-PT" altLang="pt-PT" sz="2400" dirty="0" err="1" smtClean="0"/>
              <a:t>and</a:t>
            </a:r>
            <a:r>
              <a:rPr lang="pt-PT" altLang="pt-PT" sz="2400" dirty="0" smtClean="0"/>
              <a:t> Norton </a:t>
            </a:r>
            <a:r>
              <a:rPr lang="pt-PT" altLang="pt-PT" sz="2400" dirty="0" err="1" smtClean="0"/>
              <a:t>recognize</a:t>
            </a:r>
            <a:r>
              <a:rPr lang="pt-PT" altLang="pt-PT" sz="2400" dirty="0" smtClean="0"/>
              <a:t> </a:t>
            </a:r>
            <a:r>
              <a:rPr lang="pt-PT" altLang="pt-PT" sz="2400" dirty="0" err="1" smtClean="0"/>
              <a:t>this</a:t>
            </a:r>
            <a:r>
              <a:rPr lang="pt-PT" altLang="pt-PT" sz="2400" dirty="0" smtClean="0"/>
              <a:t>, </a:t>
            </a:r>
            <a:r>
              <a:rPr lang="pt-PT" altLang="pt-PT" sz="2400" dirty="0" err="1" smtClean="0"/>
              <a:t>and</a:t>
            </a:r>
            <a:r>
              <a:rPr lang="pt-PT" altLang="pt-PT" sz="2400" dirty="0" smtClean="0"/>
              <a:t> urge for a more </a:t>
            </a:r>
            <a:r>
              <a:rPr lang="pt-PT" altLang="pt-PT" sz="2400" dirty="0" err="1" smtClean="0"/>
              <a:t>balanced</a:t>
            </a:r>
            <a:r>
              <a:rPr lang="pt-PT" altLang="pt-PT" sz="2400" dirty="0" smtClean="0"/>
              <a:t> set </a:t>
            </a:r>
            <a:r>
              <a:rPr lang="pt-PT" altLang="pt-PT" sz="2400" dirty="0" err="1" smtClean="0"/>
              <a:t>of</a:t>
            </a:r>
            <a:r>
              <a:rPr lang="pt-PT" altLang="pt-PT" sz="2400" dirty="0" smtClean="0"/>
              <a:t> </a:t>
            </a:r>
            <a:r>
              <a:rPr lang="pt-PT" altLang="pt-PT" sz="2400" dirty="0" err="1" smtClean="0"/>
              <a:t>measurements</a:t>
            </a:r>
            <a:r>
              <a:rPr lang="pt-PT" altLang="pt-PT" sz="2400" dirty="0" smtClean="0"/>
              <a:t>. </a:t>
            </a:r>
            <a:r>
              <a:rPr lang="pt-PT" altLang="pt-PT" sz="2400" dirty="0" err="1" smtClean="0"/>
              <a:t>But</a:t>
            </a:r>
            <a:r>
              <a:rPr lang="pt-PT" altLang="pt-PT" sz="2400" dirty="0" smtClean="0"/>
              <a:t> </a:t>
            </a:r>
            <a:r>
              <a:rPr lang="pt-PT" altLang="pt-PT" sz="2400" dirty="0" err="1" smtClean="0"/>
              <a:t>still</a:t>
            </a:r>
            <a:r>
              <a:rPr lang="pt-PT" altLang="pt-PT" sz="2400" dirty="0" smtClean="0"/>
              <a:t>, </a:t>
            </a:r>
            <a:r>
              <a:rPr lang="pt-PT" altLang="pt-PT" sz="2400" dirty="0" err="1" smtClean="0"/>
              <a:t>people</a:t>
            </a:r>
            <a:r>
              <a:rPr lang="pt-PT" altLang="pt-PT" sz="2400" dirty="0" smtClean="0"/>
              <a:t> </a:t>
            </a:r>
            <a:r>
              <a:rPr lang="pt-PT" altLang="pt-PT" sz="2400" dirty="0" err="1" smtClean="0"/>
              <a:t>will</a:t>
            </a:r>
            <a:r>
              <a:rPr lang="pt-PT" altLang="pt-PT" sz="2400" dirty="0" smtClean="0"/>
              <a:t> </a:t>
            </a:r>
            <a:r>
              <a:rPr lang="pt-PT" altLang="pt-PT" sz="2400" dirty="0" err="1" smtClean="0"/>
              <a:t>work</a:t>
            </a:r>
            <a:r>
              <a:rPr lang="pt-PT" altLang="pt-PT" sz="2400" dirty="0" smtClean="0"/>
              <a:t> to </a:t>
            </a:r>
            <a:r>
              <a:rPr lang="pt-PT" altLang="pt-PT" sz="2400" dirty="0" err="1" smtClean="0"/>
              <a:t>achieve</a:t>
            </a:r>
            <a:r>
              <a:rPr lang="pt-PT" altLang="pt-PT" sz="2400" dirty="0" smtClean="0"/>
              <a:t> </a:t>
            </a:r>
            <a:r>
              <a:rPr lang="pt-PT" altLang="pt-PT" sz="2400" dirty="0" err="1" smtClean="0"/>
              <a:t>their</a:t>
            </a:r>
            <a:r>
              <a:rPr lang="pt-PT" altLang="pt-PT" sz="2400" dirty="0" smtClean="0"/>
              <a:t> </a:t>
            </a:r>
            <a:r>
              <a:rPr lang="pt-PT" altLang="pt-PT" sz="2400" dirty="0" err="1" smtClean="0"/>
              <a:t>scorecard</a:t>
            </a:r>
            <a:r>
              <a:rPr lang="pt-PT" altLang="pt-PT" sz="2400" dirty="0" smtClean="0"/>
              <a:t> </a:t>
            </a:r>
            <a:r>
              <a:rPr lang="pt-PT" altLang="pt-PT" sz="2400" dirty="0" err="1" smtClean="0"/>
              <a:t>goals</a:t>
            </a:r>
            <a:r>
              <a:rPr lang="pt-PT" altLang="pt-PT" sz="2400" dirty="0" smtClean="0"/>
              <a:t>, </a:t>
            </a:r>
            <a:r>
              <a:rPr lang="pt-PT" altLang="pt-PT" sz="2400" dirty="0" err="1" smtClean="0"/>
              <a:t>and</a:t>
            </a:r>
            <a:r>
              <a:rPr lang="pt-PT" altLang="pt-PT" sz="2400" dirty="0" smtClean="0"/>
              <a:t> </a:t>
            </a:r>
            <a:r>
              <a:rPr lang="pt-PT" altLang="pt-PT" sz="2400" dirty="0" err="1" smtClean="0"/>
              <a:t>may</a:t>
            </a:r>
            <a:r>
              <a:rPr lang="pt-PT" altLang="pt-PT" sz="2400" dirty="0" smtClean="0"/>
              <a:t> ignore </a:t>
            </a:r>
            <a:r>
              <a:rPr lang="pt-PT" altLang="pt-PT" sz="2400" dirty="0" err="1" smtClean="0"/>
              <a:t>important</a:t>
            </a:r>
            <a:r>
              <a:rPr lang="pt-PT" altLang="pt-PT" sz="2400" dirty="0" smtClean="0"/>
              <a:t> </a:t>
            </a:r>
            <a:r>
              <a:rPr lang="pt-PT" altLang="pt-PT" sz="2400" dirty="0" err="1" smtClean="0"/>
              <a:t>things</a:t>
            </a:r>
            <a:r>
              <a:rPr lang="pt-PT" altLang="pt-PT" sz="2400" dirty="0" smtClean="0"/>
              <a:t> </a:t>
            </a:r>
            <a:r>
              <a:rPr lang="pt-PT" altLang="pt-PT" sz="2400" dirty="0" err="1" smtClean="0"/>
              <a:t>which</a:t>
            </a:r>
            <a:r>
              <a:rPr lang="pt-PT" altLang="pt-PT" sz="2400" dirty="0" smtClean="0"/>
              <a:t> </a:t>
            </a:r>
            <a:r>
              <a:rPr lang="pt-PT" altLang="pt-PT" sz="2400" dirty="0" err="1" smtClean="0"/>
              <a:t>have</a:t>
            </a:r>
            <a:r>
              <a:rPr lang="pt-PT" altLang="pt-PT" sz="2400" dirty="0" smtClean="0"/>
              <a:t> no </a:t>
            </a:r>
            <a:r>
              <a:rPr lang="pt-PT" altLang="pt-PT" sz="2400" dirty="0" err="1" smtClean="0"/>
              <a:t>place</a:t>
            </a:r>
            <a:r>
              <a:rPr lang="pt-PT" altLang="pt-PT" sz="2400" dirty="0" smtClean="0"/>
              <a:t> </a:t>
            </a:r>
            <a:r>
              <a:rPr lang="pt-PT" altLang="pt-PT" sz="2400" dirty="0" err="1" smtClean="0"/>
              <a:t>on</a:t>
            </a:r>
            <a:r>
              <a:rPr lang="pt-PT" altLang="pt-PT" sz="2400" dirty="0" smtClean="0"/>
              <a:t> </a:t>
            </a:r>
            <a:r>
              <a:rPr lang="pt-PT" altLang="pt-PT" sz="2400" dirty="0" err="1" smtClean="0"/>
              <a:t>their</a:t>
            </a:r>
            <a:r>
              <a:rPr lang="pt-PT" altLang="pt-PT" sz="2400" dirty="0" smtClean="0"/>
              <a:t> </a:t>
            </a:r>
            <a:r>
              <a:rPr lang="pt-PT" altLang="pt-PT" sz="2400" dirty="0" err="1" smtClean="0"/>
              <a:t>scorecard</a:t>
            </a:r>
            <a:r>
              <a:rPr lang="pt-PT" altLang="pt-PT" sz="2400" dirty="0" smtClean="0"/>
              <a:t>. </a:t>
            </a:r>
            <a:br>
              <a:rPr lang="pt-PT" altLang="pt-PT" sz="2400" dirty="0" smtClean="0"/>
            </a:br>
            <a:r>
              <a:rPr lang="pt-PT" altLang="pt-PT" sz="1600" dirty="0" smtClean="0"/>
              <a:t> </a:t>
            </a:r>
            <a:endParaRPr lang="pt-PT" altLang="pt-PT" sz="1600" b="1" dirty="0" smtClean="0"/>
          </a:p>
        </p:txBody>
      </p:sp>
    </p:spTree>
    <p:extLst>
      <p:ext uri="{BB962C8B-B14F-4D97-AF65-F5344CB8AC3E}">
        <p14:creationId xmlns:p14="http://schemas.microsoft.com/office/powerpoint/2010/main" val="3356518993"/>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pt-PT" altLang="ja-JP" sz="5400" b="1" dirty="0" err="1">
                <a:ea typeface="ＭＳ Ｐゴシック" charset="-128"/>
              </a:rPr>
              <a:t>Kaplan</a:t>
            </a:r>
            <a:r>
              <a:rPr lang="pt-PT" altLang="ja-JP" sz="5400" b="1" dirty="0">
                <a:ea typeface="ＭＳ Ｐゴシック" charset="-128"/>
              </a:rPr>
              <a:t> </a:t>
            </a:r>
            <a:r>
              <a:rPr lang="pt-PT" altLang="ja-JP" sz="5400" b="1" dirty="0" err="1">
                <a:ea typeface="ＭＳ Ｐゴシック" charset="-128"/>
              </a:rPr>
              <a:t>and</a:t>
            </a:r>
            <a:r>
              <a:rPr lang="pt-PT" altLang="ja-JP" sz="5400" b="1" dirty="0">
                <a:ea typeface="ＭＳ Ｐゴシック" charset="-128"/>
              </a:rPr>
              <a:t> </a:t>
            </a:r>
            <a:r>
              <a:rPr lang="pt-PT" altLang="ja-JP" sz="5400" b="1" dirty="0" err="1">
                <a:ea typeface="ＭＳ Ｐゴシック" charset="-128"/>
              </a:rPr>
              <a:t>Norton’s</a:t>
            </a:r>
            <a:r>
              <a:rPr lang="pt-PT" altLang="ja-JP" sz="5400" b="1" dirty="0">
                <a:ea typeface="ＭＳ Ｐゴシック" charset="-128"/>
              </a:rPr>
              <a:t> </a:t>
            </a:r>
            <a:r>
              <a:rPr lang="pt-PT" altLang="ja-JP" sz="5400" b="1" dirty="0" err="1">
                <a:ea typeface="ＭＳ Ｐゴシック" charset="-128"/>
              </a:rPr>
              <a:t>Balanced</a:t>
            </a:r>
            <a:r>
              <a:rPr lang="pt-PT" altLang="ja-JP" sz="5400" b="1" dirty="0">
                <a:ea typeface="ＭＳ Ｐゴシック" charset="-128"/>
              </a:rPr>
              <a:t> </a:t>
            </a:r>
            <a:r>
              <a:rPr lang="pt-PT" altLang="ja-JP" sz="5400" b="1" dirty="0" err="1">
                <a:ea typeface="ＭＳ Ｐゴシック" charset="-128"/>
              </a:rPr>
              <a:t>Scorecard</a:t>
            </a:r>
            <a:endParaRPr lang="pt-PT" sz="5400" dirty="0"/>
          </a:p>
        </p:txBody>
      </p:sp>
      <p:sp>
        <p:nvSpPr>
          <p:cNvPr id="3" name="Content Placeholder 2"/>
          <p:cNvSpPr>
            <a:spLocks noGrp="1"/>
          </p:cNvSpPr>
          <p:nvPr>
            <p:ph idx="1"/>
          </p:nvPr>
        </p:nvSpPr>
        <p:spPr/>
        <p:txBody>
          <a:bodyPr/>
          <a:lstStyle/>
          <a:p>
            <a:pPr algn="just">
              <a:lnSpc>
                <a:spcPct val="80000"/>
              </a:lnSpc>
            </a:pPr>
            <a:r>
              <a:rPr lang="pt-PT" altLang="pt-PT" sz="2200" b="1" dirty="0" err="1"/>
              <a:t>Evolution</a:t>
            </a:r>
            <a:r>
              <a:rPr lang="pt-PT" altLang="pt-PT" sz="2200" b="1" dirty="0"/>
              <a:t> </a:t>
            </a:r>
            <a:r>
              <a:rPr lang="pt-PT" altLang="pt-PT" sz="2200" b="1" dirty="0" err="1"/>
              <a:t>of</a:t>
            </a:r>
            <a:r>
              <a:rPr lang="pt-PT" altLang="pt-PT" sz="2200" b="1" dirty="0"/>
              <a:t> </a:t>
            </a:r>
            <a:r>
              <a:rPr lang="pt-PT" altLang="pt-PT" sz="2200" b="1" dirty="0" err="1"/>
              <a:t>the</a:t>
            </a:r>
            <a:r>
              <a:rPr lang="pt-PT" altLang="pt-PT" sz="2200" b="1" dirty="0"/>
              <a:t> </a:t>
            </a:r>
            <a:r>
              <a:rPr lang="pt-PT" altLang="pt-PT" sz="2200" b="1" dirty="0" err="1"/>
              <a:t>Balanced</a:t>
            </a:r>
            <a:r>
              <a:rPr lang="pt-PT" altLang="pt-PT" sz="2200" b="1" dirty="0"/>
              <a:t> </a:t>
            </a:r>
            <a:r>
              <a:rPr lang="pt-PT" altLang="pt-PT" sz="2200" b="1" dirty="0" err="1"/>
              <a:t>Scorecard</a:t>
            </a:r>
            <a:endParaRPr lang="pt-PT" altLang="pt-PT" sz="2200" b="1" dirty="0"/>
          </a:p>
          <a:p>
            <a:pPr algn="just">
              <a:lnSpc>
                <a:spcPct val="80000"/>
              </a:lnSpc>
            </a:pPr>
            <a:r>
              <a:rPr lang="pt-PT" altLang="pt-PT" sz="2200" dirty="0"/>
              <a:t>In 2002, </a:t>
            </a:r>
            <a:r>
              <a:rPr lang="pt-PT" altLang="pt-PT" sz="2200" dirty="0" err="1"/>
              <a:t>Cobbold</a:t>
            </a:r>
            <a:r>
              <a:rPr lang="pt-PT" altLang="pt-PT" sz="2200" dirty="0"/>
              <a:t> </a:t>
            </a:r>
            <a:r>
              <a:rPr lang="pt-PT" altLang="pt-PT" sz="2200" dirty="0" err="1"/>
              <a:t>and</a:t>
            </a:r>
            <a:r>
              <a:rPr lang="pt-PT" altLang="pt-PT" sz="2200" dirty="0"/>
              <a:t> </a:t>
            </a:r>
            <a:r>
              <a:rPr lang="pt-PT" altLang="pt-PT" sz="2200" dirty="0" err="1"/>
              <a:t>Lawrie</a:t>
            </a:r>
            <a:r>
              <a:rPr lang="pt-PT" altLang="pt-PT" sz="2200" dirty="0"/>
              <a:t> </a:t>
            </a:r>
            <a:r>
              <a:rPr lang="pt-PT" altLang="pt-PT" sz="2200" dirty="0" err="1"/>
              <a:t>developed</a:t>
            </a:r>
            <a:r>
              <a:rPr lang="pt-PT" altLang="pt-PT" sz="2200" dirty="0"/>
              <a:t> a </a:t>
            </a:r>
            <a:r>
              <a:rPr lang="pt-PT" altLang="pt-PT" sz="2200" dirty="0" err="1"/>
              <a:t>classification</a:t>
            </a:r>
            <a:r>
              <a:rPr lang="pt-PT" altLang="pt-PT" sz="2200" dirty="0"/>
              <a:t> </a:t>
            </a:r>
            <a:r>
              <a:rPr lang="pt-PT" altLang="pt-PT" sz="2200" dirty="0" err="1"/>
              <a:t>of</a:t>
            </a:r>
            <a:r>
              <a:rPr lang="pt-PT" altLang="pt-PT" sz="2200" dirty="0"/>
              <a:t> </a:t>
            </a:r>
            <a:r>
              <a:rPr lang="pt-PT" altLang="pt-PT" sz="2200" dirty="0" err="1"/>
              <a:t>Balanced</a:t>
            </a:r>
            <a:r>
              <a:rPr lang="pt-PT" altLang="pt-PT" sz="2200" dirty="0"/>
              <a:t> </a:t>
            </a:r>
            <a:r>
              <a:rPr lang="pt-PT" altLang="pt-PT" sz="2200" dirty="0" err="1"/>
              <a:t>Scorecard</a:t>
            </a:r>
            <a:r>
              <a:rPr lang="pt-PT" altLang="pt-PT" sz="2200" dirty="0"/>
              <a:t> designs </a:t>
            </a:r>
            <a:r>
              <a:rPr lang="pt-PT" altLang="pt-PT" sz="2200" dirty="0" err="1"/>
              <a:t>based</a:t>
            </a:r>
            <a:r>
              <a:rPr lang="pt-PT" altLang="pt-PT" sz="2200" dirty="0"/>
              <a:t> </a:t>
            </a:r>
            <a:r>
              <a:rPr lang="pt-PT" altLang="pt-PT" sz="2200" dirty="0" err="1"/>
              <a:t>upon</a:t>
            </a:r>
            <a:r>
              <a:rPr lang="pt-PT" altLang="pt-PT" sz="2200" dirty="0"/>
              <a:t> </a:t>
            </a:r>
            <a:r>
              <a:rPr lang="pt-PT" altLang="pt-PT" sz="2200" dirty="0" err="1"/>
              <a:t>the</a:t>
            </a:r>
            <a:r>
              <a:rPr lang="pt-PT" altLang="pt-PT" sz="2200" dirty="0"/>
              <a:t> </a:t>
            </a:r>
            <a:r>
              <a:rPr lang="pt-PT" altLang="pt-PT" sz="2200" dirty="0" err="1"/>
              <a:t>intended</a:t>
            </a:r>
            <a:r>
              <a:rPr lang="pt-PT" altLang="pt-PT" sz="2200" dirty="0"/>
              <a:t> </a:t>
            </a:r>
            <a:r>
              <a:rPr lang="pt-PT" altLang="pt-PT" sz="2200" dirty="0" err="1"/>
              <a:t>method</a:t>
            </a:r>
            <a:r>
              <a:rPr lang="pt-PT" altLang="pt-PT" sz="2200" dirty="0"/>
              <a:t> </a:t>
            </a:r>
            <a:r>
              <a:rPr lang="pt-PT" altLang="pt-PT" sz="2200" dirty="0" err="1"/>
              <a:t>of</a:t>
            </a:r>
            <a:r>
              <a:rPr lang="pt-PT" altLang="pt-PT" sz="2200" dirty="0"/>
              <a:t> use </a:t>
            </a:r>
            <a:r>
              <a:rPr lang="pt-PT" altLang="pt-PT" sz="2200" dirty="0" err="1"/>
              <a:t>within</a:t>
            </a:r>
            <a:r>
              <a:rPr lang="pt-PT" altLang="pt-PT" sz="2200" dirty="0"/>
              <a:t> </a:t>
            </a:r>
            <a:r>
              <a:rPr lang="pt-PT" altLang="pt-PT" sz="2200" dirty="0" err="1"/>
              <a:t>an</a:t>
            </a:r>
            <a:r>
              <a:rPr lang="pt-PT" altLang="pt-PT" sz="2200" dirty="0"/>
              <a:t> </a:t>
            </a:r>
            <a:r>
              <a:rPr lang="pt-PT" altLang="pt-PT" sz="2200" dirty="0" err="1"/>
              <a:t>organization</a:t>
            </a:r>
            <a:r>
              <a:rPr lang="pt-PT" altLang="pt-PT" sz="2200" dirty="0"/>
              <a:t>. </a:t>
            </a:r>
            <a:r>
              <a:rPr lang="pt-PT" altLang="pt-PT" sz="2200" dirty="0" err="1"/>
              <a:t>They</a:t>
            </a:r>
            <a:r>
              <a:rPr lang="pt-PT" altLang="pt-PT" sz="2200" dirty="0"/>
              <a:t> </a:t>
            </a:r>
            <a:r>
              <a:rPr lang="pt-PT" altLang="pt-PT" sz="2200" dirty="0" err="1"/>
              <a:t>describe</a:t>
            </a:r>
            <a:r>
              <a:rPr lang="pt-PT" altLang="pt-PT" sz="2200" dirty="0"/>
              <a:t> </a:t>
            </a:r>
            <a:r>
              <a:rPr lang="pt-PT" altLang="pt-PT" sz="2200" dirty="0" err="1"/>
              <a:t>how</a:t>
            </a:r>
            <a:r>
              <a:rPr lang="pt-PT" altLang="pt-PT" sz="2200" dirty="0"/>
              <a:t> </a:t>
            </a:r>
            <a:r>
              <a:rPr lang="pt-PT" altLang="pt-PT" sz="2200" dirty="0" err="1"/>
              <a:t>the</a:t>
            </a:r>
            <a:r>
              <a:rPr lang="pt-PT" altLang="pt-PT" sz="2200" dirty="0"/>
              <a:t> </a:t>
            </a:r>
            <a:r>
              <a:rPr lang="pt-PT" altLang="pt-PT" sz="2200" dirty="0" err="1"/>
              <a:t>Balanced</a:t>
            </a:r>
            <a:r>
              <a:rPr lang="pt-PT" altLang="pt-PT" sz="2200" dirty="0"/>
              <a:t> </a:t>
            </a:r>
            <a:r>
              <a:rPr lang="pt-PT" altLang="pt-PT" sz="2200" dirty="0" err="1"/>
              <a:t>Scorecard</a:t>
            </a:r>
            <a:r>
              <a:rPr lang="pt-PT" altLang="pt-PT" sz="2200" dirty="0"/>
              <a:t> can </a:t>
            </a:r>
            <a:r>
              <a:rPr lang="pt-PT" altLang="pt-PT" sz="2200" dirty="0" err="1"/>
              <a:t>be</a:t>
            </a:r>
            <a:r>
              <a:rPr lang="pt-PT" altLang="pt-PT" sz="2200" dirty="0"/>
              <a:t> </a:t>
            </a:r>
            <a:r>
              <a:rPr lang="pt-PT" altLang="pt-PT" sz="2200" dirty="0" err="1"/>
              <a:t>used</a:t>
            </a:r>
            <a:r>
              <a:rPr lang="pt-PT" altLang="pt-PT" sz="2200" dirty="0"/>
              <a:t> to </a:t>
            </a:r>
            <a:r>
              <a:rPr lang="pt-PT" altLang="pt-PT" sz="2200" dirty="0" err="1"/>
              <a:t>support</a:t>
            </a:r>
            <a:r>
              <a:rPr lang="pt-PT" altLang="pt-PT" sz="2200" dirty="0"/>
              <a:t> </a:t>
            </a:r>
            <a:r>
              <a:rPr lang="pt-PT" altLang="pt-PT" sz="2200" dirty="0" err="1"/>
              <a:t>three</a:t>
            </a:r>
            <a:r>
              <a:rPr lang="pt-PT" altLang="pt-PT" sz="2200" dirty="0"/>
              <a:t> </a:t>
            </a:r>
            <a:r>
              <a:rPr lang="pt-PT" altLang="pt-PT" sz="2200" dirty="0" err="1"/>
              <a:t>distinct</a:t>
            </a:r>
            <a:r>
              <a:rPr lang="pt-PT" altLang="pt-PT" sz="2200" dirty="0"/>
              <a:t> management </a:t>
            </a:r>
            <a:r>
              <a:rPr lang="pt-PT" altLang="pt-PT" sz="2200" dirty="0" err="1"/>
              <a:t>activities</a:t>
            </a:r>
            <a:r>
              <a:rPr lang="pt-PT" altLang="pt-PT" sz="2200" dirty="0"/>
              <a:t>, </a:t>
            </a:r>
            <a:r>
              <a:rPr lang="pt-PT" altLang="pt-PT" sz="2200" dirty="0" err="1"/>
              <a:t>the</a:t>
            </a:r>
            <a:r>
              <a:rPr lang="pt-PT" altLang="pt-PT" sz="2200" dirty="0"/>
              <a:t> </a:t>
            </a:r>
            <a:r>
              <a:rPr lang="pt-PT" altLang="pt-PT" sz="2200" dirty="0" err="1"/>
              <a:t>first</a:t>
            </a:r>
            <a:r>
              <a:rPr lang="pt-PT" altLang="pt-PT" sz="2200" dirty="0"/>
              <a:t> </a:t>
            </a:r>
            <a:r>
              <a:rPr lang="pt-PT" altLang="pt-PT" sz="2200" dirty="0" err="1"/>
              <a:t>two</a:t>
            </a:r>
            <a:r>
              <a:rPr lang="pt-PT" altLang="pt-PT" sz="2200" dirty="0"/>
              <a:t> </a:t>
            </a:r>
            <a:r>
              <a:rPr lang="pt-PT" altLang="pt-PT" sz="2200" dirty="0" err="1"/>
              <a:t>being</a:t>
            </a:r>
            <a:r>
              <a:rPr lang="pt-PT" altLang="pt-PT" sz="2200" dirty="0"/>
              <a:t> </a:t>
            </a:r>
            <a:r>
              <a:rPr lang="pt-PT" altLang="pt-PT" sz="2200" b="1" dirty="0"/>
              <a:t>management </a:t>
            </a:r>
            <a:r>
              <a:rPr lang="pt-PT" altLang="pt-PT" sz="2200" b="1" dirty="0" err="1"/>
              <a:t>control</a:t>
            </a:r>
            <a:r>
              <a:rPr lang="pt-PT" altLang="pt-PT" sz="2200" dirty="0"/>
              <a:t> </a:t>
            </a:r>
            <a:r>
              <a:rPr lang="pt-PT" altLang="pt-PT" sz="2200" dirty="0" err="1"/>
              <a:t>and</a:t>
            </a:r>
            <a:r>
              <a:rPr lang="pt-PT" altLang="pt-PT" sz="2200" dirty="0"/>
              <a:t> </a:t>
            </a:r>
            <a:r>
              <a:rPr lang="pt-PT" altLang="pt-PT" sz="2200" b="1" dirty="0" err="1"/>
              <a:t>strategic</a:t>
            </a:r>
            <a:r>
              <a:rPr lang="pt-PT" altLang="pt-PT" sz="2200" b="1" dirty="0"/>
              <a:t> </a:t>
            </a:r>
            <a:r>
              <a:rPr lang="pt-PT" altLang="pt-PT" sz="2200" b="1" dirty="0" err="1"/>
              <a:t>control</a:t>
            </a:r>
            <a:r>
              <a:rPr lang="pt-PT" altLang="pt-PT" sz="2200" dirty="0"/>
              <a:t>. </a:t>
            </a:r>
            <a:r>
              <a:rPr lang="pt-PT" altLang="pt-PT" sz="2200" dirty="0" err="1"/>
              <a:t>They</a:t>
            </a:r>
            <a:r>
              <a:rPr lang="pt-PT" altLang="pt-PT" sz="2200" dirty="0"/>
              <a:t> </a:t>
            </a:r>
            <a:r>
              <a:rPr lang="pt-PT" altLang="pt-PT" sz="2200" dirty="0" err="1"/>
              <a:t>assert</a:t>
            </a:r>
            <a:r>
              <a:rPr lang="pt-PT" altLang="pt-PT" sz="2200" dirty="0"/>
              <a:t> </a:t>
            </a:r>
            <a:r>
              <a:rPr lang="pt-PT" altLang="pt-PT" sz="2200" dirty="0" err="1"/>
              <a:t>that</a:t>
            </a:r>
            <a:r>
              <a:rPr lang="pt-PT" altLang="pt-PT" sz="2200" dirty="0"/>
              <a:t> </a:t>
            </a:r>
            <a:r>
              <a:rPr lang="pt-PT" altLang="pt-PT" sz="2200" dirty="0" err="1"/>
              <a:t>due</a:t>
            </a:r>
            <a:r>
              <a:rPr lang="pt-PT" altLang="pt-PT" sz="2200" dirty="0"/>
              <a:t> to </a:t>
            </a:r>
            <a:r>
              <a:rPr lang="pt-PT" altLang="pt-PT" sz="2200" dirty="0" err="1"/>
              <a:t>differences</a:t>
            </a:r>
            <a:r>
              <a:rPr lang="pt-PT" altLang="pt-PT" sz="2200" dirty="0"/>
              <a:t> in </a:t>
            </a:r>
            <a:r>
              <a:rPr lang="pt-PT" altLang="pt-PT" sz="2200" dirty="0" err="1"/>
              <a:t>the</a:t>
            </a:r>
            <a:r>
              <a:rPr lang="pt-PT" altLang="pt-PT" sz="2200" dirty="0"/>
              <a:t> performance data </a:t>
            </a:r>
            <a:r>
              <a:rPr lang="pt-PT" altLang="pt-PT" sz="2200" dirty="0" err="1"/>
              <a:t>requirements</a:t>
            </a:r>
            <a:r>
              <a:rPr lang="pt-PT" altLang="pt-PT" sz="2200" dirty="0"/>
              <a:t> </a:t>
            </a:r>
            <a:r>
              <a:rPr lang="pt-PT" altLang="pt-PT" sz="2200" dirty="0" err="1"/>
              <a:t>of</a:t>
            </a:r>
            <a:r>
              <a:rPr lang="pt-PT" altLang="pt-PT" sz="2200" dirty="0"/>
              <a:t> </a:t>
            </a:r>
            <a:r>
              <a:rPr lang="pt-PT" altLang="pt-PT" sz="2200" dirty="0" err="1"/>
              <a:t>these</a:t>
            </a:r>
            <a:r>
              <a:rPr lang="pt-PT" altLang="pt-PT" sz="2200" dirty="0"/>
              <a:t> </a:t>
            </a:r>
            <a:r>
              <a:rPr lang="pt-PT" altLang="pt-PT" sz="2200" dirty="0" err="1"/>
              <a:t>applications</a:t>
            </a:r>
            <a:r>
              <a:rPr lang="pt-PT" altLang="pt-PT" sz="2200" dirty="0"/>
              <a:t>, </a:t>
            </a:r>
            <a:r>
              <a:rPr lang="pt-PT" altLang="pt-PT" sz="2200" dirty="0" err="1"/>
              <a:t>planned</a:t>
            </a:r>
            <a:r>
              <a:rPr lang="pt-PT" altLang="pt-PT" sz="2200" dirty="0"/>
              <a:t> use </a:t>
            </a:r>
            <a:r>
              <a:rPr lang="pt-PT" altLang="pt-PT" sz="2200" dirty="0" err="1"/>
              <a:t>should</a:t>
            </a:r>
            <a:r>
              <a:rPr lang="pt-PT" altLang="pt-PT" sz="2200" dirty="0"/>
              <a:t> </a:t>
            </a:r>
            <a:r>
              <a:rPr lang="pt-PT" altLang="pt-PT" sz="2200" dirty="0" err="1"/>
              <a:t>influence</a:t>
            </a:r>
            <a:r>
              <a:rPr lang="pt-PT" altLang="pt-PT" sz="2200" dirty="0"/>
              <a:t> </a:t>
            </a:r>
            <a:r>
              <a:rPr lang="pt-PT" altLang="pt-PT" sz="2200" dirty="0" err="1"/>
              <a:t>the</a:t>
            </a:r>
            <a:r>
              <a:rPr lang="pt-PT" altLang="pt-PT" sz="2200" dirty="0"/>
              <a:t> </a:t>
            </a:r>
            <a:r>
              <a:rPr lang="pt-PT" altLang="pt-PT" sz="2200" dirty="0" err="1"/>
              <a:t>type</a:t>
            </a:r>
            <a:r>
              <a:rPr lang="pt-PT" altLang="pt-PT" sz="2200" dirty="0"/>
              <a:t> </a:t>
            </a:r>
            <a:r>
              <a:rPr lang="pt-PT" altLang="pt-PT" sz="2200" dirty="0" err="1"/>
              <a:t>of</a:t>
            </a:r>
            <a:r>
              <a:rPr lang="pt-PT" altLang="pt-PT" sz="2200" dirty="0"/>
              <a:t> BSC design </a:t>
            </a:r>
            <a:r>
              <a:rPr lang="pt-PT" altLang="pt-PT" sz="2200" dirty="0" err="1"/>
              <a:t>adopted</a:t>
            </a:r>
            <a:r>
              <a:rPr lang="pt-PT" altLang="pt-PT" sz="2200" dirty="0"/>
              <a:t>. Later </a:t>
            </a:r>
            <a:r>
              <a:rPr lang="pt-PT" altLang="pt-PT" sz="2200" dirty="0" err="1"/>
              <a:t>that</a:t>
            </a:r>
            <a:r>
              <a:rPr lang="pt-PT" altLang="pt-PT" sz="2200" dirty="0"/>
              <a:t> </a:t>
            </a:r>
            <a:r>
              <a:rPr lang="pt-PT" altLang="pt-PT" sz="2200" dirty="0" err="1"/>
              <a:t>year</a:t>
            </a:r>
            <a:r>
              <a:rPr lang="pt-PT" altLang="pt-PT" sz="2200" dirty="0"/>
              <a:t> </a:t>
            </a:r>
            <a:r>
              <a:rPr lang="pt-PT" altLang="pt-PT" sz="2200" dirty="0" err="1"/>
              <a:t>the</a:t>
            </a:r>
            <a:r>
              <a:rPr lang="pt-PT" altLang="pt-PT" sz="2200" dirty="0"/>
              <a:t> </a:t>
            </a:r>
            <a:r>
              <a:rPr lang="pt-PT" altLang="pt-PT" sz="2200" dirty="0" err="1"/>
              <a:t>same</a:t>
            </a:r>
            <a:r>
              <a:rPr lang="pt-PT" altLang="pt-PT" sz="2200" dirty="0"/>
              <a:t> </a:t>
            </a:r>
            <a:r>
              <a:rPr lang="pt-PT" altLang="pt-PT" sz="2200" dirty="0" err="1"/>
              <a:t>authors</a:t>
            </a:r>
            <a:r>
              <a:rPr lang="pt-PT" altLang="pt-PT" sz="2200" dirty="0"/>
              <a:t> </a:t>
            </a:r>
            <a:r>
              <a:rPr lang="pt-PT" altLang="pt-PT" sz="2200" dirty="0" err="1"/>
              <a:t>reviewed</a:t>
            </a:r>
            <a:r>
              <a:rPr lang="pt-PT" altLang="pt-PT" sz="2200" dirty="0"/>
              <a:t> </a:t>
            </a:r>
            <a:r>
              <a:rPr lang="pt-PT" altLang="pt-PT" sz="2200" dirty="0" err="1"/>
              <a:t>the</a:t>
            </a:r>
            <a:r>
              <a:rPr lang="pt-PT" altLang="pt-PT" sz="2200" dirty="0"/>
              <a:t> </a:t>
            </a:r>
            <a:r>
              <a:rPr lang="pt-PT" altLang="pt-PT" sz="2200" dirty="0" err="1"/>
              <a:t>evolution</a:t>
            </a:r>
            <a:r>
              <a:rPr lang="pt-PT" altLang="pt-PT" sz="2200" dirty="0"/>
              <a:t> </a:t>
            </a:r>
            <a:r>
              <a:rPr lang="pt-PT" altLang="pt-PT" sz="2200" dirty="0" err="1"/>
              <a:t>of</a:t>
            </a:r>
            <a:r>
              <a:rPr lang="pt-PT" altLang="pt-PT" sz="2200" dirty="0"/>
              <a:t> </a:t>
            </a:r>
            <a:r>
              <a:rPr lang="pt-PT" altLang="pt-PT" sz="2200" dirty="0" err="1"/>
              <a:t>the</a:t>
            </a:r>
            <a:r>
              <a:rPr lang="pt-PT" altLang="pt-PT" sz="2200" dirty="0"/>
              <a:t> </a:t>
            </a:r>
            <a:r>
              <a:rPr lang="pt-PT" altLang="pt-PT" sz="2200" dirty="0" err="1"/>
              <a:t>Balanced</a:t>
            </a:r>
            <a:r>
              <a:rPr lang="pt-PT" altLang="pt-PT" sz="2200" dirty="0"/>
              <a:t> </a:t>
            </a:r>
            <a:r>
              <a:rPr lang="pt-PT" altLang="pt-PT" sz="2200" dirty="0" err="1"/>
              <a:t>Scorecard</a:t>
            </a:r>
            <a:r>
              <a:rPr lang="pt-PT" altLang="pt-PT" sz="2200" dirty="0"/>
              <a:t> as </a:t>
            </a:r>
            <a:r>
              <a:rPr lang="pt-PT" altLang="pt-PT" sz="2200" dirty="0" err="1"/>
              <a:t>shown</a:t>
            </a:r>
            <a:r>
              <a:rPr lang="pt-PT" altLang="pt-PT" sz="2200" dirty="0"/>
              <a:t> </a:t>
            </a:r>
            <a:r>
              <a:rPr lang="pt-PT" altLang="pt-PT" sz="2200" dirty="0" err="1"/>
              <a:t>through</a:t>
            </a:r>
            <a:r>
              <a:rPr lang="pt-PT" altLang="pt-PT" sz="2200" dirty="0"/>
              <a:t> </a:t>
            </a:r>
            <a:r>
              <a:rPr lang="pt-PT" altLang="pt-PT" sz="2200" dirty="0" err="1"/>
              <a:t>the</a:t>
            </a:r>
            <a:r>
              <a:rPr lang="pt-PT" altLang="pt-PT" sz="2200" dirty="0"/>
              <a:t> use </a:t>
            </a:r>
            <a:r>
              <a:rPr lang="pt-PT" altLang="pt-PT" sz="2200" dirty="0" err="1"/>
              <a:t>of</a:t>
            </a:r>
            <a:r>
              <a:rPr lang="pt-PT" altLang="pt-PT" sz="2200" dirty="0"/>
              <a:t> </a:t>
            </a:r>
            <a:r>
              <a:rPr lang="pt-PT" altLang="pt-PT" sz="2200" dirty="0" err="1"/>
              <a:t>Strategy</a:t>
            </a:r>
            <a:r>
              <a:rPr lang="pt-PT" altLang="pt-PT" sz="2200" dirty="0"/>
              <a:t> </a:t>
            </a:r>
            <a:r>
              <a:rPr lang="pt-PT" altLang="pt-PT" sz="2200" dirty="0" err="1"/>
              <a:t>Maps</a:t>
            </a:r>
            <a:r>
              <a:rPr lang="pt-PT" altLang="pt-PT" sz="2200" dirty="0"/>
              <a:t> as a </a:t>
            </a:r>
            <a:r>
              <a:rPr lang="pt-PT" altLang="pt-PT" sz="2200" b="1" dirty="0" err="1"/>
              <a:t>strategic</a:t>
            </a:r>
            <a:r>
              <a:rPr lang="pt-PT" altLang="pt-PT" sz="2200" b="1" dirty="0"/>
              <a:t> management </a:t>
            </a:r>
            <a:r>
              <a:rPr lang="pt-PT" altLang="pt-PT" sz="2200" b="1" dirty="0" err="1"/>
              <a:t>tool</a:t>
            </a:r>
            <a:r>
              <a:rPr lang="pt-PT" altLang="pt-PT" sz="2200" dirty="0"/>
              <a:t>, </a:t>
            </a:r>
            <a:r>
              <a:rPr lang="pt-PT" altLang="pt-PT" sz="2200" dirty="0" err="1"/>
              <a:t>recognizing</a:t>
            </a:r>
            <a:r>
              <a:rPr lang="pt-PT" altLang="pt-PT" sz="2200" dirty="0"/>
              <a:t> </a:t>
            </a:r>
            <a:r>
              <a:rPr lang="pt-PT" altLang="pt-PT" sz="2200" dirty="0" err="1"/>
              <a:t>three</a:t>
            </a:r>
            <a:r>
              <a:rPr lang="pt-PT" altLang="pt-PT" sz="2200" dirty="0"/>
              <a:t> </a:t>
            </a:r>
            <a:r>
              <a:rPr lang="pt-PT" altLang="pt-PT" sz="2200" dirty="0" err="1"/>
              <a:t>distinct</a:t>
            </a:r>
            <a:r>
              <a:rPr lang="pt-PT" altLang="pt-PT" sz="2200" dirty="0"/>
              <a:t> </a:t>
            </a:r>
            <a:r>
              <a:rPr lang="pt-PT" altLang="pt-PT" sz="2200" dirty="0" err="1"/>
              <a:t>generations</a:t>
            </a:r>
            <a:r>
              <a:rPr lang="pt-PT" altLang="pt-PT" sz="2200" dirty="0"/>
              <a:t> </a:t>
            </a:r>
            <a:r>
              <a:rPr lang="pt-PT" altLang="pt-PT" sz="2200" dirty="0" err="1"/>
              <a:t>of</a:t>
            </a:r>
            <a:r>
              <a:rPr lang="pt-PT" altLang="pt-PT" sz="2200" dirty="0"/>
              <a:t> </a:t>
            </a:r>
            <a:r>
              <a:rPr lang="pt-PT" altLang="pt-PT" sz="2200" dirty="0" err="1"/>
              <a:t>Balanced</a:t>
            </a:r>
            <a:r>
              <a:rPr lang="pt-PT" altLang="pt-PT" sz="2200" dirty="0"/>
              <a:t> </a:t>
            </a:r>
            <a:r>
              <a:rPr lang="pt-PT" altLang="pt-PT" sz="2200" dirty="0" err="1"/>
              <a:t>Scorecard</a:t>
            </a:r>
            <a:r>
              <a:rPr lang="pt-PT" altLang="pt-PT" sz="2200" dirty="0"/>
              <a:t> design. </a:t>
            </a:r>
          </a:p>
          <a:p>
            <a:endParaRPr lang="pt-PT" dirty="0"/>
          </a:p>
        </p:txBody>
      </p:sp>
    </p:spTree>
    <p:extLst>
      <p:ext uri="{BB962C8B-B14F-4D97-AF65-F5344CB8AC3E}">
        <p14:creationId xmlns:p14="http://schemas.microsoft.com/office/powerpoint/2010/main" val="4046909005"/>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2"/>
          <p:cNvSpPr>
            <a:spLocks noGrp="1" noChangeArrowheads="1"/>
          </p:cNvSpPr>
          <p:nvPr>
            <p:ph type="title"/>
          </p:nvPr>
        </p:nvSpPr>
        <p:spPr/>
        <p:txBody>
          <a:bodyPr>
            <a:noAutofit/>
          </a:bodyPr>
          <a:lstStyle/>
          <a:p>
            <a:pPr algn="ctr" eaLnBrk="1" hangingPunct="1">
              <a:defRPr/>
            </a:pPr>
            <a:r>
              <a:rPr lang="pt-PT" altLang="ja-JP" sz="5400" b="1" dirty="0" err="1" smtClean="0">
                <a:ea typeface="ＭＳ Ｐゴシック" charset="-128"/>
              </a:rPr>
              <a:t>Kaplan</a:t>
            </a:r>
            <a:r>
              <a:rPr lang="pt-PT" altLang="ja-JP" sz="5400" b="1" dirty="0" smtClean="0">
                <a:ea typeface="ＭＳ Ｐゴシック" charset="-128"/>
              </a:rPr>
              <a:t> </a:t>
            </a:r>
            <a:r>
              <a:rPr lang="pt-PT" altLang="ja-JP" sz="5400" b="1" dirty="0" err="1" smtClean="0">
                <a:ea typeface="ＭＳ Ｐゴシック" charset="-128"/>
              </a:rPr>
              <a:t>and</a:t>
            </a:r>
            <a:r>
              <a:rPr lang="pt-PT" altLang="ja-JP" sz="5400" b="1" dirty="0" smtClean="0">
                <a:ea typeface="ＭＳ Ｐゴシック" charset="-128"/>
              </a:rPr>
              <a:t> </a:t>
            </a:r>
            <a:r>
              <a:rPr lang="pt-PT" altLang="ja-JP" sz="5400" b="1" dirty="0" err="1" smtClean="0">
                <a:ea typeface="ＭＳ Ｐゴシック" charset="-128"/>
              </a:rPr>
              <a:t>Norton’s</a:t>
            </a:r>
            <a:r>
              <a:rPr lang="pt-PT" altLang="ja-JP" sz="5400" b="1" dirty="0" smtClean="0">
                <a:ea typeface="ＭＳ Ｐゴシック" charset="-128"/>
              </a:rPr>
              <a:t> </a:t>
            </a:r>
            <a:r>
              <a:rPr lang="pt-PT" altLang="ja-JP" sz="5400" b="1" dirty="0" err="1" smtClean="0">
                <a:ea typeface="ＭＳ Ｐゴシック" charset="-128"/>
              </a:rPr>
              <a:t>Balanced</a:t>
            </a:r>
            <a:r>
              <a:rPr lang="pt-PT" altLang="ja-JP" sz="5400" b="1" dirty="0" smtClean="0">
                <a:ea typeface="ＭＳ Ｐゴシック" charset="-128"/>
              </a:rPr>
              <a:t> </a:t>
            </a:r>
            <a:r>
              <a:rPr lang="pt-PT" altLang="ja-JP" sz="5400" b="1" dirty="0" err="1" smtClean="0">
                <a:ea typeface="ＭＳ Ｐゴシック" charset="-128"/>
              </a:rPr>
              <a:t>Scorecard</a:t>
            </a:r>
            <a:endParaRPr lang="pt-PT" sz="5400" b="1" dirty="0" smtClean="0"/>
          </a:p>
        </p:txBody>
      </p:sp>
      <p:sp>
        <p:nvSpPr>
          <p:cNvPr id="155651" name="Rectangle 3"/>
          <p:cNvSpPr>
            <a:spLocks noGrp="1" noChangeArrowheads="1"/>
          </p:cNvSpPr>
          <p:nvPr>
            <p:ph idx="1"/>
          </p:nvPr>
        </p:nvSpPr>
        <p:spPr>
          <a:xfrm>
            <a:off x="467544" y="1845734"/>
            <a:ext cx="8280919" cy="4247562"/>
          </a:xfrm>
        </p:spPr>
        <p:txBody>
          <a:bodyPr>
            <a:normAutofit fontScale="92500" lnSpcReduction="10000"/>
          </a:bodyPr>
          <a:lstStyle/>
          <a:p>
            <a:pPr algn="just" eaLnBrk="1" hangingPunct="1">
              <a:lnSpc>
                <a:spcPct val="80000"/>
              </a:lnSpc>
            </a:pPr>
            <a:r>
              <a:rPr lang="pt-PT" altLang="ja-JP" sz="2600" dirty="0" err="1" smtClean="0">
                <a:ea typeface="ＭＳ Ｐゴシック" panose="020B0600070205080204" pitchFamily="34" charset="-128"/>
              </a:rPr>
              <a:t>Kaplan</a:t>
            </a:r>
            <a:r>
              <a:rPr lang="pt-PT" altLang="ja-JP" sz="2600" dirty="0" smtClean="0">
                <a:ea typeface="ＭＳ Ｐゴシック" panose="020B0600070205080204" pitchFamily="34" charset="-128"/>
              </a:rPr>
              <a:t> </a:t>
            </a:r>
            <a:r>
              <a:rPr lang="pt-PT" altLang="ja-JP" sz="2600" dirty="0" err="1" smtClean="0">
                <a:ea typeface="ＭＳ Ｐゴシック" panose="020B0600070205080204" pitchFamily="34" charset="-128"/>
              </a:rPr>
              <a:t>and</a:t>
            </a:r>
            <a:r>
              <a:rPr lang="pt-PT" altLang="ja-JP" sz="2600" dirty="0" smtClean="0">
                <a:ea typeface="ＭＳ Ｐゴシック" panose="020B0600070205080204" pitchFamily="34" charset="-128"/>
              </a:rPr>
              <a:t> Norton </a:t>
            </a:r>
            <a:r>
              <a:rPr lang="pt-PT" altLang="ja-JP" sz="2600" dirty="0" err="1" smtClean="0">
                <a:ea typeface="ＭＳ Ｐゴシック" panose="020B0600070205080204" pitchFamily="34" charset="-128"/>
              </a:rPr>
              <a:t>already</a:t>
            </a:r>
            <a:r>
              <a:rPr lang="pt-PT" altLang="ja-JP" sz="2600" dirty="0" smtClean="0">
                <a:ea typeface="ＭＳ Ｐゴシック" panose="020B0600070205080204" pitchFamily="34" charset="-128"/>
              </a:rPr>
              <a:t> </a:t>
            </a:r>
            <a:r>
              <a:rPr lang="pt-PT" altLang="ja-JP" sz="2600" dirty="0" err="1" smtClean="0">
                <a:ea typeface="ＭＳ Ｐゴシック" panose="020B0600070205080204" pitchFamily="34" charset="-128"/>
              </a:rPr>
              <a:t>mention</a:t>
            </a:r>
            <a:r>
              <a:rPr lang="pt-PT" altLang="ja-JP" sz="2600" dirty="0" smtClean="0">
                <a:ea typeface="ＭＳ Ｐゴシック" panose="020B0600070205080204" pitchFamily="34" charset="-128"/>
              </a:rPr>
              <a:t> </a:t>
            </a:r>
            <a:r>
              <a:rPr lang="pt-PT" altLang="ja-JP" sz="2600" dirty="0" err="1" smtClean="0">
                <a:ea typeface="ＭＳ Ｐゴシック" panose="020B0600070205080204" pitchFamily="34" charset="-128"/>
              </a:rPr>
              <a:t>the</a:t>
            </a:r>
            <a:r>
              <a:rPr lang="pt-PT" altLang="ja-JP" sz="2600" dirty="0" smtClean="0">
                <a:ea typeface="ＭＳ Ｐゴシック" panose="020B0600070205080204" pitchFamily="34" charset="-128"/>
              </a:rPr>
              <a:t> </a:t>
            </a:r>
            <a:r>
              <a:rPr lang="pt-PT" altLang="ja-JP" sz="2600" dirty="0" err="1" smtClean="0">
                <a:ea typeface="ＭＳ Ｐゴシック" panose="020B0600070205080204" pitchFamily="34" charset="-128"/>
              </a:rPr>
              <a:t>following</a:t>
            </a:r>
            <a:r>
              <a:rPr lang="pt-PT" altLang="ja-JP" sz="2600" dirty="0" smtClean="0">
                <a:ea typeface="ＭＳ Ｐゴシック" panose="020B0600070205080204" pitchFamily="34" charset="-128"/>
              </a:rPr>
              <a:t> 5 </a:t>
            </a:r>
            <a:r>
              <a:rPr lang="pt-PT" altLang="ja-JP" sz="2600" dirty="0" err="1" smtClean="0">
                <a:ea typeface="ＭＳ Ｐゴシック" panose="020B0600070205080204" pitchFamily="34" charset="-128"/>
              </a:rPr>
              <a:t>principles</a:t>
            </a:r>
            <a:r>
              <a:rPr lang="pt-PT" altLang="ja-JP" sz="2600" dirty="0" smtClean="0">
                <a:ea typeface="ＭＳ Ｐゴシック" panose="020B0600070205080204" pitchFamily="34" charset="-128"/>
              </a:rPr>
              <a:t>:</a:t>
            </a:r>
            <a:br>
              <a:rPr lang="pt-PT" altLang="ja-JP" sz="2600" dirty="0" smtClean="0">
                <a:ea typeface="ＭＳ Ｐゴシック" panose="020B0600070205080204" pitchFamily="34" charset="-128"/>
              </a:rPr>
            </a:br>
            <a:endParaRPr lang="pt-PT" altLang="ja-JP" sz="2600" dirty="0" smtClean="0">
              <a:ea typeface="ＭＳ Ｐゴシック" panose="020B0600070205080204" pitchFamily="34" charset="-128"/>
            </a:endParaRPr>
          </a:p>
          <a:p>
            <a:pPr algn="just" eaLnBrk="1" hangingPunct="1">
              <a:lnSpc>
                <a:spcPct val="80000"/>
              </a:lnSpc>
            </a:pPr>
            <a:r>
              <a:rPr lang="pt-PT" altLang="ja-JP" sz="2600" dirty="0" smtClean="0">
                <a:ea typeface="ＭＳ Ｐゴシック" panose="020B0600070205080204" pitchFamily="34" charset="-128"/>
              </a:rPr>
              <a:t>1. Mobilize </a:t>
            </a:r>
            <a:r>
              <a:rPr lang="pt-PT" altLang="ja-JP" sz="2600" dirty="0" err="1" smtClean="0">
                <a:ea typeface="ＭＳ Ｐゴシック" panose="020B0600070205080204" pitchFamily="34" charset="-128"/>
              </a:rPr>
              <a:t>change</a:t>
            </a:r>
            <a:r>
              <a:rPr lang="pt-PT" altLang="ja-JP" sz="2600" dirty="0" smtClean="0">
                <a:ea typeface="ＭＳ Ｐゴシック" panose="020B0600070205080204" pitchFamily="34" charset="-128"/>
              </a:rPr>
              <a:t> </a:t>
            </a:r>
            <a:r>
              <a:rPr lang="pt-PT" altLang="ja-JP" sz="2600" dirty="0" err="1" smtClean="0">
                <a:ea typeface="ＭＳ Ｐゴシック" panose="020B0600070205080204" pitchFamily="34" charset="-128"/>
              </a:rPr>
              <a:t>through</a:t>
            </a:r>
            <a:r>
              <a:rPr lang="pt-PT" altLang="ja-JP" sz="2600" dirty="0" smtClean="0">
                <a:ea typeface="ＭＳ Ｐゴシック" panose="020B0600070205080204" pitchFamily="34" charset="-128"/>
              </a:rPr>
              <a:t> </a:t>
            </a:r>
            <a:r>
              <a:rPr lang="pt-PT" altLang="ja-JP" sz="2600" dirty="0" err="1" smtClean="0">
                <a:ea typeface="ＭＳ Ｐゴシック" panose="020B0600070205080204" pitchFamily="34" charset="-128"/>
              </a:rPr>
              <a:t>executive</a:t>
            </a:r>
            <a:r>
              <a:rPr lang="pt-PT" altLang="ja-JP" sz="2600" dirty="0" smtClean="0">
                <a:ea typeface="ＭＳ Ｐゴシック" panose="020B0600070205080204" pitchFamily="34" charset="-128"/>
              </a:rPr>
              <a:t> </a:t>
            </a:r>
            <a:r>
              <a:rPr lang="pt-PT" altLang="ja-JP" sz="2600" dirty="0" err="1" smtClean="0">
                <a:ea typeface="ＭＳ Ｐゴシック" panose="020B0600070205080204" pitchFamily="34" charset="-128"/>
              </a:rPr>
              <a:t>leadership</a:t>
            </a:r>
            <a:r>
              <a:rPr lang="pt-PT" altLang="ja-JP" sz="2600" dirty="0" smtClean="0">
                <a:ea typeface="ＭＳ Ｐゴシック" panose="020B0600070205080204" pitchFamily="34" charset="-128"/>
              </a:rPr>
              <a:t> (</a:t>
            </a:r>
            <a:r>
              <a:rPr lang="pt-PT" altLang="ja-JP" sz="2600" dirty="0" err="1" smtClean="0">
                <a:ea typeface="ＭＳ Ｐゴシック" panose="020B0600070205080204" pitchFamily="34" charset="-128"/>
              </a:rPr>
              <a:t>ownership</a:t>
            </a:r>
            <a:r>
              <a:rPr lang="pt-PT" altLang="ja-JP" sz="2600" dirty="0" smtClean="0">
                <a:ea typeface="ＭＳ Ｐゴシック" panose="020B0600070205080204" pitchFamily="34" charset="-128"/>
              </a:rPr>
              <a:t> </a:t>
            </a:r>
            <a:r>
              <a:rPr lang="pt-PT" altLang="ja-JP" sz="2600" dirty="0" err="1" smtClean="0">
                <a:ea typeface="ＭＳ Ｐゴシック" panose="020B0600070205080204" pitchFamily="34" charset="-128"/>
              </a:rPr>
              <a:t>and</a:t>
            </a:r>
            <a:r>
              <a:rPr lang="pt-PT" altLang="ja-JP" sz="2600" dirty="0" smtClean="0">
                <a:ea typeface="ＭＳ Ｐゴシック" panose="020B0600070205080204" pitchFamily="34" charset="-128"/>
              </a:rPr>
              <a:t> </a:t>
            </a:r>
            <a:r>
              <a:rPr lang="pt-PT" altLang="ja-JP" sz="2600" dirty="0" err="1" smtClean="0">
                <a:ea typeface="ＭＳ Ｐゴシック" panose="020B0600070205080204" pitchFamily="34" charset="-128"/>
              </a:rPr>
              <a:t>active</a:t>
            </a:r>
            <a:r>
              <a:rPr lang="pt-PT" altLang="ja-JP" sz="2600" dirty="0" smtClean="0">
                <a:ea typeface="ＭＳ Ｐゴシック" panose="020B0600070205080204" pitchFamily="34" charset="-128"/>
              </a:rPr>
              <a:t> </a:t>
            </a:r>
            <a:r>
              <a:rPr lang="pt-PT" altLang="ja-JP" sz="2600" dirty="0" err="1" smtClean="0">
                <a:ea typeface="ＭＳ Ｐゴシック" panose="020B0600070205080204" pitchFamily="34" charset="-128"/>
              </a:rPr>
              <a:t>involvement</a:t>
            </a:r>
            <a:r>
              <a:rPr lang="pt-PT" altLang="ja-JP" sz="2600" dirty="0" smtClean="0">
                <a:ea typeface="ＭＳ Ｐゴシック" panose="020B0600070205080204" pitchFamily="34" charset="-128"/>
              </a:rPr>
              <a:t> in </a:t>
            </a:r>
            <a:r>
              <a:rPr lang="pt-PT" altLang="ja-JP" sz="2600" dirty="0" err="1" smtClean="0">
                <a:ea typeface="ＭＳ Ｐゴシック" panose="020B0600070205080204" pitchFamily="34" charset="-128"/>
              </a:rPr>
              <a:t>the</a:t>
            </a:r>
            <a:r>
              <a:rPr lang="pt-PT" altLang="ja-JP" sz="2600" dirty="0" smtClean="0">
                <a:ea typeface="ＭＳ Ｐゴシック" panose="020B0600070205080204" pitchFamily="34" charset="-128"/>
              </a:rPr>
              <a:t> </a:t>
            </a:r>
            <a:r>
              <a:rPr lang="pt-PT" altLang="ja-JP" sz="2600" dirty="0" err="1" smtClean="0">
                <a:ea typeface="ＭＳ Ｐゴシック" panose="020B0600070205080204" pitchFamily="34" charset="-128"/>
              </a:rPr>
              <a:t>change</a:t>
            </a:r>
            <a:r>
              <a:rPr lang="pt-PT" altLang="ja-JP" sz="2600" dirty="0" smtClean="0">
                <a:ea typeface="ＭＳ Ｐゴシック" panose="020B0600070205080204" pitchFamily="34" charset="-128"/>
              </a:rPr>
              <a:t> </a:t>
            </a:r>
            <a:r>
              <a:rPr lang="pt-PT" altLang="ja-JP" sz="2600" dirty="0" err="1" smtClean="0">
                <a:ea typeface="ＭＳ Ｐゴシック" panose="020B0600070205080204" pitchFamily="34" charset="-128"/>
              </a:rPr>
              <a:t>project</a:t>
            </a:r>
            <a:r>
              <a:rPr lang="pt-PT" altLang="ja-JP" sz="2600" dirty="0" smtClean="0">
                <a:ea typeface="ＭＳ Ｐゴシック" panose="020B0600070205080204" pitchFamily="34" charset="-128"/>
              </a:rPr>
              <a:t>).</a:t>
            </a:r>
          </a:p>
          <a:p>
            <a:pPr algn="just" eaLnBrk="1" hangingPunct="1">
              <a:lnSpc>
                <a:spcPct val="80000"/>
              </a:lnSpc>
            </a:pPr>
            <a:r>
              <a:rPr lang="pt-PT" altLang="ja-JP" sz="2600" dirty="0" smtClean="0">
                <a:ea typeface="ＭＳ Ｐゴシック" panose="020B0600070205080204" pitchFamily="34" charset="-128"/>
              </a:rPr>
              <a:t>2. </a:t>
            </a:r>
            <a:r>
              <a:rPr lang="pt-PT" altLang="ja-JP" sz="2600" dirty="0" err="1" smtClean="0">
                <a:ea typeface="ＭＳ Ｐゴシック" panose="020B0600070205080204" pitchFamily="34" charset="-128"/>
              </a:rPr>
              <a:t>Translate</a:t>
            </a:r>
            <a:r>
              <a:rPr lang="pt-PT" altLang="ja-JP" sz="2600" dirty="0" smtClean="0">
                <a:ea typeface="ＭＳ Ｐゴシック" panose="020B0600070205080204" pitchFamily="34" charset="-128"/>
              </a:rPr>
              <a:t> </a:t>
            </a:r>
            <a:r>
              <a:rPr lang="pt-PT" altLang="ja-JP" sz="2600" dirty="0" err="1" smtClean="0">
                <a:ea typeface="ＭＳ Ｐゴシック" panose="020B0600070205080204" pitchFamily="34" charset="-128"/>
              </a:rPr>
              <a:t>the</a:t>
            </a:r>
            <a:r>
              <a:rPr lang="pt-PT" altLang="ja-JP" sz="2600" dirty="0" smtClean="0">
                <a:ea typeface="ＭＳ Ｐゴシック" panose="020B0600070205080204" pitchFamily="34" charset="-128"/>
              </a:rPr>
              <a:t> </a:t>
            </a:r>
            <a:r>
              <a:rPr lang="pt-PT" altLang="ja-JP" sz="2600" dirty="0" err="1" smtClean="0">
                <a:ea typeface="ＭＳ Ｐゴシック" panose="020B0600070205080204" pitchFamily="34" charset="-128"/>
              </a:rPr>
              <a:t>strategy</a:t>
            </a:r>
            <a:r>
              <a:rPr lang="pt-PT" altLang="ja-JP" sz="2600" dirty="0" smtClean="0">
                <a:ea typeface="ＭＳ Ｐゴシック" panose="020B0600070205080204" pitchFamily="34" charset="-128"/>
              </a:rPr>
              <a:t> </a:t>
            </a:r>
            <a:r>
              <a:rPr lang="pt-PT" altLang="ja-JP" sz="2600" dirty="0" err="1" smtClean="0">
                <a:ea typeface="ＭＳ Ｐゴシック" panose="020B0600070205080204" pitchFamily="34" charset="-128"/>
              </a:rPr>
              <a:t>into</a:t>
            </a:r>
            <a:r>
              <a:rPr lang="pt-PT" altLang="ja-JP" sz="2600" dirty="0" smtClean="0">
                <a:ea typeface="ＭＳ Ｐゴシック" panose="020B0600070205080204" pitchFamily="34" charset="-128"/>
              </a:rPr>
              <a:t> </a:t>
            </a:r>
            <a:r>
              <a:rPr lang="pt-PT" altLang="ja-JP" sz="2600" dirty="0" err="1" smtClean="0">
                <a:ea typeface="ＭＳ Ｐゴシック" panose="020B0600070205080204" pitchFamily="34" charset="-128"/>
              </a:rPr>
              <a:t>operational</a:t>
            </a:r>
            <a:r>
              <a:rPr lang="pt-PT" altLang="ja-JP" sz="2600" dirty="0" smtClean="0">
                <a:ea typeface="ＭＳ Ｐゴシック" panose="020B0600070205080204" pitchFamily="34" charset="-128"/>
              </a:rPr>
              <a:t> </a:t>
            </a:r>
            <a:r>
              <a:rPr lang="pt-PT" altLang="ja-JP" sz="2600" dirty="0" err="1" smtClean="0">
                <a:ea typeface="ＭＳ Ｐゴシック" panose="020B0600070205080204" pitchFamily="34" charset="-128"/>
              </a:rPr>
              <a:t>terms</a:t>
            </a:r>
            <a:r>
              <a:rPr lang="pt-PT" altLang="ja-JP" sz="2600" dirty="0" smtClean="0">
                <a:ea typeface="ＭＳ Ｐゴシック" panose="020B0600070205080204" pitchFamily="34" charset="-128"/>
              </a:rPr>
              <a:t> (</a:t>
            </a:r>
            <a:r>
              <a:rPr lang="pt-PT" altLang="ja-JP" sz="2600" dirty="0" err="1" smtClean="0">
                <a:ea typeface="ＭＳ Ｐゴシック" panose="020B0600070205080204" pitchFamily="34" charset="-128"/>
              </a:rPr>
              <a:t>using</a:t>
            </a:r>
            <a:r>
              <a:rPr lang="pt-PT" altLang="ja-JP" sz="2600" dirty="0" smtClean="0">
                <a:ea typeface="ＭＳ Ｐゴシック" panose="020B0600070205080204" pitchFamily="34" charset="-128"/>
              </a:rPr>
              <a:t> </a:t>
            </a:r>
            <a:r>
              <a:rPr lang="pt-PT" altLang="ja-JP" sz="2600" dirty="0" err="1" smtClean="0">
                <a:ea typeface="ＭＳ Ｐゴシック" panose="020B0600070205080204" pitchFamily="34" charset="-128"/>
              </a:rPr>
              <a:t>the</a:t>
            </a:r>
            <a:r>
              <a:rPr lang="pt-PT" altLang="ja-JP" sz="2600" dirty="0" smtClean="0">
                <a:ea typeface="ＭＳ Ｐゴシック" panose="020B0600070205080204" pitchFamily="34" charset="-128"/>
              </a:rPr>
              <a:t> 4 </a:t>
            </a:r>
            <a:r>
              <a:rPr lang="pt-PT" altLang="ja-JP" sz="2600" dirty="0" err="1" smtClean="0">
                <a:ea typeface="ＭＳ Ｐゴシック" panose="020B0600070205080204" pitchFamily="34" charset="-128"/>
              </a:rPr>
              <a:t>perspectives</a:t>
            </a:r>
            <a:r>
              <a:rPr lang="pt-PT" altLang="ja-JP" sz="2600" dirty="0" smtClean="0">
                <a:ea typeface="ＭＳ Ｐゴシック" panose="020B0600070205080204" pitchFamily="34" charset="-128"/>
              </a:rPr>
              <a:t> </a:t>
            </a:r>
            <a:r>
              <a:rPr lang="pt-PT" altLang="ja-JP" sz="2600" dirty="0" err="1" smtClean="0">
                <a:ea typeface="ＭＳ Ｐゴシック" panose="020B0600070205080204" pitchFamily="34" charset="-128"/>
              </a:rPr>
              <a:t>and</a:t>
            </a:r>
            <a:r>
              <a:rPr lang="pt-PT" altLang="ja-JP" sz="2600" dirty="0" smtClean="0">
                <a:ea typeface="ＭＳ Ｐゴシック" panose="020B0600070205080204" pitchFamily="34" charset="-128"/>
              </a:rPr>
              <a:t> a </a:t>
            </a:r>
            <a:r>
              <a:rPr lang="pt-PT" altLang="ja-JP" sz="2600" dirty="0" err="1" smtClean="0">
                <a:ea typeface="ＭＳ Ｐゴシック" panose="020B0600070205080204" pitchFamily="34" charset="-128"/>
              </a:rPr>
              <a:t>strategy</a:t>
            </a:r>
            <a:r>
              <a:rPr lang="pt-PT" altLang="ja-JP" sz="2600" dirty="0" smtClean="0">
                <a:ea typeface="ＭＳ Ｐゴシック" panose="020B0600070205080204" pitchFamily="34" charset="-128"/>
              </a:rPr>
              <a:t> </a:t>
            </a:r>
            <a:r>
              <a:rPr lang="pt-PT" altLang="ja-JP" sz="2600" dirty="0" err="1" smtClean="0">
                <a:ea typeface="ＭＳ Ｐゴシック" panose="020B0600070205080204" pitchFamily="34" charset="-128"/>
              </a:rPr>
              <a:t>map</a:t>
            </a:r>
            <a:r>
              <a:rPr lang="pt-PT" altLang="ja-JP" sz="2600" dirty="0" smtClean="0">
                <a:ea typeface="ＭＳ Ｐゴシック" panose="020B0600070205080204" pitchFamily="34" charset="-128"/>
              </a:rPr>
              <a:t>).</a:t>
            </a:r>
          </a:p>
          <a:p>
            <a:pPr algn="just" eaLnBrk="1" hangingPunct="1">
              <a:lnSpc>
                <a:spcPct val="80000"/>
              </a:lnSpc>
            </a:pPr>
            <a:r>
              <a:rPr lang="pt-PT" altLang="ja-JP" sz="2600" dirty="0" smtClean="0">
                <a:ea typeface="ＭＳ Ｐゴシック" panose="020B0600070205080204" pitchFamily="34" charset="-128"/>
              </a:rPr>
              <a:t>3. </a:t>
            </a:r>
            <a:r>
              <a:rPr lang="pt-PT" altLang="ja-JP" sz="2600" dirty="0" err="1" smtClean="0">
                <a:ea typeface="ＭＳ Ｐゴシック" panose="020B0600070205080204" pitchFamily="34" charset="-128"/>
              </a:rPr>
              <a:t>Align</a:t>
            </a:r>
            <a:r>
              <a:rPr lang="pt-PT" altLang="ja-JP" sz="2600" dirty="0" smtClean="0">
                <a:ea typeface="ＭＳ Ｐゴシック" panose="020B0600070205080204" pitchFamily="34" charset="-128"/>
              </a:rPr>
              <a:t> </a:t>
            </a:r>
            <a:r>
              <a:rPr lang="pt-PT" altLang="ja-JP" sz="2600" dirty="0" err="1" smtClean="0">
                <a:ea typeface="ＭＳ Ｐゴシック" panose="020B0600070205080204" pitchFamily="34" charset="-128"/>
              </a:rPr>
              <a:t>the</a:t>
            </a:r>
            <a:r>
              <a:rPr lang="pt-PT" altLang="ja-JP" sz="2600" dirty="0" smtClean="0">
                <a:ea typeface="ＭＳ Ｐゴシック" panose="020B0600070205080204" pitchFamily="34" charset="-128"/>
              </a:rPr>
              <a:t> </a:t>
            </a:r>
            <a:r>
              <a:rPr lang="pt-PT" altLang="ja-JP" sz="2600" dirty="0" err="1" smtClean="0">
                <a:ea typeface="ＭＳ Ｐゴシック" panose="020B0600070205080204" pitchFamily="34" charset="-128"/>
              </a:rPr>
              <a:t>organization</a:t>
            </a:r>
            <a:r>
              <a:rPr lang="pt-PT" altLang="ja-JP" sz="2600" dirty="0" smtClean="0">
                <a:ea typeface="ＭＳ Ｐゴシック" panose="020B0600070205080204" pitchFamily="34" charset="-128"/>
              </a:rPr>
              <a:t> to </a:t>
            </a:r>
            <a:r>
              <a:rPr lang="pt-PT" altLang="ja-JP" sz="2600" dirty="0" err="1" smtClean="0">
                <a:ea typeface="ＭＳ Ｐゴシック" panose="020B0600070205080204" pitchFamily="34" charset="-128"/>
              </a:rPr>
              <a:t>the</a:t>
            </a:r>
            <a:r>
              <a:rPr lang="pt-PT" altLang="ja-JP" sz="2600" dirty="0" smtClean="0">
                <a:ea typeface="ＭＳ Ｐゴシック" panose="020B0600070205080204" pitchFamily="34" charset="-128"/>
              </a:rPr>
              <a:t> </a:t>
            </a:r>
            <a:r>
              <a:rPr lang="pt-PT" altLang="ja-JP" sz="2600" dirty="0" err="1" smtClean="0">
                <a:ea typeface="ＭＳ Ｐゴシック" panose="020B0600070205080204" pitchFamily="34" charset="-128"/>
              </a:rPr>
              <a:t>strategy</a:t>
            </a:r>
            <a:r>
              <a:rPr lang="pt-PT" altLang="ja-JP" sz="2600" dirty="0" smtClean="0">
                <a:ea typeface="ＭＳ Ｐゴシック" panose="020B0600070205080204" pitchFamily="34" charset="-128"/>
              </a:rPr>
              <a:t> (</a:t>
            </a:r>
            <a:r>
              <a:rPr lang="pt-PT" altLang="ja-JP" sz="2600" dirty="0" err="1" smtClean="0">
                <a:ea typeface="ＭＳ Ｐゴシック" panose="020B0600070205080204" pitchFamily="34" charset="-128"/>
              </a:rPr>
              <a:t>coordination</a:t>
            </a:r>
            <a:r>
              <a:rPr lang="pt-PT" altLang="ja-JP" sz="2600" dirty="0" smtClean="0">
                <a:ea typeface="ＭＳ Ｐゴシック" panose="020B0600070205080204" pitchFamily="34" charset="-128"/>
              </a:rPr>
              <a:t> </a:t>
            </a:r>
            <a:r>
              <a:rPr lang="pt-PT" altLang="ja-JP" sz="2600" dirty="0" err="1" smtClean="0">
                <a:ea typeface="ＭＳ Ｐゴシック" panose="020B0600070205080204" pitchFamily="34" charset="-128"/>
              </a:rPr>
              <a:t>amongst</a:t>
            </a:r>
            <a:r>
              <a:rPr lang="pt-PT" altLang="ja-JP" sz="2600" dirty="0" smtClean="0">
                <a:ea typeface="ＭＳ Ｐゴシック" panose="020B0600070205080204" pitchFamily="34" charset="-128"/>
              </a:rPr>
              <a:t> business </a:t>
            </a:r>
            <a:r>
              <a:rPr lang="pt-PT" altLang="ja-JP" sz="2600" dirty="0" err="1" smtClean="0">
                <a:ea typeface="ＭＳ Ｐゴシック" panose="020B0600070205080204" pitchFamily="34" charset="-128"/>
              </a:rPr>
              <a:t>units</a:t>
            </a:r>
            <a:r>
              <a:rPr lang="pt-PT" altLang="ja-JP" sz="2600" dirty="0" smtClean="0">
                <a:ea typeface="ＭＳ Ｐゴシック" panose="020B0600070205080204" pitchFamily="34" charset="-128"/>
              </a:rPr>
              <a:t>, staff </a:t>
            </a:r>
            <a:r>
              <a:rPr lang="pt-PT" altLang="ja-JP" sz="2600" dirty="0" err="1" smtClean="0">
                <a:ea typeface="ＭＳ Ｐゴシック" panose="020B0600070205080204" pitchFamily="34" charset="-128"/>
              </a:rPr>
              <a:t>units</a:t>
            </a:r>
            <a:r>
              <a:rPr lang="pt-PT" altLang="ja-JP" sz="2600" dirty="0" smtClean="0">
                <a:ea typeface="ＭＳ Ｐゴシック" panose="020B0600070205080204" pitchFamily="34" charset="-128"/>
              </a:rPr>
              <a:t> </a:t>
            </a:r>
            <a:r>
              <a:rPr lang="pt-PT" altLang="ja-JP" sz="2600" dirty="0" err="1" smtClean="0">
                <a:ea typeface="ＭＳ Ｐゴシック" panose="020B0600070205080204" pitchFamily="34" charset="-128"/>
              </a:rPr>
              <a:t>and</a:t>
            </a:r>
            <a:r>
              <a:rPr lang="pt-PT" altLang="ja-JP" sz="2600" dirty="0" smtClean="0">
                <a:ea typeface="ＭＳ Ｐゴシック" panose="020B0600070205080204" pitchFamily="34" charset="-128"/>
              </a:rPr>
              <a:t> </a:t>
            </a:r>
            <a:r>
              <a:rPr lang="pt-PT" altLang="ja-JP" sz="2600" dirty="0" err="1" smtClean="0">
                <a:ea typeface="ＭＳ Ｐゴシック" panose="020B0600070205080204" pitchFamily="34" charset="-128"/>
              </a:rPr>
              <a:t>shared-service</a:t>
            </a:r>
            <a:r>
              <a:rPr lang="pt-PT" altLang="ja-JP" sz="2600" dirty="0" smtClean="0">
                <a:ea typeface="ＭＳ Ｐゴシック" panose="020B0600070205080204" pitchFamily="34" charset="-128"/>
              </a:rPr>
              <a:t> </a:t>
            </a:r>
            <a:r>
              <a:rPr lang="pt-PT" altLang="ja-JP" sz="2600" dirty="0" err="1" smtClean="0">
                <a:ea typeface="ＭＳ Ｐゴシック" panose="020B0600070205080204" pitchFamily="34" charset="-128"/>
              </a:rPr>
              <a:t>centers</a:t>
            </a:r>
            <a:r>
              <a:rPr lang="pt-PT" altLang="ja-JP" sz="2600" dirty="0" smtClean="0">
                <a:ea typeface="ＭＳ Ｐゴシック" panose="020B0600070205080204" pitchFamily="34" charset="-128"/>
              </a:rPr>
              <a:t>).</a:t>
            </a:r>
          </a:p>
          <a:p>
            <a:pPr algn="just" eaLnBrk="1" hangingPunct="1">
              <a:lnSpc>
                <a:spcPct val="80000"/>
              </a:lnSpc>
            </a:pPr>
            <a:r>
              <a:rPr lang="pt-PT" altLang="ja-JP" sz="2600" dirty="0" smtClean="0">
                <a:ea typeface="ＭＳ Ｐゴシック" panose="020B0600070205080204" pitchFamily="34" charset="-128"/>
              </a:rPr>
              <a:t>4. </a:t>
            </a:r>
            <a:r>
              <a:rPr lang="pt-PT" altLang="ja-JP" sz="2600" dirty="0" err="1" smtClean="0">
                <a:ea typeface="ＭＳ Ｐゴシック" panose="020B0600070205080204" pitchFamily="34" charset="-128"/>
              </a:rPr>
              <a:t>Make</a:t>
            </a:r>
            <a:r>
              <a:rPr lang="pt-PT" altLang="ja-JP" sz="2600" dirty="0" smtClean="0">
                <a:ea typeface="ＭＳ Ｐゴシック" panose="020B0600070205080204" pitchFamily="34" charset="-128"/>
              </a:rPr>
              <a:t> </a:t>
            </a:r>
            <a:r>
              <a:rPr lang="pt-PT" altLang="ja-JP" sz="2600" dirty="0" err="1" smtClean="0">
                <a:ea typeface="ＭＳ Ｐゴシック" panose="020B0600070205080204" pitchFamily="34" charset="-128"/>
              </a:rPr>
              <a:t>strategy</a:t>
            </a:r>
            <a:r>
              <a:rPr lang="pt-PT" altLang="ja-JP" sz="2600" dirty="0" smtClean="0">
                <a:ea typeface="ＭＳ Ｐゴシック" panose="020B0600070205080204" pitchFamily="34" charset="-128"/>
              </a:rPr>
              <a:t> </a:t>
            </a:r>
            <a:r>
              <a:rPr lang="pt-PT" altLang="ja-JP" sz="2600" dirty="0" err="1" smtClean="0">
                <a:ea typeface="ＭＳ Ｐゴシック" panose="020B0600070205080204" pitchFamily="34" charset="-128"/>
              </a:rPr>
              <a:t>everyone's</a:t>
            </a:r>
            <a:r>
              <a:rPr lang="pt-PT" altLang="ja-JP" sz="2600" dirty="0" smtClean="0">
                <a:ea typeface="ＭＳ Ｐゴシック" panose="020B0600070205080204" pitchFamily="34" charset="-128"/>
              </a:rPr>
              <a:t> </a:t>
            </a:r>
            <a:r>
              <a:rPr lang="pt-PT" altLang="ja-JP" sz="2600" dirty="0" err="1" smtClean="0">
                <a:ea typeface="ＭＳ Ｐゴシック" panose="020B0600070205080204" pitchFamily="34" charset="-128"/>
              </a:rPr>
              <a:t>everyday</a:t>
            </a:r>
            <a:r>
              <a:rPr lang="pt-PT" altLang="ja-JP" sz="2600" dirty="0" smtClean="0">
                <a:ea typeface="ＭＳ Ｐゴシック" panose="020B0600070205080204" pitchFamily="34" charset="-128"/>
              </a:rPr>
              <a:t> job (</a:t>
            </a:r>
            <a:r>
              <a:rPr lang="pt-PT" altLang="ja-JP" sz="2600" dirty="0" err="1" smtClean="0">
                <a:ea typeface="ＭＳ Ｐゴシック" panose="020B0600070205080204" pitchFamily="34" charset="-128"/>
              </a:rPr>
              <a:t>communication</a:t>
            </a:r>
            <a:r>
              <a:rPr lang="pt-PT" altLang="ja-JP" sz="2600" dirty="0" smtClean="0">
                <a:ea typeface="ＭＳ Ｐゴシック" panose="020B0600070205080204" pitchFamily="34" charset="-128"/>
              </a:rPr>
              <a:t>, </a:t>
            </a:r>
            <a:r>
              <a:rPr lang="pt-PT" altLang="ja-JP" sz="2600" dirty="0" err="1" smtClean="0">
                <a:ea typeface="ＭＳ Ｐゴシック" panose="020B0600070205080204" pitchFamily="34" charset="-128"/>
              </a:rPr>
              <a:t>education</a:t>
            </a:r>
            <a:r>
              <a:rPr lang="pt-PT" altLang="ja-JP" sz="2600" dirty="0" smtClean="0">
                <a:ea typeface="ＭＳ Ｐゴシック" panose="020B0600070205080204" pitchFamily="34" charset="-128"/>
              </a:rPr>
              <a:t>, </a:t>
            </a:r>
            <a:r>
              <a:rPr lang="pt-PT" altLang="ja-JP" sz="2600" dirty="0" err="1" smtClean="0">
                <a:ea typeface="ＭＳ Ｐゴシック" panose="020B0600070205080204" pitchFamily="34" charset="-128"/>
              </a:rPr>
              <a:t>align</a:t>
            </a:r>
            <a:r>
              <a:rPr lang="pt-PT" altLang="ja-JP" sz="2600" dirty="0" smtClean="0">
                <a:ea typeface="ＭＳ Ｐゴシック" panose="020B0600070205080204" pitchFamily="34" charset="-128"/>
              </a:rPr>
              <a:t> </a:t>
            </a:r>
            <a:r>
              <a:rPr lang="pt-PT" altLang="ja-JP" sz="2600" dirty="0" err="1" smtClean="0">
                <a:ea typeface="ＭＳ Ｐゴシック" panose="020B0600070205080204" pitchFamily="34" charset="-128"/>
              </a:rPr>
              <a:t>personal</a:t>
            </a:r>
            <a:r>
              <a:rPr lang="pt-PT" altLang="ja-JP" sz="2600" dirty="0" smtClean="0">
                <a:ea typeface="ＭＳ Ｐゴシック" panose="020B0600070205080204" pitchFamily="34" charset="-128"/>
              </a:rPr>
              <a:t> </a:t>
            </a:r>
            <a:r>
              <a:rPr lang="pt-PT" altLang="ja-JP" sz="2600" dirty="0" err="1" smtClean="0">
                <a:ea typeface="ＭＳ Ｐゴシック" panose="020B0600070205080204" pitchFamily="34" charset="-128"/>
              </a:rPr>
              <a:t>objectives</a:t>
            </a:r>
            <a:r>
              <a:rPr lang="pt-PT" altLang="ja-JP" sz="2600" dirty="0" smtClean="0">
                <a:ea typeface="ＭＳ Ｐゴシック" panose="020B0600070205080204" pitchFamily="34" charset="-128"/>
              </a:rPr>
              <a:t>, link </a:t>
            </a:r>
            <a:r>
              <a:rPr lang="pt-PT" altLang="ja-JP" sz="2600" dirty="0" err="1" smtClean="0">
                <a:ea typeface="ＭＳ Ｐゴシック" panose="020B0600070205080204" pitchFamily="34" charset="-128"/>
              </a:rPr>
              <a:t>compensation</a:t>
            </a:r>
            <a:r>
              <a:rPr lang="pt-PT" altLang="ja-JP" sz="2600" dirty="0" smtClean="0">
                <a:ea typeface="ＭＳ Ｐゴシック" panose="020B0600070205080204" pitchFamily="34" charset="-128"/>
              </a:rPr>
              <a:t>).</a:t>
            </a:r>
          </a:p>
          <a:p>
            <a:pPr algn="just" eaLnBrk="1" hangingPunct="1">
              <a:lnSpc>
                <a:spcPct val="80000"/>
              </a:lnSpc>
            </a:pPr>
            <a:r>
              <a:rPr lang="pt-PT" altLang="ja-JP" sz="2600" dirty="0" smtClean="0">
                <a:ea typeface="ＭＳ Ｐゴシック" panose="020B0600070205080204" pitchFamily="34" charset="-128"/>
              </a:rPr>
              <a:t>5. </a:t>
            </a:r>
            <a:r>
              <a:rPr lang="pt-PT" altLang="ja-JP" sz="2600" dirty="0" err="1" smtClean="0">
                <a:ea typeface="ＭＳ Ｐゴシック" panose="020B0600070205080204" pitchFamily="34" charset="-128"/>
              </a:rPr>
              <a:t>Make</a:t>
            </a:r>
            <a:r>
              <a:rPr lang="pt-PT" altLang="ja-JP" sz="2600" dirty="0" smtClean="0">
                <a:ea typeface="ＭＳ Ｐゴシック" panose="020B0600070205080204" pitchFamily="34" charset="-128"/>
              </a:rPr>
              <a:t> </a:t>
            </a:r>
            <a:r>
              <a:rPr lang="pt-PT" altLang="ja-JP" sz="2600" dirty="0" err="1" smtClean="0">
                <a:ea typeface="ＭＳ Ｐゴシック" panose="020B0600070205080204" pitchFamily="34" charset="-128"/>
              </a:rPr>
              <a:t>strategy</a:t>
            </a:r>
            <a:r>
              <a:rPr lang="pt-PT" altLang="ja-JP" sz="2600" dirty="0" smtClean="0">
                <a:ea typeface="ＭＳ Ｐゴシック" panose="020B0600070205080204" pitchFamily="34" charset="-128"/>
              </a:rPr>
              <a:t> a </a:t>
            </a:r>
            <a:r>
              <a:rPr lang="pt-PT" altLang="ja-JP" sz="2600" dirty="0" err="1" smtClean="0">
                <a:ea typeface="ＭＳ Ｐゴシック" panose="020B0600070205080204" pitchFamily="34" charset="-128"/>
              </a:rPr>
              <a:t>continual</a:t>
            </a:r>
            <a:r>
              <a:rPr lang="pt-PT" altLang="ja-JP" sz="2600" dirty="0" smtClean="0">
                <a:ea typeface="ＭＳ Ｐゴシック" panose="020B0600070205080204" pitchFamily="34" charset="-128"/>
              </a:rPr>
              <a:t> </a:t>
            </a:r>
            <a:r>
              <a:rPr lang="pt-PT" altLang="ja-JP" sz="2600" dirty="0" err="1" smtClean="0">
                <a:ea typeface="ＭＳ Ｐゴシック" panose="020B0600070205080204" pitchFamily="34" charset="-128"/>
              </a:rPr>
              <a:t>process</a:t>
            </a:r>
            <a:r>
              <a:rPr lang="pt-PT" altLang="ja-JP" sz="2600" dirty="0" smtClean="0">
                <a:ea typeface="ＭＳ Ｐゴシック" panose="020B0600070205080204" pitchFamily="34" charset="-128"/>
              </a:rPr>
              <a:t> (regular </a:t>
            </a:r>
            <a:r>
              <a:rPr lang="pt-PT" altLang="ja-JP" sz="2600" dirty="0" err="1" smtClean="0">
                <a:ea typeface="ＭＳ Ｐゴシック" panose="020B0600070205080204" pitchFamily="34" charset="-128"/>
              </a:rPr>
              <a:t>strategy</a:t>
            </a:r>
            <a:r>
              <a:rPr lang="pt-PT" altLang="ja-JP" sz="2600" dirty="0" smtClean="0">
                <a:ea typeface="ＭＳ Ｐゴシック" panose="020B0600070205080204" pitchFamily="34" charset="-128"/>
              </a:rPr>
              <a:t> meetings </a:t>
            </a:r>
            <a:r>
              <a:rPr lang="pt-PT" altLang="ja-JP" sz="2600" dirty="0" err="1" smtClean="0">
                <a:ea typeface="ＭＳ Ｐゴシック" panose="020B0600070205080204" pitchFamily="34" charset="-128"/>
              </a:rPr>
              <a:t>and</a:t>
            </a:r>
            <a:r>
              <a:rPr lang="pt-PT" altLang="ja-JP" sz="2600" dirty="0" smtClean="0">
                <a:ea typeface="ＭＳ Ｐゴシック" panose="020B0600070205080204" pitchFamily="34" charset="-128"/>
              </a:rPr>
              <a:t> </a:t>
            </a:r>
            <a:r>
              <a:rPr lang="pt-PT" altLang="ja-JP" sz="2600" dirty="0" err="1" smtClean="0">
                <a:ea typeface="ＭＳ Ｐゴシック" panose="020B0600070205080204" pitchFamily="34" charset="-128"/>
              </a:rPr>
              <a:t>update</a:t>
            </a:r>
            <a:r>
              <a:rPr lang="pt-PT" altLang="ja-JP" sz="2600" dirty="0" smtClean="0">
                <a:ea typeface="ＭＳ Ｐゴシック" panose="020B0600070205080204" pitchFamily="34" charset="-128"/>
              </a:rPr>
              <a:t> BSC </a:t>
            </a:r>
            <a:r>
              <a:rPr lang="pt-PT" altLang="ja-JP" sz="2600" dirty="0" err="1" smtClean="0">
                <a:ea typeface="ＭＳ Ｐゴシック" panose="020B0600070205080204" pitchFamily="34" charset="-128"/>
              </a:rPr>
              <a:t>and</a:t>
            </a:r>
            <a:r>
              <a:rPr lang="pt-PT" altLang="ja-JP" sz="2600" dirty="0" smtClean="0">
                <a:ea typeface="ＭＳ Ｐゴシック" panose="020B0600070205080204" pitchFamily="34" charset="-128"/>
              </a:rPr>
              <a:t> </a:t>
            </a:r>
            <a:r>
              <a:rPr lang="pt-PT" altLang="ja-JP" sz="2600" dirty="0" err="1" smtClean="0">
                <a:ea typeface="ＭＳ Ｐゴシック" panose="020B0600070205080204" pitchFamily="34" charset="-128"/>
              </a:rPr>
              <a:t>strategy</a:t>
            </a:r>
            <a:r>
              <a:rPr lang="pt-PT" altLang="ja-JP" sz="2600" dirty="0" smtClean="0">
                <a:ea typeface="ＭＳ Ｐゴシック" panose="020B0600070205080204" pitchFamily="34" charset="-128"/>
              </a:rPr>
              <a:t> </a:t>
            </a:r>
            <a:r>
              <a:rPr lang="pt-PT" altLang="ja-JP" sz="2600" dirty="0" err="1" smtClean="0">
                <a:ea typeface="ＭＳ Ｐゴシック" panose="020B0600070205080204" pitchFamily="34" charset="-128"/>
              </a:rPr>
              <a:t>map</a:t>
            </a:r>
            <a:r>
              <a:rPr lang="pt-PT" altLang="ja-JP" sz="2600" dirty="0" smtClean="0">
                <a:ea typeface="ＭＳ Ｐゴシック" panose="020B0600070205080204" pitchFamily="34" charset="-128"/>
              </a:rPr>
              <a:t>).</a:t>
            </a:r>
          </a:p>
        </p:txBody>
      </p:sp>
    </p:spTree>
    <p:extLst>
      <p:ext uri="{BB962C8B-B14F-4D97-AF65-F5344CB8AC3E}">
        <p14:creationId xmlns:p14="http://schemas.microsoft.com/office/powerpoint/2010/main" val="3555197848"/>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p:txBody>
          <a:bodyPr>
            <a:normAutofit/>
          </a:bodyPr>
          <a:lstStyle/>
          <a:p>
            <a:pPr algn="ctr" eaLnBrk="1" hangingPunct="1">
              <a:defRPr/>
            </a:pPr>
            <a:r>
              <a:rPr lang="pt-PT" altLang="ja-JP" sz="5400" b="1" dirty="0" err="1" smtClean="0">
                <a:ea typeface="ＭＳ Ｐゴシック" charset="-128"/>
              </a:rPr>
              <a:t>Turnaround</a:t>
            </a:r>
            <a:r>
              <a:rPr lang="pt-PT" altLang="ja-JP" sz="5400" b="1" dirty="0" smtClean="0">
                <a:ea typeface="ＭＳ Ｐゴシック" charset="-128"/>
              </a:rPr>
              <a:t> Management</a:t>
            </a:r>
            <a:endParaRPr lang="pt-PT" sz="5400" b="1" dirty="0" smtClean="0"/>
          </a:p>
        </p:txBody>
      </p:sp>
      <p:sp>
        <p:nvSpPr>
          <p:cNvPr id="90115" name="Rectangle 3"/>
          <p:cNvSpPr>
            <a:spLocks noGrp="1" noChangeArrowheads="1"/>
          </p:cNvSpPr>
          <p:nvPr>
            <p:ph idx="1"/>
          </p:nvPr>
        </p:nvSpPr>
        <p:spPr/>
        <p:txBody>
          <a:bodyPr>
            <a:noAutofit/>
          </a:bodyPr>
          <a:lstStyle/>
          <a:p>
            <a:pPr eaLnBrk="1" hangingPunct="1">
              <a:lnSpc>
                <a:spcPct val="80000"/>
              </a:lnSpc>
            </a:pPr>
            <a:r>
              <a:rPr lang="pt-PT" altLang="pt-PT" sz="2800" b="1" dirty="0" err="1" smtClean="0"/>
              <a:t>Root</a:t>
            </a:r>
            <a:r>
              <a:rPr lang="pt-PT" altLang="pt-PT" sz="2800" b="1" dirty="0" smtClean="0"/>
              <a:t> Causes </a:t>
            </a:r>
            <a:r>
              <a:rPr lang="pt-PT" altLang="pt-PT" sz="2800" b="1" dirty="0" err="1" smtClean="0"/>
              <a:t>of</a:t>
            </a:r>
            <a:r>
              <a:rPr lang="pt-PT" altLang="pt-PT" sz="2800" b="1" dirty="0" smtClean="0"/>
              <a:t> </a:t>
            </a:r>
            <a:r>
              <a:rPr lang="pt-PT" altLang="pt-PT" sz="2800" b="1" dirty="0" err="1" smtClean="0"/>
              <a:t>Strategic</a:t>
            </a:r>
            <a:r>
              <a:rPr lang="pt-PT" altLang="pt-PT" sz="2800" b="1" dirty="0" smtClean="0"/>
              <a:t> </a:t>
            </a:r>
            <a:r>
              <a:rPr lang="pt-PT" altLang="pt-PT" sz="2800" b="1" dirty="0" err="1" smtClean="0"/>
              <a:t>distress</a:t>
            </a:r>
            <a:endParaRPr lang="pt-PT" altLang="pt-PT" sz="2800" b="1" dirty="0" smtClean="0"/>
          </a:p>
          <a:p>
            <a:pPr eaLnBrk="1" hangingPunct="1">
              <a:lnSpc>
                <a:spcPct val="80000"/>
              </a:lnSpc>
            </a:pPr>
            <a:r>
              <a:rPr lang="pt-PT" altLang="pt-PT" sz="2800" dirty="0" err="1" smtClean="0"/>
              <a:t>There</a:t>
            </a:r>
            <a:r>
              <a:rPr lang="pt-PT" altLang="pt-PT" sz="2800" dirty="0" smtClean="0"/>
              <a:t> are </a:t>
            </a:r>
            <a:r>
              <a:rPr lang="pt-PT" altLang="pt-PT" sz="2800" dirty="0" err="1" smtClean="0"/>
              <a:t>just</a:t>
            </a:r>
            <a:r>
              <a:rPr lang="pt-PT" altLang="pt-PT" sz="2800" dirty="0" smtClean="0"/>
              <a:t> a </a:t>
            </a:r>
            <a:r>
              <a:rPr lang="pt-PT" altLang="pt-PT" sz="2800" dirty="0" err="1" smtClean="0"/>
              <a:t>limited</a:t>
            </a:r>
            <a:r>
              <a:rPr lang="pt-PT" altLang="pt-PT" sz="2800" dirty="0" smtClean="0"/>
              <a:t> </a:t>
            </a:r>
            <a:r>
              <a:rPr lang="pt-PT" altLang="pt-PT" sz="2800" dirty="0" err="1" smtClean="0"/>
              <a:t>number</a:t>
            </a:r>
            <a:r>
              <a:rPr lang="pt-PT" altLang="pt-PT" sz="2800" dirty="0" smtClean="0"/>
              <a:t> </a:t>
            </a:r>
            <a:r>
              <a:rPr lang="pt-PT" altLang="pt-PT" sz="2800" dirty="0" err="1" smtClean="0"/>
              <a:t>of</a:t>
            </a:r>
            <a:r>
              <a:rPr lang="pt-PT" altLang="pt-PT" sz="2800" dirty="0" smtClean="0"/>
              <a:t> </a:t>
            </a:r>
            <a:r>
              <a:rPr lang="pt-PT" altLang="pt-PT" sz="2800" b="1" dirty="0" err="1" smtClean="0"/>
              <a:t>root</a:t>
            </a:r>
            <a:r>
              <a:rPr lang="pt-PT" altLang="pt-PT" sz="2800" b="1" dirty="0" smtClean="0"/>
              <a:t> causes for </a:t>
            </a:r>
            <a:r>
              <a:rPr lang="pt-PT" altLang="pt-PT" sz="2800" b="1" dirty="0" err="1" smtClean="0"/>
              <a:t>corporate</a:t>
            </a:r>
            <a:r>
              <a:rPr lang="pt-PT" altLang="pt-PT" sz="2800" b="1" dirty="0" smtClean="0"/>
              <a:t> </a:t>
            </a:r>
            <a:r>
              <a:rPr lang="pt-PT" altLang="pt-PT" sz="2800" b="1" dirty="0" err="1" smtClean="0"/>
              <a:t>strategic</a:t>
            </a:r>
            <a:r>
              <a:rPr lang="pt-PT" altLang="pt-PT" sz="2800" b="1" dirty="0" smtClean="0"/>
              <a:t> </a:t>
            </a:r>
            <a:r>
              <a:rPr lang="pt-PT" altLang="pt-PT" sz="2800" b="1" dirty="0" err="1" smtClean="0"/>
              <a:t>distress</a:t>
            </a:r>
            <a:r>
              <a:rPr lang="pt-PT" altLang="pt-PT" sz="2800" b="1" dirty="0" smtClean="0"/>
              <a:t>:</a:t>
            </a:r>
            <a:endParaRPr lang="pt-PT" altLang="pt-PT" sz="2800" dirty="0" smtClean="0"/>
          </a:p>
          <a:p>
            <a:pPr eaLnBrk="1" hangingPunct="1">
              <a:lnSpc>
                <a:spcPct val="80000"/>
              </a:lnSpc>
            </a:pPr>
            <a:r>
              <a:rPr lang="pt-PT" altLang="pt-PT" sz="2800" dirty="0" smtClean="0"/>
              <a:t>"</a:t>
            </a:r>
            <a:r>
              <a:rPr lang="pt-PT" altLang="pt-PT" sz="2800" dirty="0" err="1" smtClean="0"/>
              <a:t>Acts</a:t>
            </a:r>
            <a:r>
              <a:rPr lang="pt-PT" altLang="pt-PT" sz="2800" dirty="0" smtClean="0"/>
              <a:t> </a:t>
            </a:r>
            <a:r>
              <a:rPr lang="pt-PT" altLang="pt-PT" sz="2800" dirty="0" err="1" smtClean="0"/>
              <a:t>of</a:t>
            </a:r>
            <a:r>
              <a:rPr lang="pt-PT" altLang="pt-PT" sz="2800" dirty="0" smtClean="0"/>
              <a:t> </a:t>
            </a:r>
            <a:r>
              <a:rPr lang="pt-PT" altLang="pt-PT" sz="2800" dirty="0" err="1" smtClean="0"/>
              <a:t>God</a:t>
            </a:r>
            <a:r>
              <a:rPr lang="pt-PT" altLang="pt-PT" sz="2800" dirty="0" smtClean="0"/>
              <a:t>" - </a:t>
            </a:r>
            <a:r>
              <a:rPr lang="pt-PT" altLang="pt-PT" sz="2800" dirty="0" err="1" smtClean="0"/>
              <a:t>Certain</a:t>
            </a:r>
            <a:r>
              <a:rPr lang="pt-PT" altLang="pt-PT" sz="2800" dirty="0" smtClean="0"/>
              <a:t> </a:t>
            </a:r>
            <a:r>
              <a:rPr lang="pt-PT" altLang="pt-PT" sz="2800" dirty="0" err="1" smtClean="0"/>
              <a:t>risks</a:t>
            </a:r>
            <a:r>
              <a:rPr lang="pt-PT" altLang="pt-PT" sz="2800" dirty="0" smtClean="0"/>
              <a:t> </a:t>
            </a:r>
            <a:r>
              <a:rPr lang="pt-PT" altLang="pt-PT" sz="2800" dirty="0" err="1" smtClean="0"/>
              <a:t>may</a:t>
            </a:r>
            <a:r>
              <a:rPr lang="pt-PT" altLang="pt-PT" sz="2800" dirty="0" smtClean="0"/>
              <a:t> </a:t>
            </a:r>
            <a:r>
              <a:rPr lang="pt-PT" altLang="pt-PT" sz="2800" dirty="0" err="1" smtClean="0"/>
              <a:t>occur</a:t>
            </a:r>
            <a:r>
              <a:rPr lang="pt-PT" altLang="pt-PT" sz="2800" dirty="0" smtClean="0"/>
              <a:t> </a:t>
            </a:r>
            <a:r>
              <a:rPr lang="pt-PT" altLang="pt-PT" sz="2800" dirty="0" err="1" smtClean="0"/>
              <a:t>and</a:t>
            </a:r>
            <a:r>
              <a:rPr lang="pt-PT" altLang="pt-PT" sz="2800" dirty="0" smtClean="0"/>
              <a:t> cause </a:t>
            </a:r>
            <a:r>
              <a:rPr lang="pt-PT" altLang="pt-PT" sz="2800" dirty="0" err="1" smtClean="0"/>
              <a:t>irreparable</a:t>
            </a:r>
            <a:r>
              <a:rPr lang="pt-PT" altLang="pt-PT" sz="2800" dirty="0" smtClean="0"/>
              <a:t> </a:t>
            </a:r>
            <a:r>
              <a:rPr lang="pt-PT" altLang="pt-PT" sz="2800" dirty="0" err="1" smtClean="0"/>
              <a:t>damage</a:t>
            </a:r>
            <a:r>
              <a:rPr lang="pt-PT" altLang="pt-PT" sz="2800" dirty="0" smtClean="0"/>
              <a:t> (</a:t>
            </a:r>
            <a:r>
              <a:rPr lang="pt-PT" altLang="pt-PT" sz="2800" dirty="0" err="1" smtClean="0"/>
              <a:t>despite</a:t>
            </a:r>
            <a:r>
              <a:rPr lang="pt-PT" altLang="pt-PT" sz="2800" dirty="0" smtClean="0"/>
              <a:t> </a:t>
            </a:r>
            <a:r>
              <a:rPr lang="pt-PT" altLang="pt-PT" sz="2800" dirty="0" err="1" smtClean="0"/>
              <a:t>proper</a:t>
            </a:r>
            <a:r>
              <a:rPr lang="pt-PT" altLang="pt-PT" sz="2800" dirty="0" smtClean="0"/>
              <a:t> </a:t>
            </a:r>
            <a:r>
              <a:rPr lang="pt-PT" altLang="pt-PT" sz="2800" dirty="0" err="1" smtClean="0"/>
              <a:t>anticipation</a:t>
            </a:r>
            <a:r>
              <a:rPr lang="pt-PT" altLang="pt-PT" sz="2800" dirty="0" smtClean="0"/>
              <a:t> </a:t>
            </a:r>
            <a:r>
              <a:rPr lang="pt-PT" altLang="pt-PT" sz="2800" dirty="0" err="1" smtClean="0"/>
              <a:t>and</a:t>
            </a:r>
            <a:r>
              <a:rPr lang="pt-PT" altLang="pt-PT" sz="2800" dirty="0" smtClean="0"/>
              <a:t> </a:t>
            </a:r>
            <a:r>
              <a:rPr lang="pt-PT" altLang="pt-PT" sz="2800" dirty="0" err="1" smtClean="0"/>
              <a:t>thorough</a:t>
            </a:r>
            <a:r>
              <a:rPr lang="pt-PT" altLang="pt-PT" sz="2800" dirty="0" smtClean="0"/>
              <a:t> </a:t>
            </a:r>
            <a:r>
              <a:rPr lang="pt-PT" altLang="pt-PT" sz="2800" dirty="0" err="1" smtClean="0"/>
              <a:t>preparation</a:t>
            </a:r>
            <a:r>
              <a:rPr lang="pt-PT" altLang="pt-PT" sz="2800" dirty="0" smtClean="0"/>
              <a:t>).</a:t>
            </a:r>
          </a:p>
          <a:p>
            <a:pPr eaLnBrk="1" hangingPunct="1">
              <a:lnSpc>
                <a:spcPct val="80000"/>
              </a:lnSpc>
            </a:pPr>
            <a:r>
              <a:rPr lang="pt-PT" altLang="pt-PT" sz="2800" dirty="0" err="1" smtClean="0"/>
              <a:t>Poor</a:t>
            </a:r>
            <a:r>
              <a:rPr lang="pt-PT" altLang="pt-PT" sz="2800" dirty="0" smtClean="0"/>
              <a:t> </a:t>
            </a:r>
            <a:r>
              <a:rPr lang="pt-PT" altLang="pt-PT" sz="2800" dirty="0" err="1" smtClean="0"/>
              <a:t>Vision</a:t>
            </a:r>
            <a:r>
              <a:rPr lang="pt-PT" altLang="pt-PT" sz="2800" dirty="0" smtClean="0"/>
              <a:t> / </a:t>
            </a:r>
            <a:r>
              <a:rPr lang="pt-PT" altLang="pt-PT" sz="2800" dirty="0" err="1" smtClean="0"/>
              <a:t>Understanding</a:t>
            </a:r>
            <a:r>
              <a:rPr lang="pt-PT" altLang="pt-PT" sz="2800" dirty="0" smtClean="0"/>
              <a:t> </a:t>
            </a:r>
            <a:r>
              <a:rPr lang="pt-PT" altLang="pt-PT" sz="2800" dirty="0" err="1" smtClean="0"/>
              <a:t>of</a:t>
            </a:r>
            <a:r>
              <a:rPr lang="pt-PT" altLang="pt-PT" sz="2800" dirty="0" smtClean="0"/>
              <a:t> </a:t>
            </a:r>
            <a:r>
              <a:rPr lang="pt-PT" altLang="pt-PT" sz="2800" dirty="0" err="1" smtClean="0"/>
              <a:t>the</a:t>
            </a:r>
            <a:r>
              <a:rPr lang="pt-PT" altLang="pt-PT" sz="2800" dirty="0" smtClean="0"/>
              <a:t> </a:t>
            </a:r>
            <a:r>
              <a:rPr lang="pt-PT" altLang="pt-PT" sz="2800" dirty="0" err="1" smtClean="0"/>
              <a:t>Market</a:t>
            </a:r>
            <a:endParaRPr lang="pt-PT" altLang="pt-PT" sz="2800" dirty="0" smtClean="0"/>
          </a:p>
          <a:p>
            <a:pPr eaLnBrk="1" hangingPunct="1">
              <a:lnSpc>
                <a:spcPct val="80000"/>
              </a:lnSpc>
            </a:pPr>
            <a:r>
              <a:rPr lang="pt-PT" altLang="pt-PT" sz="2800" dirty="0" err="1" smtClean="0"/>
              <a:t>Poor</a:t>
            </a:r>
            <a:r>
              <a:rPr lang="pt-PT" altLang="pt-PT" sz="2800" dirty="0" smtClean="0"/>
              <a:t> </a:t>
            </a:r>
            <a:r>
              <a:rPr lang="pt-PT" altLang="pt-PT" sz="2800" dirty="0" err="1" smtClean="0"/>
              <a:t>Strategy</a:t>
            </a:r>
            <a:endParaRPr lang="pt-PT" altLang="pt-PT" sz="2800" dirty="0" smtClean="0"/>
          </a:p>
          <a:p>
            <a:pPr eaLnBrk="1" hangingPunct="1">
              <a:lnSpc>
                <a:spcPct val="80000"/>
              </a:lnSpc>
            </a:pPr>
            <a:r>
              <a:rPr lang="pt-PT" altLang="pt-PT" sz="2800" dirty="0" err="1" smtClean="0"/>
              <a:t>Poor</a:t>
            </a:r>
            <a:r>
              <a:rPr lang="pt-PT" altLang="pt-PT" sz="2800" dirty="0" smtClean="0"/>
              <a:t> Business </a:t>
            </a:r>
            <a:r>
              <a:rPr lang="pt-PT" altLang="pt-PT" sz="2800" dirty="0" err="1" smtClean="0"/>
              <a:t>Model</a:t>
            </a:r>
            <a:r>
              <a:rPr lang="pt-PT" altLang="pt-PT" sz="2800" dirty="0" smtClean="0"/>
              <a:t> / </a:t>
            </a:r>
            <a:r>
              <a:rPr lang="pt-PT" altLang="pt-PT" sz="2800" dirty="0" err="1" smtClean="0"/>
              <a:t>Execution</a:t>
            </a:r>
            <a:endParaRPr lang="pt-PT" altLang="pt-PT" sz="2800" b="1" dirty="0" smtClean="0"/>
          </a:p>
        </p:txBody>
      </p:sp>
    </p:spTree>
    <p:extLst>
      <p:ext uri="{BB962C8B-B14F-4D97-AF65-F5344CB8AC3E}">
        <p14:creationId xmlns:p14="http://schemas.microsoft.com/office/powerpoint/2010/main" val="3055925924"/>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pt-PT" sz="5400" b="1" dirty="0" err="1"/>
              <a:t>Turnaround</a:t>
            </a:r>
            <a:r>
              <a:rPr lang="pt-PT" sz="5400" b="1" dirty="0"/>
              <a:t> Management</a:t>
            </a:r>
          </a:p>
        </p:txBody>
      </p:sp>
      <p:sp>
        <p:nvSpPr>
          <p:cNvPr id="3" name="Content Placeholder 2"/>
          <p:cNvSpPr>
            <a:spLocks noGrp="1"/>
          </p:cNvSpPr>
          <p:nvPr>
            <p:ph idx="1"/>
          </p:nvPr>
        </p:nvSpPr>
        <p:spPr/>
        <p:txBody>
          <a:bodyPr>
            <a:normAutofit lnSpcReduction="10000"/>
          </a:bodyPr>
          <a:lstStyle/>
          <a:p>
            <a:endParaRPr lang="en-US" dirty="0" smtClean="0"/>
          </a:p>
          <a:p>
            <a:pPr algn="just"/>
            <a:r>
              <a:rPr lang="en-US" sz="2800" dirty="0" smtClean="0"/>
              <a:t>More </a:t>
            </a:r>
            <a:r>
              <a:rPr lang="en-US" sz="2800" dirty="0"/>
              <a:t>Immediate Causes of Strategic distress</a:t>
            </a:r>
          </a:p>
          <a:p>
            <a:pPr algn="just"/>
            <a:r>
              <a:rPr lang="en-US" sz="2800" dirty="0"/>
              <a:t>Typically, when these root causes are not dealt with properly, they will cause a range of problems, which can then trigger a corporate crisis:</a:t>
            </a:r>
          </a:p>
          <a:p>
            <a:pPr algn="just"/>
            <a:r>
              <a:rPr lang="en-US" sz="2800" dirty="0"/>
              <a:t>Lack of expertise, experience or education, weak management</a:t>
            </a:r>
          </a:p>
          <a:p>
            <a:pPr algn="just"/>
            <a:r>
              <a:rPr lang="en-US" sz="2800" dirty="0"/>
              <a:t>Market circumstances, weak economy</a:t>
            </a:r>
          </a:p>
          <a:p>
            <a:pPr algn="just"/>
            <a:r>
              <a:rPr lang="en-US" sz="2800" dirty="0"/>
              <a:t>Business economical reasons, earnings crisis</a:t>
            </a:r>
          </a:p>
          <a:p>
            <a:endParaRPr lang="pt-PT" dirty="0"/>
          </a:p>
        </p:txBody>
      </p:sp>
    </p:spTree>
    <p:extLst>
      <p:ext uri="{BB962C8B-B14F-4D97-AF65-F5344CB8AC3E}">
        <p14:creationId xmlns:p14="http://schemas.microsoft.com/office/powerpoint/2010/main" val="287659462"/>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2"/>
          <p:cNvSpPr>
            <a:spLocks noGrp="1" noChangeArrowheads="1"/>
          </p:cNvSpPr>
          <p:nvPr>
            <p:ph type="title"/>
          </p:nvPr>
        </p:nvSpPr>
        <p:spPr/>
        <p:txBody>
          <a:bodyPr>
            <a:normAutofit/>
          </a:bodyPr>
          <a:lstStyle/>
          <a:p>
            <a:pPr algn="ctr" eaLnBrk="1" hangingPunct="1">
              <a:defRPr/>
            </a:pPr>
            <a:r>
              <a:rPr lang="pt-PT" altLang="ja-JP" sz="5400" b="1" dirty="0" err="1" smtClean="0">
                <a:ea typeface="ＭＳ Ｐゴシック" charset="-128"/>
              </a:rPr>
              <a:t>Turnaround</a:t>
            </a:r>
            <a:r>
              <a:rPr lang="pt-PT" altLang="ja-JP" sz="5400" b="1" dirty="0" smtClean="0">
                <a:ea typeface="ＭＳ Ｐゴシック" charset="-128"/>
              </a:rPr>
              <a:t> Management</a:t>
            </a:r>
            <a:endParaRPr lang="pt-PT" sz="5400" b="1" dirty="0" smtClean="0">
              <a:ea typeface="ＭＳ Ｐゴシック" charset="-128"/>
            </a:endParaRPr>
          </a:p>
        </p:txBody>
      </p:sp>
      <p:sp>
        <p:nvSpPr>
          <p:cNvPr id="91139" name="Rectangle 3"/>
          <p:cNvSpPr>
            <a:spLocks noGrp="1" noChangeArrowheads="1"/>
          </p:cNvSpPr>
          <p:nvPr>
            <p:ph idx="1"/>
          </p:nvPr>
        </p:nvSpPr>
        <p:spPr>
          <a:xfrm>
            <a:off x="395536" y="1845734"/>
            <a:ext cx="8496943" cy="4247562"/>
          </a:xfrm>
        </p:spPr>
        <p:txBody>
          <a:bodyPr>
            <a:normAutofit fontScale="85000" lnSpcReduction="10000"/>
          </a:bodyPr>
          <a:lstStyle/>
          <a:p>
            <a:pPr algn="just" eaLnBrk="1" hangingPunct="1">
              <a:lnSpc>
                <a:spcPct val="80000"/>
              </a:lnSpc>
            </a:pPr>
            <a:r>
              <a:rPr lang="pt-PT" altLang="pt-PT" sz="2400" dirty="0" err="1" smtClean="0"/>
              <a:t>Bankruptcy</a:t>
            </a:r>
            <a:r>
              <a:rPr lang="pt-PT" altLang="pt-PT" sz="2400" dirty="0" smtClean="0"/>
              <a:t> </a:t>
            </a:r>
            <a:r>
              <a:rPr lang="pt-PT" altLang="pt-PT" sz="2400" dirty="0" err="1" smtClean="0"/>
              <a:t>of</a:t>
            </a:r>
            <a:r>
              <a:rPr lang="pt-PT" altLang="pt-PT" sz="2400" dirty="0" smtClean="0"/>
              <a:t> holding </a:t>
            </a:r>
            <a:r>
              <a:rPr lang="pt-PT" altLang="pt-PT" sz="2400" dirty="0" err="1" smtClean="0"/>
              <a:t>company</a:t>
            </a:r>
            <a:endParaRPr lang="pt-PT" altLang="pt-PT" sz="2400" dirty="0" smtClean="0"/>
          </a:p>
          <a:p>
            <a:pPr algn="just" eaLnBrk="1" hangingPunct="1">
              <a:lnSpc>
                <a:spcPct val="80000"/>
              </a:lnSpc>
            </a:pPr>
            <a:r>
              <a:rPr lang="pt-PT" altLang="pt-PT" sz="2400" dirty="0" err="1" smtClean="0"/>
              <a:t>Board</a:t>
            </a:r>
            <a:r>
              <a:rPr lang="pt-PT" altLang="pt-PT" sz="2400" dirty="0" smtClean="0"/>
              <a:t> </a:t>
            </a:r>
            <a:r>
              <a:rPr lang="pt-PT" altLang="pt-PT" sz="2400" dirty="0" err="1" smtClean="0"/>
              <a:t>level</a:t>
            </a:r>
            <a:r>
              <a:rPr lang="pt-PT" altLang="pt-PT" sz="2400" dirty="0" smtClean="0"/>
              <a:t> </a:t>
            </a:r>
            <a:r>
              <a:rPr lang="pt-PT" altLang="pt-PT" sz="2400" dirty="0" err="1" smtClean="0"/>
              <a:t>arguments</a:t>
            </a:r>
            <a:endParaRPr lang="pt-PT" altLang="pt-PT" sz="2400" dirty="0" smtClean="0"/>
          </a:p>
          <a:p>
            <a:pPr algn="just" eaLnBrk="1" hangingPunct="1">
              <a:lnSpc>
                <a:spcPct val="80000"/>
              </a:lnSpc>
            </a:pPr>
            <a:r>
              <a:rPr lang="pt-PT" altLang="pt-PT" sz="2400" dirty="0" err="1" smtClean="0"/>
              <a:t>Fraud</a:t>
            </a:r>
            <a:r>
              <a:rPr lang="pt-PT" altLang="pt-PT" sz="2400" dirty="0" smtClean="0"/>
              <a:t>, </a:t>
            </a:r>
            <a:r>
              <a:rPr lang="pt-PT" altLang="pt-PT" sz="2400" dirty="0" err="1" smtClean="0"/>
              <a:t>insufficient</a:t>
            </a:r>
            <a:r>
              <a:rPr lang="pt-PT" altLang="pt-PT" sz="2400" dirty="0" smtClean="0"/>
              <a:t> financial </a:t>
            </a:r>
            <a:r>
              <a:rPr lang="pt-PT" altLang="pt-PT" sz="2400" dirty="0" err="1" smtClean="0"/>
              <a:t>controls</a:t>
            </a:r>
            <a:endParaRPr lang="pt-PT" altLang="pt-PT" sz="2400" dirty="0" smtClean="0"/>
          </a:p>
          <a:p>
            <a:pPr algn="just" eaLnBrk="1" hangingPunct="1">
              <a:lnSpc>
                <a:spcPct val="80000"/>
              </a:lnSpc>
            </a:pPr>
            <a:r>
              <a:rPr lang="pt-PT" altLang="pt-PT" sz="2400" dirty="0" err="1" smtClean="0"/>
              <a:t>Overly</a:t>
            </a:r>
            <a:r>
              <a:rPr lang="pt-PT" altLang="pt-PT" sz="2400" dirty="0" smtClean="0"/>
              <a:t> </a:t>
            </a:r>
            <a:r>
              <a:rPr lang="pt-PT" altLang="pt-PT" sz="2400" dirty="0" err="1" smtClean="0"/>
              <a:t>optimistic</a:t>
            </a:r>
            <a:r>
              <a:rPr lang="pt-PT" altLang="pt-PT" sz="2400" dirty="0" smtClean="0"/>
              <a:t> sales </a:t>
            </a:r>
            <a:r>
              <a:rPr lang="pt-PT" altLang="pt-PT" sz="2400" dirty="0" err="1" smtClean="0"/>
              <a:t>projections</a:t>
            </a:r>
            <a:endParaRPr lang="pt-PT" altLang="pt-PT" sz="2400" dirty="0" smtClean="0"/>
          </a:p>
          <a:p>
            <a:pPr algn="just" eaLnBrk="1" hangingPunct="1">
              <a:lnSpc>
                <a:spcPct val="80000"/>
              </a:lnSpc>
            </a:pPr>
            <a:r>
              <a:rPr lang="pt-PT" altLang="pt-PT" sz="2400" dirty="0" err="1" smtClean="0"/>
              <a:t>Financing</a:t>
            </a:r>
            <a:r>
              <a:rPr lang="pt-PT" altLang="pt-PT" sz="2400" dirty="0" smtClean="0"/>
              <a:t> </a:t>
            </a:r>
            <a:r>
              <a:rPr lang="pt-PT" altLang="pt-PT" sz="2400" dirty="0" err="1" smtClean="0"/>
              <a:t>problems</a:t>
            </a:r>
            <a:r>
              <a:rPr lang="pt-PT" altLang="pt-PT" sz="2400" dirty="0" smtClean="0"/>
              <a:t>, </a:t>
            </a:r>
            <a:r>
              <a:rPr lang="pt-PT" altLang="pt-PT" sz="2400" dirty="0" err="1" smtClean="0"/>
              <a:t>liquidity</a:t>
            </a:r>
            <a:r>
              <a:rPr lang="pt-PT" altLang="pt-PT" sz="2400" dirty="0" smtClean="0"/>
              <a:t> </a:t>
            </a:r>
            <a:r>
              <a:rPr lang="pt-PT" altLang="pt-PT" sz="2400" dirty="0" err="1" smtClean="0"/>
              <a:t>crisis</a:t>
            </a:r>
            <a:r>
              <a:rPr lang="pt-PT" altLang="pt-PT" sz="2400" dirty="0" smtClean="0"/>
              <a:t>, </a:t>
            </a:r>
            <a:r>
              <a:rPr lang="pt-PT" altLang="pt-PT" sz="2400" dirty="0" err="1" smtClean="0"/>
              <a:t>excessive</a:t>
            </a:r>
            <a:r>
              <a:rPr lang="pt-PT" altLang="pt-PT" sz="2400" dirty="0" smtClean="0"/>
              <a:t> </a:t>
            </a:r>
            <a:r>
              <a:rPr lang="pt-PT" altLang="pt-PT" sz="2400" dirty="0" err="1" smtClean="0"/>
              <a:t>debt</a:t>
            </a:r>
            <a:r>
              <a:rPr lang="pt-PT" altLang="pt-PT" sz="2400" dirty="0" smtClean="0"/>
              <a:t> </a:t>
            </a:r>
            <a:r>
              <a:rPr lang="pt-PT" altLang="pt-PT" sz="2400" dirty="0" err="1" smtClean="0"/>
              <a:t>burden</a:t>
            </a:r>
            <a:r>
              <a:rPr lang="pt-PT" altLang="pt-PT" sz="2400" dirty="0" smtClean="0"/>
              <a:t>, </a:t>
            </a:r>
            <a:r>
              <a:rPr lang="pt-PT" altLang="pt-PT" sz="2400" dirty="0" err="1" smtClean="0"/>
              <a:t>undercapitalization</a:t>
            </a:r>
            <a:endParaRPr lang="pt-PT" altLang="pt-PT" sz="2400" dirty="0" smtClean="0"/>
          </a:p>
          <a:p>
            <a:pPr algn="just" eaLnBrk="1" hangingPunct="1">
              <a:lnSpc>
                <a:spcPct val="80000"/>
              </a:lnSpc>
            </a:pPr>
            <a:r>
              <a:rPr lang="pt-PT" altLang="pt-PT" sz="2400" dirty="0" err="1" smtClean="0"/>
              <a:t>Operating</a:t>
            </a:r>
            <a:r>
              <a:rPr lang="pt-PT" altLang="pt-PT" sz="2400" dirty="0" smtClean="0"/>
              <a:t> </a:t>
            </a:r>
            <a:r>
              <a:rPr lang="pt-PT" altLang="pt-PT" sz="2400" dirty="0" err="1" smtClean="0"/>
              <a:t>cost</a:t>
            </a:r>
            <a:r>
              <a:rPr lang="pt-PT" altLang="pt-PT" sz="2400" dirty="0" smtClean="0"/>
              <a:t> </a:t>
            </a:r>
            <a:r>
              <a:rPr lang="pt-PT" altLang="pt-PT" sz="2400" dirty="0" err="1" smtClean="0"/>
              <a:t>levels</a:t>
            </a:r>
            <a:r>
              <a:rPr lang="pt-PT" altLang="pt-PT" sz="2400" dirty="0" smtClean="0"/>
              <a:t> too </a:t>
            </a:r>
            <a:r>
              <a:rPr lang="pt-PT" altLang="pt-PT" sz="2400" dirty="0" err="1" smtClean="0"/>
              <a:t>high</a:t>
            </a:r>
            <a:endParaRPr lang="pt-PT" altLang="pt-PT" sz="2400" dirty="0" smtClean="0"/>
          </a:p>
          <a:p>
            <a:pPr algn="just" eaLnBrk="1" hangingPunct="1">
              <a:lnSpc>
                <a:spcPct val="80000"/>
              </a:lnSpc>
            </a:pPr>
            <a:r>
              <a:rPr lang="pt-PT" altLang="pt-PT" sz="2400" dirty="0" err="1" smtClean="0"/>
              <a:t>Very</a:t>
            </a:r>
            <a:r>
              <a:rPr lang="pt-PT" altLang="pt-PT" sz="2400" dirty="0" smtClean="0"/>
              <a:t> </a:t>
            </a:r>
            <a:r>
              <a:rPr lang="pt-PT" altLang="pt-PT" sz="2400" dirty="0" err="1" smtClean="0"/>
              <a:t>strong</a:t>
            </a:r>
            <a:r>
              <a:rPr lang="pt-PT" altLang="pt-PT" sz="2400" dirty="0" smtClean="0"/>
              <a:t>, </a:t>
            </a:r>
            <a:r>
              <a:rPr lang="pt-PT" altLang="pt-PT" sz="2400" dirty="0" err="1" smtClean="0"/>
              <a:t>successful</a:t>
            </a:r>
            <a:r>
              <a:rPr lang="pt-PT" altLang="pt-PT" sz="2400" dirty="0" smtClean="0"/>
              <a:t> </a:t>
            </a:r>
            <a:r>
              <a:rPr lang="pt-PT" altLang="pt-PT" sz="2400" dirty="0" err="1" smtClean="0"/>
              <a:t>competitor</a:t>
            </a:r>
            <a:endParaRPr lang="pt-PT" altLang="pt-PT" sz="2400" dirty="0" smtClean="0"/>
          </a:p>
          <a:p>
            <a:pPr algn="just" eaLnBrk="1" hangingPunct="1">
              <a:lnSpc>
                <a:spcPct val="80000"/>
              </a:lnSpc>
            </a:pPr>
            <a:r>
              <a:rPr lang="pt-PT" altLang="pt-PT" sz="2400" dirty="0" err="1" smtClean="0"/>
              <a:t>Overinvestment</a:t>
            </a:r>
            <a:endParaRPr lang="pt-PT" altLang="pt-PT" sz="2400" dirty="0" smtClean="0"/>
          </a:p>
          <a:p>
            <a:pPr algn="just" eaLnBrk="1" hangingPunct="1">
              <a:lnSpc>
                <a:spcPct val="80000"/>
              </a:lnSpc>
            </a:pPr>
            <a:r>
              <a:rPr lang="pt-PT" altLang="pt-PT" sz="2400" dirty="0" err="1" smtClean="0"/>
              <a:t>Insufficient</a:t>
            </a:r>
            <a:r>
              <a:rPr lang="pt-PT" altLang="pt-PT" sz="2400" dirty="0" smtClean="0"/>
              <a:t> </a:t>
            </a:r>
            <a:r>
              <a:rPr lang="pt-PT" altLang="pt-PT" sz="2400" dirty="0" err="1" smtClean="0"/>
              <a:t>resources</a:t>
            </a:r>
            <a:r>
              <a:rPr lang="pt-PT" altLang="pt-PT" sz="2400" dirty="0" smtClean="0"/>
              <a:t>, </a:t>
            </a:r>
            <a:r>
              <a:rPr lang="pt-PT" altLang="pt-PT" sz="2400" dirty="0" err="1" smtClean="0"/>
              <a:t>underinvestment</a:t>
            </a:r>
            <a:endParaRPr lang="pt-PT" altLang="pt-PT" sz="2400" dirty="0" smtClean="0"/>
          </a:p>
          <a:p>
            <a:pPr algn="just" eaLnBrk="1" hangingPunct="1">
              <a:lnSpc>
                <a:spcPct val="80000"/>
              </a:lnSpc>
            </a:pPr>
            <a:r>
              <a:rPr lang="pt-PT" altLang="pt-PT" sz="2400" dirty="0" err="1" smtClean="0"/>
              <a:t>Often</a:t>
            </a:r>
            <a:r>
              <a:rPr lang="pt-PT" altLang="pt-PT" sz="2400" dirty="0" smtClean="0"/>
              <a:t> </a:t>
            </a:r>
            <a:r>
              <a:rPr lang="pt-PT" altLang="pt-PT" sz="2400" dirty="0" err="1" smtClean="0"/>
              <a:t>these</a:t>
            </a:r>
            <a:r>
              <a:rPr lang="pt-PT" altLang="pt-PT" sz="2400" dirty="0" smtClean="0"/>
              <a:t> </a:t>
            </a:r>
            <a:r>
              <a:rPr lang="pt-PT" altLang="pt-PT" sz="2400" dirty="0" err="1" smtClean="0"/>
              <a:t>triggers</a:t>
            </a:r>
            <a:r>
              <a:rPr lang="pt-PT" altLang="pt-PT" sz="2400" dirty="0" smtClean="0"/>
              <a:t> are </a:t>
            </a:r>
            <a:r>
              <a:rPr lang="pt-PT" altLang="pt-PT" sz="2400" dirty="0" err="1" smtClean="0"/>
              <a:t>interrelated</a:t>
            </a:r>
            <a:r>
              <a:rPr lang="pt-PT" altLang="pt-PT" sz="2400" dirty="0" smtClean="0"/>
              <a:t>, </a:t>
            </a:r>
            <a:r>
              <a:rPr lang="pt-PT" altLang="pt-PT" sz="2400" dirty="0" err="1" smtClean="0"/>
              <a:t>and</a:t>
            </a:r>
            <a:r>
              <a:rPr lang="pt-PT" altLang="pt-PT" sz="2400" dirty="0" smtClean="0"/>
              <a:t> </a:t>
            </a:r>
            <a:r>
              <a:rPr lang="pt-PT" altLang="pt-PT" sz="2400" dirty="0" err="1" smtClean="0"/>
              <a:t>several</a:t>
            </a:r>
            <a:r>
              <a:rPr lang="pt-PT" altLang="pt-PT" sz="2400" dirty="0" smtClean="0"/>
              <a:t> causes are </a:t>
            </a:r>
            <a:r>
              <a:rPr lang="pt-PT" altLang="pt-PT" sz="2400" dirty="0" err="1" smtClean="0"/>
              <a:t>involved</a:t>
            </a:r>
            <a:r>
              <a:rPr lang="pt-PT" altLang="pt-PT" sz="2400" dirty="0" smtClean="0"/>
              <a:t>. </a:t>
            </a:r>
            <a:r>
              <a:rPr lang="pt-PT" altLang="pt-PT" sz="2400" dirty="0" err="1" smtClean="0"/>
              <a:t>Slywotzky</a:t>
            </a:r>
            <a:r>
              <a:rPr lang="pt-PT" altLang="pt-PT" sz="2400" dirty="0"/>
              <a:t> </a:t>
            </a:r>
            <a:r>
              <a:rPr lang="pt-PT" altLang="pt-PT" sz="2400" dirty="0" err="1" smtClean="0"/>
              <a:t>and</a:t>
            </a:r>
            <a:r>
              <a:rPr lang="pt-PT" altLang="pt-PT" sz="2400" dirty="0" smtClean="0"/>
              <a:t> </a:t>
            </a:r>
            <a:r>
              <a:rPr lang="pt-PT" altLang="pt-PT" sz="2400" dirty="0" err="1" smtClean="0"/>
              <a:t>Drzik</a:t>
            </a:r>
            <a:r>
              <a:rPr lang="pt-PT" altLang="pt-PT" sz="2400" dirty="0" smtClean="0"/>
              <a:t> </a:t>
            </a:r>
            <a:r>
              <a:rPr lang="pt-PT" altLang="pt-PT" sz="2400" dirty="0" err="1" smtClean="0"/>
              <a:t>have</a:t>
            </a:r>
            <a:r>
              <a:rPr lang="pt-PT" altLang="pt-PT" sz="2400" dirty="0" smtClean="0"/>
              <a:t> </a:t>
            </a:r>
            <a:r>
              <a:rPr lang="pt-PT" altLang="pt-PT" sz="2400" dirty="0" err="1" smtClean="0"/>
              <a:t>categorized</a:t>
            </a:r>
            <a:r>
              <a:rPr lang="pt-PT" altLang="pt-PT" sz="2400" dirty="0" smtClean="0"/>
              <a:t> </a:t>
            </a:r>
            <a:r>
              <a:rPr lang="pt-PT" altLang="pt-PT" sz="2400" dirty="0" err="1" smtClean="0"/>
              <a:t>these</a:t>
            </a:r>
            <a:r>
              <a:rPr lang="pt-PT" altLang="pt-PT" sz="2400" dirty="0" smtClean="0"/>
              <a:t> </a:t>
            </a:r>
            <a:r>
              <a:rPr lang="pt-PT" altLang="pt-PT" sz="2400" dirty="0" err="1" smtClean="0"/>
              <a:t>triggers</a:t>
            </a:r>
            <a:r>
              <a:rPr lang="pt-PT" altLang="pt-PT" sz="2400" dirty="0" smtClean="0"/>
              <a:t> in 7 Classes </a:t>
            </a:r>
            <a:r>
              <a:rPr lang="pt-PT" altLang="pt-PT" sz="2400" dirty="0" err="1" smtClean="0"/>
              <a:t>of</a:t>
            </a:r>
            <a:r>
              <a:rPr lang="pt-PT" altLang="pt-PT" sz="2400" dirty="0" smtClean="0"/>
              <a:t> </a:t>
            </a:r>
            <a:r>
              <a:rPr lang="pt-PT" altLang="pt-PT" sz="2400" dirty="0" err="1" smtClean="0"/>
              <a:t>Strategic</a:t>
            </a:r>
            <a:r>
              <a:rPr lang="pt-PT" altLang="pt-PT" sz="2400" dirty="0" smtClean="0"/>
              <a:t> </a:t>
            </a:r>
            <a:r>
              <a:rPr lang="pt-PT" altLang="pt-PT" sz="2400" dirty="0" err="1" smtClean="0"/>
              <a:t>Risk</a:t>
            </a:r>
            <a:r>
              <a:rPr lang="pt-PT" altLang="pt-PT" sz="2400" dirty="0" smtClean="0"/>
              <a:t>.</a:t>
            </a:r>
          </a:p>
          <a:p>
            <a:pPr eaLnBrk="1" hangingPunct="1">
              <a:lnSpc>
                <a:spcPct val="80000"/>
              </a:lnSpc>
            </a:pPr>
            <a:endParaRPr lang="pt-PT" altLang="pt-PT" sz="2000" dirty="0" smtClean="0"/>
          </a:p>
        </p:txBody>
      </p:sp>
    </p:spTree>
    <p:extLst>
      <p:ext uri="{BB962C8B-B14F-4D97-AF65-F5344CB8AC3E}">
        <p14:creationId xmlns:p14="http://schemas.microsoft.com/office/powerpoint/2010/main" val="3442587669"/>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p:txBody>
          <a:bodyPr>
            <a:normAutofit/>
          </a:bodyPr>
          <a:lstStyle/>
          <a:p>
            <a:pPr algn="ctr" eaLnBrk="1" hangingPunct="1">
              <a:defRPr/>
            </a:pPr>
            <a:r>
              <a:rPr lang="pt-PT" altLang="ja-JP" sz="5400" b="1" dirty="0" err="1" smtClean="0">
                <a:ea typeface="ＭＳ Ｐゴシック" charset="-128"/>
              </a:rPr>
              <a:t>Turnaround</a:t>
            </a:r>
            <a:r>
              <a:rPr lang="pt-PT" altLang="ja-JP" sz="5400" b="1" dirty="0" smtClean="0">
                <a:ea typeface="ＭＳ Ｐゴシック" charset="-128"/>
              </a:rPr>
              <a:t> Management</a:t>
            </a:r>
            <a:endParaRPr lang="pt-PT" sz="5400" b="1" dirty="0" smtClean="0"/>
          </a:p>
        </p:txBody>
      </p:sp>
      <p:sp>
        <p:nvSpPr>
          <p:cNvPr id="92163" name="Rectangle 3"/>
          <p:cNvSpPr>
            <a:spLocks noGrp="1" noChangeArrowheads="1"/>
          </p:cNvSpPr>
          <p:nvPr>
            <p:ph idx="1"/>
          </p:nvPr>
        </p:nvSpPr>
        <p:spPr/>
        <p:txBody>
          <a:bodyPr>
            <a:normAutofit fontScale="92500" lnSpcReduction="10000"/>
          </a:bodyPr>
          <a:lstStyle/>
          <a:p>
            <a:pPr eaLnBrk="1" hangingPunct="1">
              <a:lnSpc>
                <a:spcPct val="80000"/>
              </a:lnSpc>
            </a:pPr>
            <a:r>
              <a:rPr lang="pt-PT" altLang="pt-PT" sz="2000" b="1" dirty="0" smtClean="0"/>
              <a:t>Steps in a </a:t>
            </a:r>
            <a:r>
              <a:rPr lang="pt-PT" altLang="pt-PT" sz="2000" b="1" dirty="0" err="1" smtClean="0"/>
              <a:t>Turnaround</a:t>
            </a:r>
            <a:r>
              <a:rPr lang="pt-PT" altLang="pt-PT" sz="2000" b="1" dirty="0" smtClean="0"/>
              <a:t> </a:t>
            </a:r>
            <a:r>
              <a:rPr lang="pt-PT" altLang="pt-PT" sz="2000" b="1" dirty="0" err="1" smtClean="0"/>
              <a:t>Process</a:t>
            </a:r>
            <a:endParaRPr lang="pt-PT" altLang="pt-PT" sz="2000" b="1" dirty="0" smtClean="0"/>
          </a:p>
          <a:p>
            <a:pPr eaLnBrk="1" hangingPunct="1">
              <a:lnSpc>
                <a:spcPct val="80000"/>
              </a:lnSpc>
            </a:pPr>
            <a:r>
              <a:rPr lang="pt-PT" altLang="pt-PT" sz="2000" dirty="0" err="1" smtClean="0"/>
              <a:t>The</a:t>
            </a:r>
            <a:r>
              <a:rPr lang="pt-PT" altLang="pt-PT" sz="2000" dirty="0" smtClean="0"/>
              <a:t> </a:t>
            </a:r>
            <a:r>
              <a:rPr lang="pt-PT" altLang="pt-PT" sz="2000" dirty="0" err="1" smtClean="0"/>
              <a:t>first</a:t>
            </a:r>
            <a:r>
              <a:rPr lang="pt-PT" altLang="pt-PT" sz="2000" dirty="0" smtClean="0"/>
              <a:t> step in a </a:t>
            </a:r>
            <a:r>
              <a:rPr lang="pt-PT" altLang="pt-PT" sz="2000" b="1" dirty="0" err="1" smtClean="0"/>
              <a:t>turnaround</a:t>
            </a:r>
            <a:r>
              <a:rPr lang="pt-PT" altLang="pt-PT" sz="2000" b="1" dirty="0" smtClean="0"/>
              <a:t> </a:t>
            </a:r>
            <a:r>
              <a:rPr lang="pt-PT" altLang="pt-PT" sz="2000" b="1" dirty="0" err="1" smtClean="0"/>
              <a:t>process</a:t>
            </a:r>
            <a:r>
              <a:rPr lang="pt-PT" altLang="pt-PT" sz="2000" dirty="0" smtClean="0"/>
              <a:t> </a:t>
            </a:r>
            <a:r>
              <a:rPr lang="pt-PT" altLang="pt-PT" sz="2000" dirty="0" err="1" smtClean="0"/>
              <a:t>is</a:t>
            </a:r>
            <a:r>
              <a:rPr lang="pt-PT" altLang="pt-PT" sz="2000" dirty="0" smtClean="0"/>
              <a:t> </a:t>
            </a:r>
            <a:r>
              <a:rPr lang="pt-PT" altLang="pt-PT" sz="2000" dirty="0" err="1" smtClean="0"/>
              <a:t>often</a:t>
            </a:r>
            <a:r>
              <a:rPr lang="pt-PT" altLang="pt-PT" sz="2000" dirty="0" smtClean="0"/>
              <a:t> to </a:t>
            </a:r>
            <a:r>
              <a:rPr lang="pt-PT" altLang="pt-PT" sz="2000" dirty="0" err="1" smtClean="0"/>
              <a:t>change</a:t>
            </a:r>
            <a:r>
              <a:rPr lang="pt-PT" altLang="pt-PT" sz="2000" dirty="0" smtClean="0"/>
              <a:t> </a:t>
            </a:r>
            <a:r>
              <a:rPr lang="pt-PT" altLang="pt-PT" sz="2000" dirty="0" err="1" smtClean="0"/>
              <a:t>the</a:t>
            </a:r>
            <a:r>
              <a:rPr lang="pt-PT" altLang="pt-PT" sz="2000" dirty="0" smtClean="0"/>
              <a:t> top management </a:t>
            </a:r>
            <a:r>
              <a:rPr lang="pt-PT" altLang="pt-PT" sz="2000" dirty="0" err="1" smtClean="0"/>
              <a:t>or</a:t>
            </a:r>
            <a:r>
              <a:rPr lang="pt-PT" altLang="pt-PT" sz="2000" dirty="0" smtClean="0"/>
              <a:t> </a:t>
            </a:r>
            <a:r>
              <a:rPr lang="pt-PT" altLang="pt-PT" sz="2000" dirty="0" err="1" smtClean="0"/>
              <a:t>leadership</a:t>
            </a:r>
            <a:r>
              <a:rPr lang="pt-PT" altLang="pt-PT" sz="2000" dirty="0" smtClean="0"/>
              <a:t> </a:t>
            </a:r>
            <a:r>
              <a:rPr lang="pt-PT" altLang="pt-PT" sz="2000" dirty="0" err="1" smtClean="0"/>
              <a:t>of</a:t>
            </a:r>
            <a:r>
              <a:rPr lang="pt-PT" altLang="pt-PT" sz="2000" dirty="0" smtClean="0"/>
              <a:t> </a:t>
            </a:r>
            <a:r>
              <a:rPr lang="pt-PT" altLang="pt-PT" sz="2000" dirty="0" err="1" smtClean="0"/>
              <a:t>the</a:t>
            </a:r>
            <a:r>
              <a:rPr lang="pt-PT" altLang="pt-PT" sz="2000" dirty="0" smtClean="0"/>
              <a:t> business </a:t>
            </a:r>
            <a:r>
              <a:rPr lang="pt-PT" altLang="pt-PT" sz="2000" dirty="0" err="1" smtClean="0"/>
              <a:t>and</a:t>
            </a:r>
            <a:r>
              <a:rPr lang="pt-PT" altLang="pt-PT" sz="2000" dirty="0" smtClean="0"/>
              <a:t> to </a:t>
            </a:r>
            <a:r>
              <a:rPr lang="pt-PT" altLang="pt-PT" sz="2000" dirty="0" err="1" smtClean="0"/>
              <a:t>appoint</a:t>
            </a:r>
            <a:r>
              <a:rPr lang="pt-PT" altLang="pt-PT" sz="2000" dirty="0" smtClean="0"/>
              <a:t> </a:t>
            </a:r>
            <a:r>
              <a:rPr lang="pt-PT" altLang="pt-PT" sz="2000" dirty="0" err="1" smtClean="0"/>
              <a:t>an</a:t>
            </a:r>
            <a:r>
              <a:rPr lang="pt-PT" altLang="pt-PT" sz="2000" dirty="0" smtClean="0"/>
              <a:t> </a:t>
            </a:r>
            <a:r>
              <a:rPr lang="pt-PT" altLang="pt-PT" sz="2000" dirty="0" err="1" smtClean="0"/>
              <a:t>experienced</a:t>
            </a:r>
            <a:r>
              <a:rPr lang="pt-PT" altLang="pt-PT" sz="2000" dirty="0" smtClean="0"/>
              <a:t>  </a:t>
            </a:r>
            <a:r>
              <a:rPr lang="pt-PT" altLang="pt-PT" sz="2000" dirty="0" err="1" smtClean="0"/>
              <a:t>turnaround</a:t>
            </a:r>
            <a:r>
              <a:rPr lang="pt-PT" altLang="pt-PT" sz="2000" dirty="0" smtClean="0"/>
              <a:t> manager. </a:t>
            </a:r>
            <a:r>
              <a:rPr lang="pt-PT" altLang="pt-PT" sz="2000" dirty="0" err="1" smtClean="0"/>
              <a:t>Often</a:t>
            </a:r>
            <a:r>
              <a:rPr lang="pt-PT" altLang="pt-PT" sz="2000" dirty="0" smtClean="0"/>
              <a:t> </a:t>
            </a:r>
            <a:r>
              <a:rPr lang="pt-PT" altLang="pt-PT" sz="2000" dirty="0" err="1" smtClean="0"/>
              <a:t>strong</a:t>
            </a:r>
            <a:r>
              <a:rPr lang="pt-PT" altLang="pt-PT" sz="2000" dirty="0" smtClean="0"/>
              <a:t>, </a:t>
            </a:r>
            <a:r>
              <a:rPr lang="pt-PT" altLang="pt-PT" sz="2000" dirty="0" err="1" smtClean="0"/>
              <a:t>Commanding</a:t>
            </a:r>
            <a:r>
              <a:rPr lang="pt-PT" altLang="pt-PT" sz="2000" dirty="0" smtClean="0"/>
              <a:t> </a:t>
            </a:r>
            <a:r>
              <a:rPr lang="pt-PT" altLang="pt-PT" sz="2000" dirty="0" err="1" smtClean="0"/>
              <a:t>Leadership</a:t>
            </a:r>
            <a:r>
              <a:rPr lang="pt-PT" altLang="pt-PT" sz="2000" dirty="0" smtClean="0"/>
              <a:t> </a:t>
            </a:r>
            <a:r>
              <a:rPr lang="pt-PT" altLang="pt-PT" sz="2000" dirty="0" err="1" smtClean="0"/>
              <a:t>or</a:t>
            </a:r>
            <a:r>
              <a:rPr lang="pt-PT" altLang="pt-PT" sz="2000" dirty="0" smtClean="0"/>
              <a:t> </a:t>
            </a:r>
            <a:r>
              <a:rPr lang="pt-PT" altLang="pt-PT" sz="2000" dirty="0" err="1" smtClean="0"/>
              <a:t>even</a:t>
            </a:r>
            <a:r>
              <a:rPr lang="pt-PT" altLang="pt-PT" sz="2000" dirty="0" smtClean="0"/>
              <a:t> </a:t>
            </a:r>
            <a:r>
              <a:rPr lang="pt-PT" altLang="pt-PT" sz="2000" dirty="0" err="1" smtClean="0"/>
              <a:t>Charismatic</a:t>
            </a:r>
            <a:r>
              <a:rPr lang="pt-PT" altLang="pt-PT" sz="2000" dirty="0" smtClean="0"/>
              <a:t> </a:t>
            </a:r>
            <a:r>
              <a:rPr lang="pt-PT" altLang="pt-PT" sz="2000" dirty="0" err="1" smtClean="0"/>
              <a:t>Leadership</a:t>
            </a:r>
            <a:r>
              <a:rPr lang="pt-PT" altLang="pt-PT" sz="2000" dirty="0" smtClean="0"/>
              <a:t> </a:t>
            </a:r>
            <a:r>
              <a:rPr lang="pt-PT" altLang="pt-PT" sz="2000" dirty="0" err="1" smtClean="0"/>
              <a:t>is</a:t>
            </a:r>
            <a:r>
              <a:rPr lang="pt-PT" altLang="pt-PT" sz="2000" dirty="0" smtClean="0"/>
              <a:t> </a:t>
            </a:r>
            <a:r>
              <a:rPr lang="pt-PT" altLang="pt-PT" sz="2000" dirty="0" err="1" smtClean="0"/>
              <a:t>exerted</a:t>
            </a:r>
            <a:r>
              <a:rPr lang="pt-PT" altLang="pt-PT" sz="2000" dirty="0" smtClean="0"/>
              <a:t>. </a:t>
            </a:r>
            <a:r>
              <a:rPr lang="pt-PT" altLang="pt-PT" sz="2000" dirty="0" err="1" smtClean="0"/>
              <a:t>The</a:t>
            </a:r>
            <a:r>
              <a:rPr lang="pt-PT" altLang="pt-PT" sz="2000" dirty="0" smtClean="0"/>
              <a:t> </a:t>
            </a:r>
            <a:r>
              <a:rPr lang="pt-PT" altLang="pt-PT" sz="2000" dirty="0" err="1" smtClean="0"/>
              <a:t>turnaround</a:t>
            </a:r>
            <a:r>
              <a:rPr lang="pt-PT" altLang="pt-PT" sz="2000" dirty="0" smtClean="0"/>
              <a:t> </a:t>
            </a:r>
            <a:r>
              <a:rPr lang="pt-PT" altLang="pt-PT" sz="2000" dirty="0" err="1" smtClean="0"/>
              <a:t>process</a:t>
            </a:r>
            <a:r>
              <a:rPr lang="pt-PT" altLang="pt-PT" sz="2000" dirty="0" smtClean="0"/>
              <a:t> </a:t>
            </a:r>
            <a:r>
              <a:rPr lang="pt-PT" altLang="pt-PT" sz="2000" dirty="0" err="1" smtClean="0"/>
              <a:t>typically</a:t>
            </a:r>
            <a:r>
              <a:rPr lang="pt-PT" altLang="pt-PT" sz="2000" dirty="0" smtClean="0"/>
              <a:t> </a:t>
            </a:r>
            <a:r>
              <a:rPr lang="pt-PT" altLang="pt-PT" sz="2000" dirty="0" err="1" smtClean="0"/>
              <a:t>consists</a:t>
            </a:r>
            <a:r>
              <a:rPr lang="pt-PT" altLang="pt-PT" sz="2000" dirty="0" smtClean="0"/>
              <a:t> out </a:t>
            </a:r>
            <a:r>
              <a:rPr lang="pt-PT" altLang="pt-PT" sz="2000" dirty="0" err="1" smtClean="0"/>
              <a:t>of</a:t>
            </a:r>
            <a:r>
              <a:rPr lang="pt-PT" altLang="pt-PT" sz="2000" dirty="0" smtClean="0"/>
              <a:t> </a:t>
            </a:r>
            <a:r>
              <a:rPr lang="pt-PT" altLang="pt-PT" sz="2000" dirty="0" err="1" smtClean="0"/>
              <a:t>the</a:t>
            </a:r>
            <a:r>
              <a:rPr lang="pt-PT" altLang="pt-PT" sz="2000" dirty="0" smtClean="0"/>
              <a:t> </a:t>
            </a:r>
            <a:r>
              <a:rPr lang="pt-PT" altLang="pt-PT" sz="2000" dirty="0" err="1" smtClean="0"/>
              <a:t>following</a:t>
            </a:r>
            <a:r>
              <a:rPr lang="pt-PT" altLang="pt-PT" sz="2000" dirty="0" smtClean="0"/>
              <a:t> </a:t>
            </a:r>
            <a:r>
              <a:rPr lang="pt-PT" altLang="pt-PT" sz="2000" dirty="0" err="1" smtClean="0"/>
              <a:t>key</a:t>
            </a:r>
            <a:r>
              <a:rPr lang="pt-PT" altLang="pt-PT" sz="2000" dirty="0" smtClean="0"/>
              <a:t> steps (in </a:t>
            </a:r>
            <a:r>
              <a:rPr lang="pt-PT" altLang="pt-PT" sz="2000" dirty="0" err="1" smtClean="0"/>
              <a:t>approximate</a:t>
            </a:r>
            <a:r>
              <a:rPr lang="pt-PT" altLang="pt-PT" sz="2000" dirty="0" smtClean="0"/>
              <a:t> </a:t>
            </a:r>
            <a:r>
              <a:rPr lang="pt-PT" altLang="pt-PT" sz="2000" dirty="0" err="1" smtClean="0"/>
              <a:t>chronological</a:t>
            </a:r>
            <a:r>
              <a:rPr lang="pt-PT" altLang="pt-PT" sz="2000" dirty="0" smtClean="0"/>
              <a:t> </a:t>
            </a:r>
            <a:r>
              <a:rPr lang="pt-PT" altLang="pt-PT" sz="2000" dirty="0" err="1" smtClean="0"/>
              <a:t>order</a:t>
            </a:r>
            <a:r>
              <a:rPr lang="pt-PT" altLang="pt-PT" sz="2000" dirty="0" smtClean="0"/>
              <a:t>):</a:t>
            </a:r>
          </a:p>
          <a:p>
            <a:pPr eaLnBrk="1" hangingPunct="1">
              <a:lnSpc>
                <a:spcPct val="80000"/>
              </a:lnSpc>
            </a:pPr>
            <a:r>
              <a:rPr lang="pt-PT" altLang="pt-PT" sz="2000" dirty="0" err="1" smtClean="0"/>
              <a:t>Assess</a:t>
            </a:r>
            <a:r>
              <a:rPr lang="pt-PT" altLang="pt-PT" sz="2000" dirty="0" smtClean="0"/>
              <a:t> </a:t>
            </a:r>
            <a:r>
              <a:rPr lang="pt-PT" altLang="pt-PT" sz="2000" dirty="0" err="1" smtClean="0"/>
              <a:t>the</a:t>
            </a:r>
            <a:r>
              <a:rPr lang="pt-PT" altLang="pt-PT" sz="2000" dirty="0" smtClean="0"/>
              <a:t> </a:t>
            </a:r>
            <a:r>
              <a:rPr lang="pt-PT" altLang="pt-PT" sz="2000" dirty="0" err="1" smtClean="0"/>
              <a:t>situation</a:t>
            </a:r>
            <a:r>
              <a:rPr lang="pt-PT" altLang="pt-PT" sz="2000" dirty="0" smtClean="0"/>
              <a:t> </a:t>
            </a:r>
            <a:r>
              <a:rPr lang="pt-PT" altLang="pt-PT" sz="2000" dirty="0" err="1" smtClean="0"/>
              <a:t>and</a:t>
            </a:r>
            <a:r>
              <a:rPr lang="pt-PT" altLang="pt-PT" sz="2000" dirty="0" smtClean="0"/>
              <a:t> future business </a:t>
            </a:r>
            <a:r>
              <a:rPr lang="pt-PT" altLang="pt-PT" sz="2000" dirty="0" err="1" smtClean="0"/>
              <a:t>viability</a:t>
            </a:r>
            <a:endParaRPr lang="pt-PT" altLang="pt-PT" sz="2000" dirty="0" smtClean="0"/>
          </a:p>
          <a:p>
            <a:pPr eaLnBrk="1" hangingPunct="1">
              <a:lnSpc>
                <a:spcPct val="80000"/>
              </a:lnSpc>
            </a:pPr>
            <a:r>
              <a:rPr lang="pt-PT" altLang="pt-PT" sz="2000" dirty="0" err="1" smtClean="0"/>
              <a:t>Implement</a:t>
            </a:r>
            <a:r>
              <a:rPr lang="pt-PT" altLang="pt-PT" sz="2000" dirty="0" smtClean="0"/>
              <a:t> </a:t>
            </a:r>
            <a:r>
              <a:rPr lang="pt-PT" altLang="pt-PT" sz="2000" dirty="0" err="1" smtClean="0"/>
              <a:t>emergency</a:t>
            </a:r>
            <a:r>
              <a:rPr lang="pt-PT" altLang="pt-PT" sz="2000" dirty="0" smtClean="0"/>
              <a:t> steps ("stop </a:t>
            </a:r>
            <a:r>
              <a:rPr lang="pt-PT" altLang="pt-PT" sz="2000" dirty="0" err="1" smtClean="0"/>
              <a:t>the</a:t>
            </a:r>
            <a:r>
              <a:rPr lang="pt-PT" altLang="pt-PT" sz="2000" dirty="0" smtClean="0"/>
              <a:t> </a:t>
            </a:r>
            <a:r>
              <a:rPr lang="pt-PT" altLang="pt-PT" sz="2000" dirty="0" err="1" smtClean="0"/>
              <a:t>bleeding</a:t>
            </a:r>
            <a:r>
              <a:rPr lang="pt-PT" altLang="pt-PT" sz="2000" dirty="0" smtClean="0"/>
              <a:t>")</a:t>
            </a:r>
          </a:p>
          <a:p>
            <a:pPr eaLnBrk="1" hangingPunct="1">
              <a:lnSpc>
                <a:spcPct val="80000"/>
              </a:lnSpc>
            </a:pPr>
            <a:r>
              <a:rPr lang="pt-PT" altLang="pt-PT" sz="2000" dirty="0" err="1" smtClean="0"/>
              <a:t>Develop</a:t>
            </a:r>
            <a:r>
              <a:rPr lang="pt-PT" altLang="pt-PT" sz="2000" dirty="0" smtClean="0"/>
              <a:t> </a:t>
            </a:r>
            <a:r>
              <a:rPr lang="pt-PT" altLang="pt-PT" sz="2000" dirty="0" err="1" smtClean="0"/>
              <a:t>strategic</a:t>
            </a:r>
            <a:r>
              <a:rPr lang="pt-PT" altLang="pt-PT" sz="2000" dirty="0" smtClean="0"/>
              <a:t> </a:t>
            </a:r>
            <a:r>
              <a:rPr lang="pt-PT" altLang="pt-PT" sz="2000" dirty="0" err="1" smtClean="0"/>
              <a:t>survival</a:t>
            </a:r>
            <a:r>
              <a:rPr lang="pt-PT" altLang="pt-PT" sz="2000" dirty="0" smtClean="0"/>
              <a:t> </a:t>
            </a:r>
            <a:r>
              <a:rPr lang="pt-PT" altLang="pt-PT" sz="2000" dirty="0" err="1" smtClean="0"/>
              <a:t>plan</a:t>
            </a:r>
            <a:endParaRPr lang="pt-PT" altLang="pt-PT" sz="2000" dirty="0" smtClean="0"/>
          </a:p>
          <a:p>
            <a:pPr eaLnBrk="1" hangingPunct="1">
              <a:lnSpc>
                <a:spcPct val="80000"/>
              </a:lnSpc>
            </a:pPr>
            <a:r>
              <a:rPr lang="pt-PT" altLang="pt-PT" sz="2000" dirty="0" err="1" smtClean="0"/>
              <a:t>Implement</a:t>
            </a:r>
            <a:r>
              <a:rPr lang="pt-PT" altLang="pt-PT" sz="2000" dirty="0" smtClean="0"/>
              <a:t> </a:t>
            </a:r>
            <a:r>
              <a:rPr lang="pt-PT" altLang="pt-PT" sz="2000" dirty="0" err="1" smtClean="0"/>
              <a:t>the</a:t>
            </a:r>
            <a:r>
              <a:rPr lang="pt-PT" altLang="pt-PT" sz="2000" dirty="0" smtClean="0"/>
              <a:t> </a:t>
            </a:r>
            <a:r>
              <a:rPr lang="pt-PT" altLang="pt-PT" sz="2000" dirty="0" err="1" smtClean="0"/>
              <a:t>plan</a:t>
            </a:r>
            <a:r>
              <a:rPr lang="pt-PT" altLang="pt-PT" sz="2000" dirty="0" smtClean="0"/>
              <a:t>, </a:t>
            </a:r>
            <a:r>
              <a:rPr lang="pt-PT" altLang="pt-PT" sz="2000" dirty="0" err="1" smtClean="0"/>
              <a:t>restructuring</a:t>
            </a:r>
            <a:r>
              <a:rPr lang="pt-PT" altLang="pt-PT" sz="2000" dirty="0" smtClean="0"/>
              <a:t> </a:t>
            </a:r>
            <a:r>
              <a:rPr lang="pt-PT" altLang="pt-PT" sz="2000" dirty="0" err="1" smtClean="0"/>
              <a:t>the</a:t>
            </a:r>
            <a:r>
              <a:rPr lang="pt-PT" altLang="pt-PT" sz="2000" dirty="0" smtClean="0"/>
              <a:t> business. </a:t>
            </a:r>
            <a:r>
              <a:rPr lang="pt-PT" altLang="pt-PT" sz="2000" dirty="0" err="1" smtClean="0"/>
              <a:t>Survive</a:t>
            </a:r>
            <a:r>
              <a:rPr lang="pt-PT" altLang="pt-PT" sz="2000" dirty="0" smtClean="0"/>
              <a:t> </a:t>
            </a:r>
            <a:r>
              <a:rPr lang="pt-PT" altLang="pt-PT" sz="2000" dirty="0" err="1" smtClean="0"/>
              <a:t>the</a:t>
            </a:r>
            <a:r>
              <a:rPr lang="pt-PT" altLang="pt-PT" sz="2000" dirty="0" smtClean="0"/>
              <a:t> </a:t>
            </a:r>
            <a:r>
              <a:rPr lang="pt-PT" altLang="pt-PT" sz="2000" dirty="0" err="1" smtClean="0"/>
              <a:t>crisis</a:t>
            </a:r>
            <a:endParaRPr lang="pt-PT" altLang="pt-PT" sz="2000" dirty="0" smtClean="0"/>
          </a:p>
          <a:p>
            <a:pPr eaLnBrk="1" hangingPunct="1">
              <a:lnSpc>
                <a:spcPct val="80000"/>
              </a:lnSpc>
            </a:pPr>
            <a:r>
              <a:rPr lang="pt-PT" altLang="pt-PT" sz="2000" dirty="0" err="1" smtClean="0"/>
              <a:t>Return</a:t>
            </a:r>
            <a:r>
              <a:rPr lang="pt-PT" altLang="pt-PT" sz="2000" dirty="0" smtClean="0"/>
              <a:t> to normal </a:t>
            </a:r>
            <a:r>
              <a:rPr lang="pt-PT" altLang="pt-PT" sz="2000" dirty="0" err="1" smtClean="0"/>
              <a:t>operations</a:t>
            </a:r>
            <a:r>
              <a:rPr lang="pt-PT" altLang="pt-PT" sz="2000" dirty="0" smtClean="0"/>
              <a:t>, </a:t>
            </a:r>
            <a:r>
              <a:rPr lang="pt-PT" altLang="pt-PT" sz="2000" dirty="0" err="1" smtClean="0"/>
              <a:t>profitability</a:t>
            </a:r>
            <a:r>
              <a:rPr lang="pt-PT" altLang="pt-PT" sz="2000" dirty="0" smtClean="0"/>
              <a:t> </a:t>
            </a:r>
            <a:r>
              <a:rPr lang="pt-PT" altLang="pt-PT" sz="2000" dirty="0" err="1" smtClean="0"/>
              <a:t>and</a:t>
            </a:r>
            <a:r>
              <a:rPr lang="pt-PT" altLang="pt-PT" sz="2000" dirty="0" smtClean="0"/>
              <a:t> </a:t>
            </a:r>
            <a:r>
              <a:rPr lang="pt-PT" altLang="pt-PT" sz="2000" dirty="0" err="1" smtClean="0"/>
              <a:t>growth</a:t>
            </a:r>
            <a:endParaRPr lang="pt-PT" altLang="ja-JP" sz="2000" dirty="0" smtClean="0">
              <a:ea typeface="ＭＳ Ｐゴシック" panose="020B0600070205080204" pitchFamily="34" charset="-128"/>
            </a:endParaRPr>
          </a:p>
          <a:p>
            <a:pPr eaLnBrk="1" hangingPunct="1">
              <a:lnSpc>
                <a:spcPct val="80000"/>
              </a:lnSpc>
            </a:pPr>
            <a:r>
              <a:rPr lang="pt-PT" altLang="ja-JP" sz="2000" dirty="0" smtClean="0">
                <a:ea typeface="ＭＳ Ｐゴシック" panose="020B0600070205080204" pitchFamily="34" charset="-128"/>
              </a:rPr>
              <a:t>Prepare for </a:t>
            </a:r>
            <a:r>
              <a:rPr lang="pt-PT" altLang="ja-JP" sz="2000" dirty="0" err="1" smtClean="0">
                <a:ea typeface="ＭＳ Ｐゴシック" panose="020B0600070205080204" pitchFamily="34" charset="-128"/>
              </a:rPr>
              <a:t>departure</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of</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turnaround</a:t>
            </a:r>
            <a:r>
              <a:rPr lang="pt-PT" altLang="ja-JP" sz="2000" dirty="0" smtClean="0">
                <a:ea typeface="ＭＳ Ｐゴシック" panose="020B0600070205080204" pitchFamily="34" charset="-128"/>
              </a:rPr>
              <a:t> management </a:t>
            </a:r>
            <a:endParaRPr lang="pt-PT" altLang="pt-PT" sz="2000" dirty="0" smtClean="0"/>
          </a:p>
        </p:txBody>
      </p:sp>
    </p:spTree>
    <p:extLst>
      <p:ext uri="{BB962C8B-B14F-4D97-AF65-F5344CB8AC3E}">
        <p14:creationId xmlns:p14="http://schemas.microsoft.com/office/powerpoint/2010/main" val="3560736656"/>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normAutofit/>
          </a:bodyPr>
          <a:lstStyle/>
          <a:p>
            <a:pPr algn="ctr" eaLnBrk="1" hangingPunct="1">
              <a:defRPr/>
            </a:pPr>
            <a:r>
              <a:rPr lang="pt-PT" altLang="ja-JP" sz="5400" b="1" dirty="0" err="1" smtClean="0">
                <a:ea typeface="ＭＳ Ｐゴシック" charset="-128"/>
              </a:rPr>
              <a:t>Turnaround</a:t>
            </a:r>
            <a:r>
              <a:rPr lang="pt-PT" altLang="ja-JP" sz="5400" b="1" dirty="0" smtClean="0">
                <a:ea typeface="ＭＳ Ｐゴシック" charset="-128"/>
              </a:rPr>
              <a:t> Management</a:t>
            </a:r>
            <a:endParaRPr lang="pt-PT" sz="5400" b="1" dirty="0" smtClean="0"/>
          </a:p>
        </p:txBody>
      </p:sp>
      <p:pic>
        <p:nvPicPr>
          <p:cNvPr id="93187" name="Picture 4" descr="Turnaround Management"/>
          <p:cNvPicPr>
            <a:picLocks noGrp="1" noChangeAspect="1" noChangeArrowheads="1"/>
          </p:cNvPicPr>
          <p:nvPr>
            <p:ph idx="1"/>
          </p:nvPr>
        </p:nvPicPr>
        <p:blipFill>
          <a:blip r:link="rId3">
            <a:extLst>
              <a:ext uri="{28A0092B-C50C-407E-A947-70E740481C1C}">
                <a14:useLocalDpi xmlns:a14="http://schemas.microsoft.com/office/drawing/2010/main" val="0"/>
              </a:ext>
            </a:extLst>
          </a:blip>
          <a:srcRect/>
          <a:stretch>
            <a:fillRect/>
          </a:stretch>
        </p:blipFill>
        <p:spPr>
          <a:xfrm>
            <a:off x="395536" y="1737361"/>
            <a:ext cx="8424936" cy="4469764"/>
          </a:xfrm>
          <a:solidFill>
            <a:srgbClr val="FF0000"/>
          </a:solidFill>
        </p:spPr>
      </p:pic>
    </p:spTree>
    <p:extLst>
      <p:ext uri="{BB962C8B-B14F-4D97-AF65-F5344CB8AC3E}">
        <p14:creationId xmlns:p14="http://schemas.microsoft.com/office/powerpoint/2010/main" val="1621822079"/>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p:txBody>
          <a:bodyPr>
            <a:normAutofit/>
          </a:bodyPr>
          <a:lstStyle/>
          <a:p>
            <a:pPr algn="ctr" eaLnBrk="1" hangingPunct="1">
              <a:defRPr/>
            </a:pPr>
            <a:r>
              <a:rPr lang="pt-PT" sz="5400" b="1" dirty="0" smtClean="0"/>
              <a:t>ROOT CAUSE ANALYSIS</a:t>
            </a:r>
          </a:p>
        </p:txBody>
      </p:sp>
      <p:sp>
        <p:nvSpPr>
          <p:cNvPr id="94211" name="Rectangle 3"/>
          <p:cNvSpPr>
            <a:spLocks noGrp="1" noChangeArrowheads="1"/>
          </p:cNvSpPr>
          <p:nvPr>
            <p:ph idx="1"/>
          </p:nvPr>
        </p:nvSpPr>
        <p:spPr>
          <a:xfrm>
            <a:off x="467545" y="1845734"/>
            <a:ext cx="8352928" cy="4463586"/>
          </a:xfrm>
        </p:spPr>
        <p:txBody>
          <a:bodyPr>
            <a:normAutofit fontScale="70000" lnSpcReduction="20000"/>
          </a:bodyPr>
          <a:lstStyle/>
          <a:p>
            <a:pPr eaLnBrk="1" hangingPunct="1">
              <a:lnSpc>
                <a:spcPct val="80000"/>
              </a:lnSpc>
            </a:pPr>
            <a:r>
              <a:rPr lang="pt-PT" altLang="pt-PT" sz="3400" b="1" dirty="0" err="1" smtClean="0"/>
              <a:t>What</a:t>
            </a:r>
            <a:r>
              <a:rPr lang="pt-PT" altLang="pt-PT" sz="3400" b="1" dirty="0" smtClean="0"/>
              <a:t> </a:t>
            </a:r>
            <a:r>
              <a:rPr lang="pt-PT" altLang="pt-PT" sz="3400" b="1" dirty="0" err="1" smtClean="0"/>
              <a:t>is</a:t>
            </a:r>
            <a:r>
              <a:rPr lang="pt-PT" altLang="pt-PT" sz="3400" b="1" dirty="0" smtClean="0"/>
              <a:t> </a:t>
            </a:r>
            <a:r>
              <a:rPr lang="pt-PT" altLang="pt-PT" sz="3400" b="1" dirty="0" err="1" smtClean="0"/>
              <a:t>Root</a:t>
            </a:r>
            <a:r>
              <a:rPr lang="pt-PT" altLang="pt-PT" sz="3400" b="1" dirty="0" smtClean="0"/>
              <a:t> Cause </a:t>
            </a:r>
            <a:r>
              <a:rPr lang="pt-PT" altLang="pt-PT" sz="3400" b="1" dirty="0" err="1" smtClean="0"/>
              <a:t>Analysis</a:t>
            </a:r>
            <a:r>
              <a:rPr lang="pt-PT" altLang="pt-PT" sz="3400" b="1" dirty="0" smtClean="0"/>
              <a:t>? </a:t>
            </a:r>
            <a:r>
              <a:rPr lang="pt-PT" altLang="pt-PT" sz="3400" b="1" dirty="0" err="1" smtClean="0"/>
              <a:t>Description</a:t>
            </a:r>
            <a:endParaRPr lang="pt-PT" altLang="pt-PT" sz="3400" b="1" dirty="0" smtClean="0"/>
          </a:p>
          <a:p>
            <a:pPr algn="just" eaLnBrk="1" hangingPunct="1">
              <a:lnSpc>
                <a:spcPct val="80000"/>
              </a:lnSpc>
            </a:pPr>
            <a:r>
              <a:rPr lang="pt-PT" altLang="pt-PT" sz="3400" dirty="0" err="1" smtClean="0"/>
              <a:t>Root</a:t>
            </a:r>
            <a:r>
              <a:rPr lang="pt-PT" altLang="pt-PT" sz="3400" dirty="0" smtClean="0"/>
              <a:t> Cause </a:t>
            </a:r>
            <a:r>
              <a:rPr lang="pt-PT" altLang="pt-PT" sz="3400" dirty="0" err="1" smtClean="0"/>
              <a:t>Analysis</a:t>
            </a:r>
            <a:r>
              <a:rPr lang="pt-PT" altLang="pt-PT" sz="3400" dirty="0" smtClean="0"/>
              <a:t> (RCA) </a:t>
            </a:r>
            <a:r>
              <a:rPr lang="pt-PT" altLang="pt-PT" sz="3400" dirty="0" err="1" smtClean="0"/>
              <a:t>is</a:t>
            </a:r>
            <a:r>
              <a:rPr lang="pt-PT" altLang="pt-PT" sz="3400" dirty="0" smtClean="0"/>
              <a:t> a </a:t>
            </a:r>
            <a:r>
              <a:rPr lang="pt-PT" altLang="pt-PT" sz="3400" dirty="0" err="1" smtClean="0"/>
              <a:t>structured</a:t>
            </a:r>
            <a:r>
              <a:rPr lang="pt-PT" altLang="pt-PT" sz="3400" dirty="0" smtClean="0"/>
              <a:t> step </a:t>
            </a:r>
            <a:r>
              <a:rPr lang="pt-PT" altLang="pt-PT" sz="3400" dirty="0" err="1" smtClean="0"/>
              <a:t>by</a:t>
            </a:r>
            <a:r>
              <a:rPr lang="pt-PT" altLang="pt-PT" sz="3400" dirty="0" smtClean="0"/>
              <a:t> step </a:t>
            </a:r>
            <a:r>
              <a:rPr lang="pt-PT" altLang="pt-PT" sz="3400" dirty="0" err="1" smtClean="0"/>
              <a:t>technique</a:t>
            </a:r>
            <a:r>
              <a:rPr lang="pt-PT" altLang="pt-PT" sz="3400" dirty="0" smtClean="0"/>
              <a:t> </a:t>
            </a:r>
            <a:r>
              <a:rPr lang="pt-PT" altLang="pt-PT" sz="3400" dirty="0" err="1" smtClean="0"/>
              <a:t>that</a:t>
            </a:r>
            <a:r>
              <a:rPr lang="pt-PT" altLang="pt-PT" sz="3400" dirty="0" smtClean="0"/>
              <a:t> </a:t>
            </a:r>
            <a:r>
              <a:rPr lang="pt-PT" altLang="pt-PT" sz="3400" dirty="0" err="1" smtClean="0"/>
              <a:t>focuses</a:t>
            </a:r>
            <a:r>
              <a:rPr lang="pt-PT" altLang="pt-PT" sz="3400" dirty="0" smtClean="0"/>
              <a:t> </a:t>
            </a:r>
            <a:r>
              <a:rPr lang="pt-PT" altLang="pt-PT" sz="3400" dirty="0" err="1" smtClean="0"/>
              <a:t>on</a:t>
            </a:r>
            <a:r>
              <a:rPr lang="pt-PT" altLang="pt-PT" sz="3400" dirty="0" smtClean="0"/>
              <a:t> </a:t>
            </a:r>
            <a:r>
              <a:rPr lang="pt-PT" altLang="pt-PT" sz="3400" dirty="0" err="1" smtClean="0"/>
              <a:t>finding</a:t>
            </a:r>
            <a:r>
              <a:rPr lang="pt-PT" altLang="pt-PT" sz="3400" dirty="0" smtClean="0"/>
              <a:t> </a:t>
            </a:r>
            <a:r>
              <a:rPr lang="pt-PT" altLang="pt-PT" sz="3400" dirty="0" err="1" smtClean="0"/>
              <a:t>the</a:t>
            </a:r>
            <a:r>
              <a:rPr lang="pt-PT" altLang="pt-PT" sz="3400" dirty="0" smtClean="0"/>
              <a:t> real cause </a:t>
            </a:r>
            <a:r>
              <a:rPr lang="pt-PT" altLang="pt-PT" sz="3400" dirty="0" err="1" smtClean="0"/>
              <a:t>of</a:t>
            </a:r>
            <a:r>
              <a:rPr lang="pt-PT" altLang="pt-PT" sz="3400" dirty="0" smtClean="0"/>
              <a:t> a </a:t>
            </a:r>
            <a:r>
              <a:rPr lang="pt-PT" altLang="pt-PT" sz="3400" dirty="0" err="1" smtClean="0"/>
              <a:t>problem</a:t>
            </a:r>
            <a:r>
              <a:rPr lang="pt-PT" altLang="pt-PT" sz="3400" dirty="0" smtClean="0"/>
              <a:t> </a:t>
            </a:r>
            <a:r>
              <a:rPr lang="pt-PT" altLang="pt-PT" sz="3400" dirty="0" err="1" smtClean="0"/>
              <a:t>and</a:t>
            </a:r>
            <a:r>
              <a:rPr lang="pt-PT" altLang="pt-PT" sz="3400" dirty="0" smtClean="0"/>
              <a:t> </a:t>
            </a:r>
            <a:r>
              <a:rPr lang="pt-PT" altLang="pt-PT" sz="3400" dirty="0" err="1" smtClean="0"/>
              <a:t>dealing</a:t>
            </a:r>
            <a:r>
              <a:rPr lang="pt-PT" altLang="pt-PT" sz="3400" dirty="0" smtClean="0"/>
              <a:t> </a:t>
            </a:r>
            <a:r>
              <a:rPr lang="pt-PT" altLang="pt-PT" sz="3400" dirty="0" err="1" smtClean="0"/>
              <a:t>with</a:t>
            </a:r>
            <a:r>
              <a:rPr lang="pt-PT" altLang="pt-PT" sz="3400" dirty="0" smtClean="0"/>
              <a:t> </a:t>
            </a:r>
            <a:r>
              <a:rPr lang="pt-PT" altLang="pt-PT" sz="3400" dirty="0" err="1" smtClean="0"/>
              <a:t>that</a:t>
            </a:r>
            <a:r>
              <a:rPr lang="pt-PT" altLang="pt-PT" sz="3400" dirty="0" smtClean="0"/>
              <a:t>. </a:t>
            </a:r>
            <a:r>
              <a:rPr lang="pt-PT" altLang="pt-PT" sz="3400" dirty="0" err="1" smtClean="0"/>
              <a:t>Rather</a:t>
            </a:r>
            <a:r>
              <a:rPr lang="pt-PT" altLang="pt-PT" sz="3400" dirty="0" smtClean="0"/>
              <a:t> </a:t>
            </a:r>
            <a:r>
              <a:rPr lang="pt-PT" altLang="pt-PT" sz="3400" dirty="0" err="1" smtClean="0"/>
              <a:t>than</a:t>
            </a:r>
            <a:r>
              <a:rPr lang="pt-PT" altLang="pt-PT" sz="3400" dirty="0" smtClean="0"/>
              <a:t> </a:t>
            </a:r>
            <a:r>
              <a:rPr lang="pt-PT" altLang="pt-PT" sz="3400" dirty="0" err="1" smtClean="0"/>
              <a:t>merely</a:t>
            </a:r>
            <a:r>
              <a:rPr lang="pt-PT" altLang="pt-PT" sz="3400" dirty="0" smtClean="0"/>
              <a:t> </a:t>
            </a:r>
            <a:r>
              <a:rPr lang="pt-PT" altLang="pt-PT" sz="3400" dirty="0" err="1" smtClean="0"/>
              <a:t>dealing</a:t>
            </a:r>
            <a:r>
              <a:rPr lang="pt-PT" altLang="pt-PT" sz="3400" dirty="0" smtClean="0"/>
              <a:t> </a:t>
            </a:r>
            <a:r>
              <a:rPr lang="pt-PT" altLang="pt-PT" sz="3400" dirty="0" err="1" smtClean="0"/>
              <a:t>with</a:t>
            </a:r>
            <a:r>
              <a:rPr lang="pt-PT" altLang="pt-PT" sz="3400" dirty="0" smtClean="0"/>
              <a:t> </a:t>
            </a:r>
            <a:r>
              <a:rPr lang="pt-PT" altLang="pt-PT" sz="3400" dirty="0" err="1" smtClean="0"/>
              <a:t>its</a:t>
            </a:r>
            <a:r>
              <a:rPr lang="pt-PT" altLang="pt-PT" sz="3400" dirty="0" smtClean="0"/>
              <a:t> </a:t>
            </a:r>
            <a:r>
              <a:rPr lang="pt-PT" altLang="pt-PT" sz="3400" dirty="0" err="1" smtClean="0"/>
              <a:t>symptoms</a:t>
            </a:r>
            <a:r>
              <a:rPr lang="pt-PT" altLang="pt-PT" sz="3400" dirty="0" smtClean="0"/>
              <a:t>. </a:t>
            </a:r>
            <a:r>
              <a:rPr lang="pt-PT" altLang="pt-PT" sz="3400" dirty="0" err="1" smtClean="0"/>
              <a:t>Root</a:t>
            </a:r>
            <a:r>
              <a:rPr lang="pt-PT" altLang="pt-PT" sz="3400" dirty="0" smtClean="0"/>
              <a:t> Cause </a:t>
            </a:r>
            <a:r>
              <a:rPr lang="pt-PT" altLang="pt-PT" sz="3400" dirty="0" err="1" smtClean="0"/>
              <a:t>Analysis</a:t>
            </a:r>
            <a:r>
              <a:rPr lang="pt-PT" altLang="pt-PT" sz="3400" dirty="0" smtClean="0"/>
              <a:t> </a:t>
            </a:r>
            <a:r>
              <a:rPr lang="pt-PT" altLang="pt-PT" sz="3400" dirty="0" err="1" smtClean="0"/>
              <a:t>is</a:t>
            </a:r>
            <a:r>
              <a:rPr lang="pt-PT" altLang="pt-PT" sz="3400" dirty="0" smtClean="0"/>
              <a:t> a </a:t>
            </a:r>
            <a:r>
              <a:rPr lang="pt-PT" altLang="pt-PT" sz="3400" dirty="0" err="1" smtClean="0"/>
              <a:t>procedure</a:t>
            </a:r>
            <a:r>
              <a:rPr lang="pt-PT" altLang="pt-PT" sz="3400" dirty="0" smtClean="0"/>
              <a:t> for </a:t>
            </a:r>
            <a:r>
              <a:rPr lang="pt-PT" altLang="pt-PT" sz="3400" dirty="0" err="1" smtClean="0"/>
              <a:t>ascertaining</a:t>
            </a:r>
            <a:r>
              <a:rPr lang="pt-PT" altLang="pt-PT" sz="3400" dirty="0" smtClean="0"/>
              <a:t> </a:t>
            </a:r>
            <a:r>
              <a:rPr lang="pt-PT" altLang="pt-PT" sz="3400" dirty="0" err="1" smtClean="0"/>
              <a:t>and</a:t>
            </a:r>
            <a:r>
              <a:rPr lang="pt-PT" altLang="pt-PT" sz="3400" dirty="0" smtClean="0"/>
              <a:t> </a:t>
            </a:r>
            <a:r>
              <a:rPr lang="pt-PT" altLang="pt-PT" sz="3400" dirty="0" err="1" smtClean="0"/>
              <a:t>analyzing</a:t>
            </a:r>
            <a:r>
              <a:rPr lang="pt-PT" altLang="pt-PT" sz="3400" dirty="0" smtClean="0"/>
              <a:t> </a:t>
            </a:r>
            <a:r>
              <a:rPr lang="pt-PT" altLang="pt-PT" sz="3400" dirty="0" err="1" smtClean="0"/>
              <a:t>the</a:t>
            </a:r>
            <a:r>
              <a:rPr lang="pt-PT" altLang="pt-PT" sz="3400" dirty="0" smtClean="0"/>
              <a:t> causes </a:t>
            </a:r>
            <a:r>
              <a:rPr lang="pt-PT" altLang="pt-PT" sz="3400" dirty="0" err="1" smtClean="0"/>
              <a:t>of</a:t>
            </a:r>
            <a:r>
              <a:rPr lang="pt-PT" altLang="pt-PT" sz="3400" dirty="0" smtClean="0"/>
              <a:t> </a:t>
            </a:r>
            <a:r>
              <a:rPr lang="pt-PT" altLang="pt-PT" sz="3400" dirty="0" err="1" smtClean="0"/>
              <a:t>problems</a:t>
            </a:r>
            <a:r>
              <a:rPr lang="pt-PT" altLang="pt-PT" sz="3400" dirty="0" smtClean="0"/>
              <a:t>, to determine </a:t>
            </a:r>
            <a:r>
              <a:rPr lang="pt-PT" altLang="pt-PT" sz="3400" dirty="0" err="1" smtClean="0"/>
              <a:t>how</a:t>
            </a:r>
            <a:r>
              <a:rPr lang="pt-PT" altLang="pt-PT" sz="3400" dirty="0" smtClean="0"/>
              <a:t> </a:t>
            </a:r>
            <a:r>
              <a:rPr lang="pt-PT" altLang="pt-PT" sz="3400" dirty="0" err="1" smtClean="0"/>
              <a:t>these</a:t>
            </a:r>
            <a:r>
              <a:rPr lang="pt-PT" altLang="pt-PT" sz="3400" dirty="0" smtClean="0"/>
              <a:t> </a:t>
            </a:r>
            <a:r>
              <a:rPr lang="pt-PT" altLang="pt-PT" sz="3400" dirty="0" err="1" smtClean="0"/>
              <a:t>problems</a:t>
            </a:r>
            <a:r>
              <a:rPr lang="pt-PT" altLang="pt-PT" sz="3400" dirty="0" smtClean="0"/>
              <a:t> can </a:t>
            </a:r>
            <a:r>
              <a:rPr lang="pt-PT" altLang="pt-PT" sz="3400" dirty="0" err="1" smtClean="0"/>
              <a:t>be</a:t>
            </a:r>
            <a:r>
              <a:rPr lang="pt-PT" altLang="pt-PT" sz="3400" dirty="0" smtClean="0"/>
              <a:t> </a:t>
            </a:r>
            <a:r>
              <a:rPr lang="pt-PT" altLang="pt-PT" sz="3400" dirty="0" err="1" smtClean="0"/>
              <a:t>solved</a:t>
            </a:r>
            <a:r>
              <a:rPr lang="pt-PT" altLang="pt-PT" sz="3400" dirty="0" smtClean="0"/>
              <a:t> </a:t>
            </a:r>
            <a:r>
              <a:rPr lang="pt-PT" altLang="pt-PT" sz="3400" dirty="0" err="1" smtClean="0"/>
              <a:t>or</a:t>
            </a:r>
            <a:r>
              <a:rPr lang="pt-PT" altLang="pt-PT" sz="3400" dirty="0" smtClean="0"/>
              <a:t> </a:t>
            </a:r>
            <a:r>
              <a:rPr lang="pt-PT" altLang="pt-PT" sz="3400" dirty="0" err="1" smtClean="0"/>
              <a:t>be</a:t>
            </a:r>
            <a:r>
              <a:rPr lang="pt-PT" altLang="pt-PT" sz="3400" dirty="0" smtClean="0"/>
              <a:t> </a:t>
            </a:r>
            <a:r>
              <a:rPr lang="pt-PT" altLang="pt-PT" sz="3400" dirty="0" err="1" smtClean="0"/>
              <a:t>prevented</a:t>
            </a:r>
            <a:r>
              <a:rPr lang="pt-PT" altLang="pt-PT" sz="3400" dirty="0" smtClean="0"/>
              <a:t> </a:t>
            </a:r>
            <a:r>
              <a:rPr lang="pt-PT" altLang="pt-PT" sz="3400" dirty="0" err="1" smtClean="0"/>
              <a:t>from</a:t>
            </a:r>
            <a:r>
              <a:rPr lang="pt-PT" altLang="pt-PT" sz="3400" dirty="0" smtClean="0"/>
              <a:t> </a:t>
            </a:r>
            <a:r>
              <a:rPr lang="pt-PT" altLang="pt-PT" sz="3400" dirty="0" err="1" smtClean="0"/>
              <a:t>occurring</a:t>
            </a:r>
            <a:r>
              <a:rPr lang="pt-PT" altLang="pt-PT" sz="3400" dirty="0" smtClean="0"/>
              <a:t>. </a:t>
            </a:r>
            <a:r>
              <a:rPr lang="pt-PT" altLang="pt-PT" sz="3400" dirty="0" err="1" smtClean="0"/>
              <a:t>It</a:t>
            </a:r>
            <a:r>
              <a:rPr lang="pt-PT" altLang="pt-PT" sz="3400" dirty="0" smtClean="0"/>
              <a:t> </a:t>
            </a:r>
            <a:r>
              <a:rPr lang="pt-PT" altLang="pt-PT" sz="3400" dirty="0" err="1" smtClean="0"/>
              <a:t>is</a:t>
            </a:r>
            <a:r>
              <a:rPr lang="pt-PT" altLang="pt-PT" sz="3400" dirty="0" smtClean="0"/>
              <a:t> a </a:t>
            </a:r>
            <a:r>
              <a:rPr lang="pt-PT" altLang="pt-PT" sz="3400" dirty="0" err="1" smtClean="0"/>
              <a:t>process</a:t>
            </a:r>
            <a:r>
              <a:rPr lang="pt-PT" altLang="pt-PT" sz="3400" dirty="0" smtClean="0"/>
              <a:t> to </a:t>
            </a:r>
            <a:r>
              <a:rPr lang="pt-PT" altLang="pt-PT" sz="3400" dirty="0" err="1" smtClean="0"/>
              <a:t>help</a:t>
            </a:r>
            <a:r>
              <a:rPr lang="pt-PT" altLang="pt-PT" sz="3400" dirty="0" smtClean="0"/>
              <a:t> </a:t>
            </a:r>
            <a:r>
              <a:rPr lang="pt-PT" altLang="pt-PT" sz="3400" dirty="0" err="1" smtClean="0"/>
              <a:t>stakeholders</a:t>
            </a:r>
            <a:r>
              <a:rPr lang="pt-PT" altLang="pt-PT" sz="3400" dirty="0" smtClean="0"/>
              <a:t> to </a:t>
            </a:r>
            <a:r>
              <a:rPr lang="pt-PT" altLang="pt-PT" sz="3400" dirty="0" err="1" smtClean="0"/>
              <a:t>understand</a:t>
            </a:r>
            <a:r>
              <a:rPr lang="pt-PT" altLang="pt-PT" sz="3400" dirty="0" smtClean="0"/>
              <a:t> causes </a:t>
            </a:r>
            <a:r>
              <a:rPr lang="pt-PT" altLang="pt-PT" sz="3400" dirty="0" err="1" smtClean="0"/>
              <a:t>of</a:t>
            </a:r>
            <a:r>
              <a:rPr lang="pt-PT" altLang="pt-PT" sz="3400" dirty="0" smtClean="0"/>
              <a:t> a </a:t>
            </a:r>
            <a:r>
              <a:rPr lang="pt-PT" altLang="pt-PT" sz="3400" dirty="0" err="1" smtClean="0"/>
              <a:t>problem</a:t>
            </a:r>
            <a:r>
              <a:rPr lang="pt-PT" altLang="pt-PT" sz="3400" dirty="0" smtClean="0"/>
              <a:t> </a:t>
            </a:r>
            <a:r>
              <a:rPr lang="pt-PT" altLang="pt-PT" sz="3400" dirty="0" err="1" smtClean="0"/>
              <a:t>well</a:t>
            </a:r>
            <a:r>
              <a:rPr lang="pt-PT" altLang="pt-PT" sz="3400" dirty="0" smtClean="0"/>
              <a:t> </a:t>
            </a:r>
            <a:r>
              <a:rPr lang="pt-PT" altLang="pt-PT" sz="3400" dirty="0" err="1" smtClean="0"/>
              <a:t>enough</a:t>
            </a:r>
            <a:r>
              <a:rPr lang="pt-PT" altLang="pt-PT" sz="3400" dirty="0" smtClean="0"/>
              <a:t> to </a:t>
            </a:r>
            <a:r>
              <a:rPr lang="pt-PT" altLang="pt-PT" sz="3400" dirty="0" err="1" smtClean="0"/>
              <a:t>achieve</a:t>
            </a:r>
            <a:r>
              <a:rPr lang="pt-PT" altLang="pt-PT" sz="3400" dirty="0" smtClean="0"/>
              <a:t> </a:t>
            </a:r>
            <a:r>
              <a:rPr lang="pt-PT" altLang="pt-PT" sz="3400" dirty="0" err="1" smtClean="0"/>
              <a:t>permanent</a:t>
            </a:r>
            <a:r>
              <a:rPr lang="pt-PT" altLang="pt-PT" sz="3400" dirty="0" smtClean="0"/>
              <a:t> </a:t>
            </a:r>
            <a:r>
              <a:rPr lang="pt-PT" altLang="pt-PT" sz="3400" dirty="0" err="1" smtClean="0"/>
              <a:t>resolution</a:t>
            </a:r>
            <a:r>
              <a:rPr lang="pt-PT" altLang="pt-PT" sz="3400" dirty="0" smtClean="0"/>
              <a:t> </a:t>
            </a:r>
            <a:r>
              <a:rPr lang="pt-PT" altLang="pt-PT" sz="3400" dirty="0" err="1" smtClean="0"/>
              <a:t>of</a:t>
            </a:r>
            <a:r>
              <a:rPr lang="pt-PT" altLang="pt-PT" sz="3400" dirty="0" smtClean="0"/>
              <a:t> </a:t>
            </a:r>
            <a:r>
              <a:rPr lang="pt-PT" altLang="pt-PT" sz="3400" dirty="0" err="1" smtClean="0"/>
              <a:t>that</a:t>
            </a:r>
            <a:r>
              <a:rPr lang="pt-PT" altLang="pt-PT" sz="3400" dirty="0" smtClean="0"/>
              <a:t> </a:t>
            </a:r>
            <a:r>
              <a:rPr lang="pt-PT" altLang="pt-PT" sz="3400" dirty="0" err="1" smtClean="0"/>
              <a:t>problem</a:t>
            </a:r>
            <a:r>
              <a:rPr lang="pt-PT" altLang="pt-PT" sz="3400" dirty="0" smtClean="0"/>
              <a:t>.</a:t>
            </a:r>
          </a:p>
          <a:p>
            <a:pPr algn="just" eaLnBrk="1" hangingPunct="1">
              <a:lnSpc>
                <a:spcPct val="80000"/>
              </a:lnSpc>
              <a:buFontTx/>
              <a:buNone/>
            </a:pPr>
            <a:r>
              <a:rPr lang="pt-PT" altLang="pt-PT" sz="3400" dirty="0" smtClean="0"/>
              <a:t> </a:t>
            </a:r>
            <a:r>
              <a:rPr lang="pt-PT" altLang="pt-PT" sz="3400" b="1" dirty="0" err="1" smtClean="0"/>
              <a:t>Usage</a:t>
            </a:r>
            <a:r>
              <a:rPr lang="pt-PT" altLang="pt-PT" sz="3400" b="1" dirty="0" smtClean="0"/>
              <a:t> </a:t>
            </a:r>
            <a:r>
              <a:rPr lang="pt-PT" altLang="pt-PT" sz="3400" b="1" dirty="0" err="1" smtClean="0"/>
              <a:t>of</a:t>
            </a:r>
            <a:r>
              <a:rPr lang="pt-PT" altLang="pt-PT" sz="3400" b="1" dirty="0" smtClean="0"/>
              <a:t> </a:t>
            </a:r>
            <a:r>
              <a:rPr lang="pt-PT" altLang="pt-PT" sz="3400" b="1" dirty="0" err="1" smtClean="0"/>
              <a:t>Root</a:t>
            </a:r>
            <a:r>
              <a:rPr lang="pt-PT" altLang="pt-PT" sz="3400" b="1" dirty="0" smtClean="0"/>
              <a:t> Cause </a:t>
            </a:r>
            <a:r>
              <a:rPr lang="pt-PT" altLang="pt-PT" sz="3400" b="1" dirty="0" err="1" smtClean="0"/>
              <a:t>Analysis</a:t>
            </a:r>
            <a:r>
              <a:rPr lang="pt-PT" altLang="pt-PT" sz="3400" b="1" dirty="0" smtClean="0"/>
              <a:t>. </a:t>
            </a:r>
            <a:r>
              <a:rPr lang="pt-PT" altLang="pt-PT" sz="3400" b="1" dirty="0" err="1" smtClean="0"/>
              <a:t>Benefits</a:t>
            </a:r>
            <a:endParaRPr lang="pt-PT" altLang="pt-PT" sz="3400" b="1" dirty="0" smtClean="0"/>
          </a:p>
          <a:p>
            <a:pPr algn="just" eaLnBrk="1" hangingPunct="1">
              <a:lnSpc>
                <a:spcPct val="80000"/>
              </a:lnSpc>
            </a:pPr>
            <a:r>
              <a:rPr lang="pt-PT" altLang="pt-PT" sz="3400" dirty="0" err="1" smtClean="0"/>
              <a:t>Most</a:t>
            </a:r>
            <a:r>
              <a:rPr lang="pt-PT" altLang="pt-PT" sz="3400" dirty="0" smtClean="0"/>
              <a:t> </a:t>
            </a:r>
            <a:r>
              <a:rPr lang="pt-PT" altLang="pt-PT" sz="3400" dirty="0" err="1" smtClean="0"/>
              <a:t>problematic</a:t>
            </a:r>
            <a:r>
              <a:rPr lang="pt-PT" altLang="pt-PT" sz="3400" dirty="0" smtClean="0"/>
              <a:t> </a:t>
            </a:r>
            <a:r>
              <a:rPr lang="pt-PT" altLang="pt-PT" sz="3400" dirty="0" err="1" smtClean="0"/>
              <a:t>situations</a:t>
            </a:r>
            <a:r>
              <a:rPr lang="pt-PT" altLang="pt-PT" sz="3400" dirty="0" smtClean="0"/>
              <a:t> </a:t>
            </a:r>
            <a:r>
              <a:rPr lang="pt-PT" altLang="pt-PT" sz="3400" dirty="0" err="1" smtClean="0"/>
              <a:t>which</a:t>
            </a:r>
            <a:r>
              <a:rPr lang="pt-PT" altLang="pt-PT" sz="3400" dirty="0" smtClean="0"/>
              <a:t> </a:t>
            </a:r>
            <a:r>
              <a:rPr lang="pt-PT" altLang="pt-PT" sz="3400" dirty="0" err="1" smtClean="0"/>
              <a:t>arise</a:t>
            </a:r>
            <a:r>
              <a:rPr lang="pt-PT" altLang="pt-PT" sz="3400" dirty="0" smtClean="0"/>
              <a:t> </a:t>
            </a:r>
            <a:r>
              <a:rPr lang="pt-PT" altLang="pt-PT" sz="3400" dirty="0" err="1" smtClean="0"/>
              <a:t>within</a:t>
            </a:r>
            <a:r>
              <a:rPr lang="pt-PT" altLang="pt-PT" sz="3400" dirty="0" smtClean="0"/>
              <a:t> </a:t>
            </a:r>
            <a:r>
              <a:rPr lang="pt-PT" altLang="pt-PT" sz="3400" dirty="0" err="1" smtClean="0"/>
              <a:t>organizations</a:t>
            </a:r>
            <a:r>
              <a:rPr lang="pt-PT" altLang="pt-PT" sz="3400" dirty="0" smtClean="0"/>
              <a:t> </a:t>
            </a:r>
            <a:r>
              <a:rPr lang="pt-PT" altLang="pt-PT" sz="3400" dirty="0" err="1" smtClean="0"/>
              <a:t>have</a:t>
            </a:r>
            <a:r>
              <a:rPr lang="pt-PT" altLang="pt-PT" sz="3400" dirty="0" smtClean="0"/>
              <a:t> </a:t>
            </a:r>
            <a:r>
              <a:rPr lang="pt-PT" altLang="pt-PT" sz="3400" dirty="0" err="1" smtClean="0"/>
              <a:t>multiple</a:t>
            </a:r>
            <a:r>
              <a:rPr lang="pt-PT" altLang="pt-PT" sz="3400" dirty="0" smtClean="0"/>
              <a:t> </a:t>
            </a:r>
            <a:r>
              <a:rPr lang="pt-PT" altLang="pt-PT" sz="3400" dirty="0" err="1" smtClean="0"/>
              <a:t>approaches</a:t>
            </a:r>
            <a:r>
              <a:rPr lang="pt-PT" altLang="pt-PT" sz="3400" dirty="0" smtClean="0"/>
              <a:t> to </a:t>
            </a:r>
            <a:r>
              <a:rPr lang="pt-PT" altLang="pt-PT" sz="3400" dirty="0" err="1" smtClean="0"/>
              <a:t>deal</a:t>
            </a:r>
            <a:r>
              <a:rPr lang="pt-PT" altLang="pt-PT" sz="3400" dirty="0" smtClean="0"/>
              <a:t> </a:t>
            </a:r>
            <a:r>
              <a:rPr lang="pt-PT" altLang="pt-PT" sz="3400" dirty="0" err="1" smtClean="0"/>
              <a:t>with</a:t>
            </a:r>
            <a:r>
              <a:rPr lang="pt-PT" altLang="pt-PT" sz="3400" dirty="0" smtClean="0"/>
              <a:t> </a:t>
            </a:r>
            <a:r>
              <a:rPr lang="pt-PT" altLang="pt-PT" sz="3400" dirty="0" err="1" smtClean="0"/>
              <a:t>them</a:t>
            </a:r>
            <a:r>
              <a:rPr lang="pt-PT" altLang="pt-PT" sz="3400" dirty="0" smtClean="0"/>
              <a:t>. </a:t>
            </a:r>
            <a:r>
              <a:rPr lang="pt-PT" altLang="pt-PT" sz="3400" dirty="0" err="1" smtClean="0"/>
              <a:t>These</a:t>
            </a:r>
            <a:r>
              <a:rPr lang="pt-PT" altLang="pt-PT" sz="3400" dirty="0" smtClean="0"/>
              <a:t> </a:t>
            </a:r>
            <a:r>
              <a:rPr lang="pt-PT" altLang="pt-PT" sz="3400" dirty="0" err="1" smtClean="0"/>
              <a:t>different</a:t>
            </a:r>
            <a:r>
              <a:rPr lang="pt-PT" altLang="pt-PT" sz="3400" dirty="0" smtClean="0"/>
              <a:t> </a:t>
            </a:r>
            <a:r>
              <a:rPr lang="pt-PT" altLang="pt-PT" sz="3400" dirty="0" err="1" smtClean="0"/>
              <a:t>approaches</a:t>
            </a:r>
            <a:r>
              <a:rPr lang="pt-PT" altLang="pt-PT" sz="3400" dirty="0" smtClean="0"/>
              <a:t> </a:t>
            </a:r>
            <a:r>
              <a:rPr lang="pt-PT" altLang="pt-PT" sz="3400" dirty="0" err="1" smtClean="0"/>
              <a:t>generally</a:t>
            </a:r>
            <a:r>
              <a:rPr lang="pt-PT" altLang="pt-PT" sz="3400" dirty="0" smtClean="0"/>
              <a:t> </a:t>
            </a:r>
            <a:r>
              <a:rPr lang="pt-PT" altLang="pt-PT" sz="3400" dirty="0" err="1" smtClean="0"/>
              <a:t>require</a:t>
            </a:r>
            <a:r>
              <a:rPr lang="pt-PT" altLang="pt-PT" sz="3400" dirty="0" smtClean="0"/>
              <a:t> </a:t>
            </a:r>
            <a:r>
              <a:rPr lang="pt-PT" altLang="pt-PT" sz="3400" dirty="0" err="1" smtClean="0"/>
              <a:t>different</a:t>
            </a:r>
            <a:r>
              <a:rPr lang="pt-PT" altLang="pt-PT" sz="3400" dirty="0" smtClean="0"/>
              <a:t> </a:t>
            </a:r>
            <a:r>
              <a:rPr lang="pt-PT" altLang="pt-PT" sz="3400" dirty="0" err="1" smtClean="0"/>
              <a:t>levels</a:t>
            </a:r>
            <a:r>
              <a:rPr lang="pt-PT" altLang="pt-PT" sz="3400" dirty="0" smtClean="0"/>
              <a:t> </a:t>
            </a:r>
            <a:r>
              <a:rPr lang="pt-PT" altLang="pt-PT" sz="3400" dirty="0" err="1" smtClean="0"/>
              <a:t>of</a:t>
            </a:r>
            <a:r>
              <a:rPr lang="pt-PT" altLang="pt-PT" sz="3400" dirty="0" smtClean="0"/>
              <a:t> </a:t>
            </a:r>
            <a:r>
              <a:rPr lang="pt-PT" altLang="pt-PT" sz="3400" dirty="0" err="1" smtClean="0"/>
              <a:t>resource</a:t>
            </a:r>
            <a:r>
              <a:rPr lang="pt-PT" altLang="pt-PT" sz="3400" dirty="0" smtClean="0"/>
              <a:t> </a:t>
            </a:r>
            <a:r>
              <a:rPr lang="pt-PT" altLang="pt-PT" sz="3400" dirty="0" err="1" smtClean="0"/>
              <a:t>expenditure</a:t>
            </a:r>
            <a:r>
              <a:rPr lang="pt-PT" altLang="pt-PT" sz="3400" dirty="0" smtClean="0"/>
              <a:t> to execute </a:t>
            </a:r>
            <a:r>
              <a:rPr lang="pt-PT" altLang="pt-PT" sz="3400" dirty="0" err="1" smtClean="0"/>
              <a:t>them</a:t>
            </a:r>
            <a:r>
              <a:rPr lang="pt-PT" altLang="pt-PT" sz="3400" dirty="0" smtClean="0"/>
              <a:t>. </a:t>
            </a:r>
            <a:r>
              <a:rPr lang="pt-PT" altLang="pt-PT" sz="3400" dirty="0" err="1" smtClean="0"/>
              <a:t>Because</a:t>
            </a:r>
            <a:r>
              <a:rPr lang="pt-PT" altLang="pt-PT" sz="3400" dirty="0" smtClean="0"/>
              <a:t> </a:t>
            </a:r>
            <a:r>
              <a:rPr lang="pt-PT" altLang="pt-PT" sz="3400" dirty="0" err="1" smtClean="0"/>
              <a:t>of</a:t>
            </a:r>
            <a:r>
              <a:rPr lang="pt-PT" altLang="pt-PT" sz="3400" dirty="0" smtClean="0"/>
              <a:t> </a:t>
            </a:r>
            <a:r>
              <a:rPr lang="pt-PT" altLang="pt-PT" sz="3400" dirty="0" err="1" smtClean="0"/>
              <a:t>the</a:t>
            </a:r>
            <a:r>
              <a:rPr lang="pt-PT" altLang="pt-PT" sz="3400" dirty="0" smtClean="0"/>
              <a:t> </a:t>
            </a:r>
            <a:r>
              <a:rPr lang="pt-PT" altLang="pt-PT" sz="3400" dirty="0" err="1" smtClean="0"/>
              <a:t>perceived</a:t>
            </a:r>
            <a:r>
              <a:rPr lang="pt-PT" altLang="pt-PT" sz="3400" dirty="0" smtClean="0"/>
              <a:t> </a:t>
            </a:r>
            <a:r>
              <a:rPr lang="pt-PT" altLang="pt-PT" sz="3400" dirty="0" err="1" smtClean="0"/>
              <a:t>immediacy</a:t>
            </a:r>
            <a:r>
              <a:rPr lang="pt-PT" altLang="pt-PT" sz="3400" dirty="0" smtClean="0"/>
              <a:t> </a:t>
            </a:r>
            <a:r>
              <a:rPr lang="pt-PT" altLang="pt-PT" sz="3400" dirty="0" err="1" smtClean="0"/>
              <a:t>which</a:t>
            </a:r>
            <a:r>
              <a:rPr lang="pt-PT" altLang="pt-PT" sz="3400" dirty="0" smtClean="0"/>
              <a:t> </a:t>
            </a:r>
            <a:r>
              <a:rPr lang="pt-PT" altLang="pt-PT" sz="3400" dirty="0" err="1" smtClean="0"/>
              <a:t>exists</a:t>
            </a:r>
            <a:r>
              <a:rPr lang="pt-PT" altLang="pt-PT" sz="3400" dirty="0" smtClean="0"/>
              <a:t> in </a:t>
            </a:r>
            <a:r>
              <a:rPr lang="pt-PT" altLang="pt-PT" sz="3400" dirty="0" err="1" smtClean="0"/>
              <a:t>most</a:t>
            </a:r>
            <a:r>
              <a:rPr lang="pt-PT" altLang="pt-PT" sz="3400" dirty="0" smtClean="0"/>
              <a:t> </a:t>
            </a:r>
            <a:r>
              <a:rPr lang="pt-PT" altLang="pt-PT" sz="3400" dirty="0" err="1" smtClean="0"/>
              <a:t>of</a:t>
            </a:r>
            <a:r>
              <a:rPr lang="pt-PT" altLang="pt-PT" sz="3400" dirty="0" smtClean="0"/>
              <a:t> </a:t>
            </a:r>
            <a:r>
              <a:rPr lang="pt-PT" altLang="pt-PT" sz="3400" dirty="0" err="1" smtClean="0"/>
              <a:t>these</a:t>
            </a:r>
            <a:r>
              <a:rPr lang="pt-PT" altLang="pt-PT" sz="3400" dirty="0" smtClean="0"/>
              <a:t> </a:t>
            </a:r>
            <a:r>
              <a:rPr lang="pt-PT" altLang="pt-PT" sz="3400" dirty="0" err="1" smtClean="0"/>
              <a:t>situations</a:t>
            </a:r>
            <a:r>
              <a:rPr lang="pt-PT" altLang="pt-PT" sz="3400" dirty="0" smtClean="0"/>
              <a:t>, </a:t>
            </a:r>
            <a:r>
              <a:rPr lang="pt-PT" altLang="pt-PT" sz="3400" dirty="0" err="1" smtClean="0"/>
              <a:t>there</a:t>
            </a:r>
            <a:r>
              <a:rPr lang="pt-PT" altLang="pt-PT" sz="3400" dirty="0" smtClean="0"/>
              <a:t> </a:t>
            </a:r>
            <a:r>
              <a:rPr lang="pt-PT" altLang="pt-PT" sz="3400" dirty="0" err="1" smtClean="0"/>
              <a:t>is</a:t>
            </a:r>
            <a:r>
              <a:rPr lang="pt-PT" altLang="pt-PT" sz="3400" dirty="0" smtClean="0"/>
              <a:t> a </a:t>
            </a:r>
            <a:r>
              <a:rPr lang="pt-PT" altLang="pt-PT" sz="3400" dirty="0" err="1" smtClean="0"/>
              <a:t>tendency</a:t>
            </a:r>
            <a:r>
              <a:rPr lang="pt-PT" altLang="pt-PT" sz="3400" dirty="0" smtClean="0"/>
              <a:t> to </a:t>
            </a:r>
            <a:r>
              <a:rPr lang="pt-PT" altLang="pt-PT" sz="3400" dirty="0" err="1" smtClean="0"/>
              <a:t>opt</a:t>
            </a:r>
            <a:r>
              <a:rPr lang="pt-PT" altLang="pt-PT" sz="3400" dirty="0" smtClean="0"/>
              <a:t> for </a:t>
            </a:r>
            <a:r>
              <a:rPr lang="pt-PT" altLang="pt-PT" sz="3400" dirty="0" err="1" smtClean="0"/>
              <a:t>the</a:t>
            </a:r>
            <a:r>
              <a:rPr lang="pt-PT" altLang="pt-PT" sz="3400" dirty="0" smtClean="0"/>
              <a:t> </a:t>
            </a:r>
            <a:r>
              <a:rPr lang="pt-PT" altLang="pt-PT" sz="3400" dirty="0" err="1" smtClean="0"/>
              <a:t>solution</a:t>
            </a:r>
            <a:r>
              <a:rPr lang="pt-PT" altLang="pt-PT" sz="3400" dirty="0" smtClean="0"/>
              <a:t> </a:t>
            </a:r>
            <a:r>
              <a:rPr lang="pt-PT" altLang="pt-PT" sz="3400" dirty="0" err="1" smtClean="0"/>
              <a:t>which</a:t>
            </a:r>
            <a:r>
              <a:rPr lang="pt-PT" altLang="pt-PT" sz="3400" dirty="0" smtClean="0"/>
              <a:t> </a:t>
            </a:r>
            <a:r>
              <a:rPr lang="pt-PT" altLang="pt-PT" sz="3400" dirty="0" err="1" smtClean="0"/>
              <a:t>is</a:t>
            </a:r>
            <a:r>
              <a:rPr lang="pt-PT" altLang="pt-PT" sz="3400" dirty="0" smtClean="0"/>
              <a:t> </a:t>
            </a:r>
            <a:r>
              <a:rPr lang="pt-PT" altLang="pt-PT" sz="3400" dirty="0" err="1" smtClean="0"/>
              <a:t>the</a:t>
            </a:r>
            <a:r>
              <a:rPr lang="pt-PT" altLang="pt-PT" sz="3400" dirty="0" smtClean="0"/>
              <a:t> </a:t>
            </a:r>
            <a:r>
              <a:rPr lang="pt-PT" altLang="pt-PT" sz="3400" dirty="0" err="1" smtClean="0"/>
              <a:t>most</a:t>
            </a:r>
            <a:r>
              <a:rPr lang="pt-PT" altLang="pt-PT" sz="3400" dirty="0" smtClean="0"/>
              <a:t> </a:t>
            </a:r>
            <a:r>
              <a:rPr lang="pt-PT" altLang="pt-PT" sz="3400" dirty="0" err="1" smtClean="0"/>
              <a:t>expedient</a:t>
            </a:r>
            <a:r>
              <a:rPr lang="pt-PT" altLang="pt-PT" sz="3400" dirty="0" smtClean="0"/>
              <a:t> in </a:t>
            </a:r>
            <a:r>
              <a:rPr lang="pt-PT" altLang="pt-PT" sz="3400" dirty="0" err="1" smtClean="0"/>
              <a:t>terms</a:t>
            </a:r>
            <a:r>
              <a:rPr lang="pt-PT" altLang="pt-PT" sz="3400" dirty="0" smtClean="0"/>
              <a:t> </a:t>
            </a:r>
            <a:r>
              <a:rPr lang="pt-PT" altLang="pt-PT" sz="3400" dirty="0" err="1" smtClean="0"/>
              <a:t>of</a:t>
            </a:r>
            <a:r>
              <a:rPr lang="pt-PT" altLang="pt-PT" sz="3400" dirty="0" smtClean="0"/>
              <a:t> </a:t>
            </a:r>
            <a:r>
              <a:rPr lang="pt-PT" altLang="pt-PT" sz="3400" dirty="0" err="1" smtClean="0"/>
              <a:t>quickly</a:t>
            </a:r>
            <a:r>
              <a:rPr lang="pt-PT" altLang="pt-PT" sz="3400" dirty="0" smtClean="0"/>
              <a:t> </a:t>
            </a:r>
            <a:r>
              <a:rPr lang="pt-PT" altLang="pt-PT" sz="3400" dirty="0" err="1" smtClean="0"/>
              <a:t>dealing</a:t>
            </a:r>
            <a:r>
              <a:rPr lang="pt-PT" altLang="pt-PT" sz="3400" dirty="0" smtClean="0"/>
              <a:t> </a:t>
            </a:r>
            <a:r>
              <a:rPr lang="pt-PT" altLang="pt-PT" sz="3400" dirty="0" err="1" smtClean="0"/>
              <a:t>with</a:t>
            </a:r>
            <a:r>
              <a:rPr lang="pt-PT" altLang="pt-PT" sz="3400" dirty="0" smtClean="0"/>
              <a:t> </a:t>
            </a:r>
            <a:r>
              <a:rPr lang="pt-PT" altLang="pt-PT" sz="3400" dirty="0" err="1" smtClean="0"/>
              <a:t>the</a:t>
            </a:r>
            <a:r>
              <a:rPr lang="pt-PT" altLang="pt-PT" sz="3400" dirty="0" smtClean="0"/>
              <a:t> </a:t>
            </a:r>
            <a:r>
              <a:rPr lang="pt-PT" altLang="pt-PT" sz="3400" dirty="0" err="1" smtClean="0"/>
              <a:t>situation</a:t>
            </a:r>
            <a:r>
              <a:rPr lang="pt-PT" altLang="pt-PT" sz="3400" dirty="0" smtClean="0"/>
              <a:t>.</a:t>
            </a:r>
            <a:endParaRPr lang="pt-PT" altLang="pt-PT" sz="1800" dirty="0" smtClean="0"/>
          </a:p>
        </p:txBody>
      </p:sp>
    </p:spTree>
    <p:extLst>
      <p:ext uri="{BB962C8B-B14F-4D97-AF65-F5344CB8AC3E}">
        <p14:creationId xmlns:p14="http://schemas.microsoft.com/office/powerpoint/2010/main" val="19092991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Autofit/>
          </a:bodyPr>
          <a:lstStyle/>
          <a:p>
            <a:pPr algn="ctr" eaLnBrk="1" hangingPunct="1">
              <a:defRPr/>
            </a:pPr>
            <a:r>
              <a:rPr lang="pt-PT" sz="5400" b="1" dirty="0" smtClean="0"/>
              <a:t>7 S </a:t>
            </a:r>
            <a:r>
              <a:rPr lang="pt-PT" sz="5400" b="1" dirty="0" err="1" smtClean="0"/>
              <a:t>FRAMEWORK’s</a:t>
            </a:r>
            <a:r>
              <a:rPr lang="pt-PT" sz="5400" b="1" dirty="0" smtClean="0"/>
              <a:t> HISTORY</a:t>
            </a:r>
          </a:p>
        </p:txBody>
      </p:sp>
      <p:sp>
        <p:nvSpPr>
          <p:cNvPr id="10243" name="Rectangle 3"/>
          <p:cNvSpPr>
            <a:spLocks noGrp="1" noChangeArrowheads="1"/>
          </p:cNvSpPr>
          <p:nvPr>
            <p:ph idx="1"/>
          </p:nvPr>
        </p:nvSpPr>
        <p:spPr>
          <a:xfrm>
            <a:off x="822959" y="1845734"/>
            <a:ext cx="7543801" cy="4247562"/>
          </a:xfrm>
        </p:spPr>
        <p:txBody>
          <a:bodyPr>
            <a:normAutofit/>
          </a:bodyPr>
          <a:lstStyle/>
          <a:p>
            <a:pPr algn="just" eaLnBrk="1" hangingPunct="1">
              <a:lnSpc>
                <a:spcPct val="90000"/>
              </a:lnSpc>
            </a:pPr>
            <a:r>
              <a:rPr lang="en-GB" altLang="pt-PT" sz="2400" dirty="0" smtClean="0"/>
              <a:t>The 7-S Framework was first mentioned in "The Art Of Japanese Management" by Richard Pascale and Anthony Athos in 1981. They had been investigating how Japanese industry had been so successful. At around the same time that Tom Peters and Robert Waterman were exploring what made a company excellent. The Seven S model was born at a meeting of these four authors in 1978. It appeared also in "In Search of Excellence" by Peters and Waterman, and was taken up as a basic tool by the global management consultancy company McKinsey. Since then it is known as their 7-S model.</a:t>
            </a:r>
            <a:endParaRPr lang="pt-PT" altLang="pt-PT" sz="2400" dirty="0" smtClean="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2"/>
          <p:cNvSpPr>
            <a:spLocks noGrp="1" noChangeArrowheads="1"/>
          </p:cNvSpPr>
          <p:nvPr>
            <p:ph type="title"/>
          </p:nvPr>
        </p:nvSpPr>
        <p:spPr/>
        <p:txBody>
          <a:bodyPr>
            <a:normAutofit/>
          </a:bodyPr>
          <a:lstStyle/>
          <a:p>
            <a:pPr algn="ctr" eaLnBrk="1" hangingPunct="1">
              <a:defRPr/>
            </a:pPr>
            <a:r>
              <a:rPr lang="pt-PT" sz="5400" b="1" dirty="0" smtClean="0"/>
              <a:t>ROOT CAUSE ANALYSIS</a:t>
            </a:r>
          </a:p>
        </p:txBody>
      </p:sp>
      <p:sp>
        <p:nvSpPr>
          <p:cNvPr id="95235" name="Rectangle 3"/>
          <p:cNvSpPr>
            <a:spLocks noGrp="1" noChangeArrowheads="1"/>
          </p:cNvSpPr>
          <p:nvPr>
            <p:ph idx="1"/>
          </p:nvPr>
        </p:nvSpPr>
        <p:spPr>
          <a:xfrm>
            <a:off x="467545" y="1845734"/>
            <a:ext cx="8424936" cy="4319570"/>
          </a:xfrm>
        </p:spPr>
        <p:txBody>
          <a:bodyPr>
            <a:normAutofit lnSpcReduction="10000"/>
          </a:bodyPr>
          <a:lstStyle/>
          <a:p>
            <a:pPr algn="just" eaLnBrk="1" hangingPunct="1">
              <a:lnSpc>
                <a:spcPct val="80000"/>
              </a:lnSpc>
            </a:pPr>
            <a:r>
              <a:rPr lang="pt-PT" altLang="pt-PT" dirty="0" smtClean="0"/>
              <a:t>In </a:t>
            </a:r>
            <a:r>
              <a:rPr lang="pt-PT" altLang="pt-PT" dirty="0" err="1" smtClean="0"/>
              <a:t>doing</a:t>
            </a:r>
            <a:r>
              <a:rPr lang="pt-PT" altLang="pt-PT" dirty="0" smtClean="0"/>
              <a:t> </a:t>
            </a:r>
            <a:r>
              <a:rPr lang="pt-PT" altLang="pt-PT" dirty="0" err="1" smtClean="0"/>
              <a:t>this</a:t>
            </a:r>
            <a:r>
              <a:rPr lang="pt-PT" altLang="pt-PT" dirty="0" smtClean="0"/>
              <a:t>, </a:t>
            </a:r>
            <a:r>
              <a:rPr lang="pt-PT" altLang="pt-PT" dirty="0" err="1" smtClean="0"/>
              <a:t>the</a:t>
            </a:r>
            <a:r>
              <a:rPr lang="pt-PT" altLang="pt-PT" dirty="0" smtClean="0"/>
              <a:t> </a:t>
            </a:r>
            <a:r>
              <a:rPr lang="pt-PT" altLang="pt-PT" dirty="0" err="1" smtClean="0"/>
              <a:t>tendency</a:t>
            </a:r>
            <a:r>
              <a:rPr lang="pt-PT" altLang="pt-PT" dirty="0" smtClean="0"/>
              <a:t> </a:t>
            </a:r>
            <a:r>
              <a:rPr lang="pt-PT" altLang="pt-PT" dirty="0" err="1" smtClean="0"/>
              <a:t>is</a:t>
            </a:r>
            <a:r>
              <a:rPr lang="pt-PT" altLang="pt-PT" dirty="0" smtClean="0"/>
              <a:t> </a:t>
            </a:r>
            <a:r>
              <a:rPr lang="pt-PT" altLang="pt-PT" dirty="0" err="1" smtClean="0"/>
              <a:t>generally</a:t>
            </a:r>
            <a:r>
              <a:rPr lang="pt-PT" altLang="pt-PT" dirty="0" smtClean="0"/>
              <a:t> to </a:t>
            </a:r>
            <a:r>
              <a:rPr lang="pt-PT" altLang="pt-PT" dirty="0" err="1" smtClean="0"/>
              <a:t>treat</a:t>
            </a:r>
            <a:r>
              <a:rPr lang="pt-PT" altLang="pt-PT" dirty="0" smtClean="0"/>
              <a:t> </a:t>
            </a:r>
            <a:r>
              <a:rPr lang="pt-PT" altLang="pt-PT" dirty="0" err="1" smtClean="0"/>
              <a:t>the</a:t>
            </a:r>
            <a:r>
              <a:rPr lang="pt-PT" altLang="pt-PT" dirty="0" smtClean="0"/>
              <a:t> </a:t>
            </a:r>
            <a:r>
              <a:rPr lang="pt-PT" altLang="pt-PT" dirty="0" err="1" smtClean="0"/>
              <a:t>symptoms</a:t>
            </a:r>
            <a:r>
              <a:rPr lang="pt-PT" altLang="pt-PT" dirty="0" smtClean="0"/>
              <a:t> </a:t>
            </a:r>
            <a:r>
              <a:rPr lang="pt-PT" altLang="pt-PT" dirty="0" err="1" smtClean="0"/>
              <a:t>rather</a:t>
            </a:r>
            <a:r>
              <a:rPr lang="pt-PT" altLang="pt-PT" dirty="0" smtClean="0"/>
              <a:t> </a:t>
            </a:r>
            <a:r>
              <a:rPr lang="pt-PT" altLang="pt-PT" dirty="0" err="1" smtClean="0"/>
              <a:t>than</a:t>
            </a:r>
            <a:r>
              <a:rPr lang="pt-PT" altLang="pt-PT" dirty="0" smtClean="0"/>
              <a:t> </a:t>
            </a:r>
            <a:r>
              <a:rPr lang="pt-PT" altLang="pt-PT" dirty="0" err="1" smtClean="0"/>
              <a:t>the</a:t>
            </a:r>
            <a:r>
              <a:rPr lang="pt-PT" altLang="pt-PT" dirty="0" smtClean="0"/>
              <a:t> </a:t>
            </a:r>
            <a:r>
              <a:rPr lang="pt-PT" altLang="pt-PT" dirty="0" err="1" smtClean="0"/>
              <a:t>underlying</a:t>
            </a:r>
            <a:r>
              <a:rPr lang="pt-PT" altLang="pt-PT" dirty="0" smtClean="0"/>
              <a:t> fundamental </a:t>
            </a:r>
            <a:r>
              <a:rPr lang="pt-PT" altLang="pt-PT" dirty="0" err="1" smtClean="0"/>
              <a:t>problem</a:t>
            </a:r>
            <a:r>
              <a:rPr lang="pt-PT" altLang="pt-PT" dirty="0" smtClean="0"/>
              <a:t> </a:t>
            </a:r>
            <a:r>
              <a:rPr lang="pt-PT" altLang="pt-PT" dirty="0" err="1" smtClean="0"/>
              <a:t>that</a:t>
            </a:r>
            <a:r>
              <a:rPr lang="pt-PT" altLang="pt-PT" dirty="0" smtClean="0"/>
              <a:t> </a:t>
            </a:r>
            <a:r>
              <a:rPr lang="pt-PT" altLang="pt-PT" dirty="0" err="1" smtClean="0"/>
              <a:t>is</a:t>
            </a:r>
            <a:r>
              <a:rPr lang="pt-PT" altLang="pt-PT" dirty="0" smtClean="0"/>
              <a:t> </a:t>
            </a:r>
            <a:r>
              <a:rPr lang="pt-PT" altLang="pt-PT" dirty="0" err="1" smtClean="0"/>
              <a:t>actually</a:t>
            </a:r>
            <a:r>
              <a:rPr lang="pt-PT" altLang="pt-PT" dirty="0" smtClean="0"/>
              <a:t> </a:t>
            </a:r>
            <a:r>
              <a:rPr lang="pt-PT" altLang="pt-PT" dirty="0" err="1" smtClean="0"/>
              <a:t>responsible</a:t>
            </a:r>
            <a:r>
              <a:rPr lang="pt-PT" altLang="pt-PT" dirty="0" smtClean="0"/>
              <a:t> for </a:t>
            </a:r>
            <a:r>
              <a:rPr lang="pt-PT" altLang="pt-PT" dirty="0" err="1" smtClean="0"/>
              <a:t>the</a:t>
            </a:r>
            <a:r>
              <a:rPr lang="pt-PT" altLang="pt-PT" dirty="0" smtClean="0"/>
              <a:t> </a:t>
            </a:r>
            <a:r>
              <a:rPr lang="pt-PT" altLang="pt-PT" dirty="0" err="1" smtClean="0"/>
              <a:t>situation</a:t>
            </a:r>
            <a:r>
              <a:rPr lang="pt-PT" altLang="pt-PT" dirty="0" smtClean="0"/>
              <a:t> </a:t>
            </a:r>
            <a:r>
              <a:rPr lang="pt-PT" altLang="pt-PT" dirty="0" err="1" smtClean="0"/>
              <a:t>occurring</a:t>
            </a:r>
            <a:r>
              <a:rPr lang="pt-PT" altLang="pt-PT" dirty="0" smtClean="0"/>
              <a:t> (</a:t>
            </a:r>
            <a:r>
              <a:rPr lang="pt-PT" altLang="pt-PT" dirty="0" err="1" smtClean="0"/>
              <a:t>root</a:t>
            </a:r>
            <a:r>
              <a:rPr lang="pt-PT" altLang="pt-PT" dirty="0" smtClean="0"/>
              <a:t> cause). </a:t>
            </a:r>
            <a:r>
              <a:rPr lang="pt-PT" altLang="pt-PT" dirty="0" err="1" smtClean="0"/>
              <a:t>Yet</a:t>
            </a:r>
            <a:r>
              <a:rPr lang="pt-PT" altLang="pt-PT" dirty="0" smtClean="0"/>
              <a:t>, </a:t>
            </a:r>
            <a:r>
              <a:rPr lang="pt-PT" altLang="pt-PT" dirty="0" err="1" smtClean="0"/>
              <a:t>through</a:t>
            </a:r>
            <a:r>
              <a:rPr lang="pt-PT" altLang="pt-PT" dirty="0" smtClean="0"/>
              <a:t> </a:t>
            </a:r>
            <a:r>
              <a:rPr lang="pt-PT" altLang="pt-PT" dirty="0" err="1" smtClean="0"/>
              <a:t>choosing</a:t>
            </a:r>
            <a:r>
              <a:rPr lang="pt-PT" altLang="pt-PT" dirty="0" smtClean="0"/>
              <a:t> </a:t>
            </a:r>
            <a:r>
              <a:rPr lang="pt-PT" altLang="pt-PT" dirty="0" err="1" smtClean="0"/>
              <a:t>this</a:t>
            </a:r>
            <a:r>
              <a:rPr lang="pt-PT" altLang="pt-PT" dirty="0" smtClean="0"/>
              <a:t> </a:t>
            </a:r>
            <a:r>
              <a:rPr lang="pt-PT" altLang="pt-PT" dirty="0" err="1" smtClean="0"/>
              <a:t>expeditious</a:t>
            </a:r>
            <a:r>
              <a:rPr lang="pt-PT" altLang="pt-PT" dirty="0" smtClean="0"/>
              <a:t> </a:t>
            </a:r>
            <a:r>
              <a:rPr lang="pt-PT" altLang="pt-PT" dirty="0" err="1" smtClean="0"/>
              <a:t>approach</a:t>
            </a:r>
            <a:r>
              <a:rPr lang="pt-PT" altLang="pt-PT" dirty="0" smtClean="0"/>
              <a:t> to </a:t>
            </a:r>
            <a:r>
              <a:rPr lang="pt-PT" altLang="pt-PT" dirty="0" err="1" smtClean="0"/>
              <a:t>deal</a:t>
            </a:r>
            <a:r>
              <a:rPr lang="pt-PT" altLang="pt-PT" dirty="0" smtClean="0"/>
              <a:t> </a:t>
            </a:r>
            <a:r>
              <a:rPr lang="pt-PT" altLang="pt-PT" dirty="0" err="1" smtClean="0"/>
              <a:t>with</a:t>
            </a:r>
            <a:r>
              <a:rPr lang="pt-PT" altLang="pt-PT" dirty="0" smtClean="0"/>
              <a:t> </a:t>
            </a:r>
            <a:r>
              <a:rPr lang="pt-PT" altLang="pt-PT" dirty="0" err="1" smtClean="0"/>
              <a:t>the</a:t>
            </a:r>
            <a:r>
              <a:rPr lang="pt-PT" altLang="pt-PT" dirty="0" smtClean="0"/>
              <a:t> </a:t>
            </a:r>
            <a:r>
              <a:rPr lang="pt-PT" altLang="pt-PT" dirty="0" err="1" smtClean="0"/>
              <a:t>symptoms</a:t>
            </a:r>
            <a:r>
              <a:rPr lang="pt-PT" altLang="pt-PT" dirty="0" smtClean="0"/>
              <a:t>, </a:t>
            </a:r>
            <a:r>
              <a:rPr lang="pt-PT" altLang="pt-PT" dirty="0" err="1" smtClean="0"/>
              <a:t>the</a:t>
            </a:r>
            <a:r>
              <a:rPr lang="pt-PT" altLang="pt-PT" dirty="0" smtClean="0"/>
              <a:t> </a:t>
            </a:r>
            <a:r>
              <a:rPr lang="pt-PT" altLang="pt-PT" dirty="0" err="1" smtClean="0"/>
              <a:t>problematic</a:t>
            </a:r>
            <a:r>
              <a:rPr lang="pt-PT" altLang="pt-PT" dirty="0" smtClean="0"/>
              <a:t> </a:t>
            </a:r>
            <a:r>
              <a:rPr lang="pt-PT" altLang="pt-PT" dirty="0" err="1" smtClean="0"/>
              <a:t>situation</a:t>
            </a:r>
            <a:r>
              <a:rPr lang="pt-PT" altLang="pt-PT" dirty="0" smtClean="0"/>
              <a:t> </a:t>
            </a:r>
            <a:r>
              <a:rPr lang="pt-PT" altLang="pt-PT" dirty="0" err="1" smtClean="0"/>
              <a:t>may</a:t>
            </a:r>
            <a:r>
              <a:rPr lang="pt-PT" altLang="pt-PT" dirty="0" smtClean="0"/>
              <a:t> </a:t>
            </a:r>
            <a:r>
              <a:rPr lang="pt-PT" altLang="pt-PT" dirty="0" err="1" smtClean="0"/>
              <a:t>likely</a:t>
            </a:r>
            <a:r>
              <a:rPr lang="pt-PT" altLang="pt-PT" dirty="0" smtClean="0"/>
              <a:t> </a:t>
            </a:r>
            <a:r>
              <a:rPr lang="pt-PT" altLang="pt-PT" dirty="0" err="1" smtClean="0"/>
              <a:t>occur</a:t>
            </a:r>
            <a:r>
              <a:rPr lang="pt-PT" altLang="pt-PT" dirty="0" smtClean="0"/>
              <a:t> </a:t>
            </a:r>
            <a:r>
              <a:rPr lang="pt-PT" altLang="pt-PT" dirty="0" err="1" smtClean="0"/>
              <a:t>again</a:t>
            </a:r>
            <a:r>
              <a:rPr lang="pt-PT" altLang="pt-PT" dirty="0" smtClean="0"/>
              <a:t>, </a:t>
            </a:r>
            <a:r>
              <a:rPr lang="pt-PT" altLang="pt-PT" dirty="0" err="1" smtClean="0"/>
              <a:t>and</a:t>
            </a:r>
            <a:r>
              <a:rPr lang="pt-PT" altLang="pt-PT" dirty="0" smtClean="0"/>
              <a:t> must </a:t>
            </a:r>
            <a:r>
              <a:rPr lang="pt-PT" altLang="pt-PT" dirty="0" err="1" smtClean="0"/>
              <a:t>be</a:t>
            </a:r>
            <a:r>
              <a:rPr lang="pt-PT" altLang="pt-PT" dirty="0" smtClean="0"/>
              <a:t> </a:t>
            </a:r>
            <a:r>
              <a:rPr lang="pt-PT" altLang="pt-PT" dirty="0" err="1" smtClean="0"/>
              <a:t>dealt</a:t>
            </a:r>
            <a:r>
              <a:rPr lang="pt-PT" altLang="pt-PT" dirty="0" smtClean="0"/>
              <a:t> </a:t>
            </a:r>
            <a:r>
              <a:rPr lang="pt-PT" altLang="pt-PT" dirty="0" err="1" smtClean="0"/>
              <a:t>with</a:t>
            </a:r>
            <a:r>
              <a:rPr lang="pt-PT" altLang="pt-PT" dirty="0" smtClean="0"/>
              <a:t> </a:t>
            </a:r>
            <a:r>
              <a:rPr lang="pt-PT" altLang="pt-PT" dirty="0" err="1" smtClean="0"/>
              <a:t>over</a:t>
            </a:r>
            <a:r>
              <a:rPr lang="pt-PT" altLang="pt-PT" dirty="0" smtClean="0"/>
              <a:t> </a:t>
            </a:r>
            <a:r>
              <a:rPr lang="pt-PT" altLang="pt-PT" dirty="0" err="1" smtClean="0"/>
              <a:t>and</a:t>
            </a:r>
            <a:r>
              <a:rPr lang="pt-PT" altLang="pt-PT" dirty="0" smtClean="0"/>
              <a:t> </a:t>
            </a:r>
            <a:r>
              <a:rPr lang="pt-PT" altLang="pt-PT" dirty="0" err="1" smtClean="0"/>
              <a:t>over</a:t>
            </a:r>
            <a:r>
              <a:rPr lang="pt-PT" altLang="pt-PT" dirty="0" smtClean="0"/>
              <a:t> </a:t>
            </a:r>
            <a:r>
              <a:rPr lang="pt-PT" altLang="pt-PT" dirty="0" err="1" smtClean="0"/>
              <a:t>again</a:t>
            </a:r>
            <a:r>
              <a:rPr lang="pt-PT" altLang="pt-PT" dirty="0" smtClean="0"/>
              <a:t>. </a:t>
            </a:r>
            <a:r>
              <a:rPr lang="pt-PT" altLang="pt-PT" dirty="0" err="1" smtClean="0"/>
              <a:t>The</a:t>
            </a:r>
            <a:r>
              <a:rPr lang="pt-PT" altLang="pt-PT" dirty="0" smtClean="0"/>
              <a:t> </a:t>
            </a:r>
            <a:r>
              <a:rPr lang="pt-PT" altLang="pt-PT" dirty="0" err="1" smtClean="0"/>
              <a:t>costs</a:t>
            </a:r>
            <a:r>
              <a:rPr lang="pt-PT" altLang="pt-PT" dirty="0" smtClean="0"/>
              <a:t> </a:t>
            </a:r>
            <a:r>
              <a:rPr lang="pt-PT" altLang="pt-PT" dirty="0" err="1" smtClean="0"/>
              <a:t>of</a:t>
            </a:r>
            <a:r>
              <a:rPr lang="pt-PT" altLang="pt-PT" dirty="0" smtClean="0"/>
              <a:t> </a:t>
            </a:r>
            <a:r>
              <a:rPr lang="pt-PT" altLang="pt-PT" dirty="0" err="1" smtClean="0"/>
              <a:t>these</a:t>
            </a:r>
            <a:r>
              <a:rPr lang="pt-PT" altLang="pt-PT" dirty="0" smtClean="0"/>
              <a:t> </a:t>
            </a:r>
            <a:r>
              <a:rPr lang="pt-PT" altLang="pt-PT" dirty="0" err="1" smtClean="0"/>
              <a:t>quick</a:t>
            </a:r>
            <a:r>
              <a:rPr lang="pt-PT" altLang="pt-PT" dirty="0" smtClean="0"/>
              <a:t> </a:t>
            </a:r>
            <a:r>
              <a:rPr lang="pt-PT" altLang="pt-PT" dirty="0" err="1" smtClean="0"/>
              <a:t>solutions</a:t>
            </a:r>
            <a:r>
              <a:rPr lang="pt-PT" altLang="pt-PT" dirty="0" smtClean="0"/>
              <a:t> can </a:t>
            </a:r>
            <a:r>
              <a:rPr lang="pt-PT" altLang="pt-PT" dirty="0" err="1" smtClean="0"/>
              <a:t>be</a:t>
            </a:r>
            <a:r>
              <a:rPr lang="pt-PT" altLang="pt-PT" dirty="0" smtClean="0"/>
              <a:t> </a:t>
            </a:r>
            <a:r>
              <a:rPr lang="pt-PT" altLang="pt-PT" dirty="0" err="1" smtClean="0"/>
              <a:t>high</a:t>
            </a:r>
            <a:r>
              <a:rPr lang="pt-PT" altLang="pt-PT" dirty="0" smtClean="0"/>
              <a:t> </a:t>
            </a:r>
            <a:r>
              <a:rPr lang="pt-PT" altLang="pt-PT" dirty="0" err="1" smtClean="0"/>
              <a:t>over</a:t>
            </a:r>
            <a:r>
              <a:rPr lang="pt-PT" altLang="pt-PT" dirty="0" smtClean="0"/>
              <a:t> time.</a:t>
            </a:r>
          </a:p>
          <a:p>
            <a:pPr algn="just" eaLnBrk="1" hangingPunct="1">
              <a:lnSpc>
                <a:spcPct val="80000"/>
              </a:lnSpc>
            </a:pPr>
            <a:r>
              <a:rPr lang="pt-PT" altLang="pt-PT" dirty="0" err="1" smtClean="0"/>
              <a:t>The</a:t>
            </a:r>
            <a:r>
              <a:rPr lang="pt-PT" altLang="pt-PT" dirty="0" smtClean="0"/>
              <a:t> </a:t>
            </a:r>
            <a:r>
              <a:rPr lang="pt-PT" altLang="pt-PT" dirty="0" err="1" smtClean="0"/>
              <a:t>goal</a:t>
            </a:r>
            <a:r>
              <a:rPr lang="pt-PT" altLang="pt-PT" dirty="0" smtClean="0"/>
              <a:t> </a:t>
            </a:r>
            <a:r>
              <a:rPr lang="pt-PT" altLang="pt-PT" dirty="0" err="1" smtClean="0"/>
              <a:t>of</a:t>
            </a:r>
            <a:r>
              <a:rPr lang="pt-PT" altLang="pt-PT" dirty="0" smtClean="0"/>
              <a:t> a </a:t>
            </a:r>
            <a:r>
              <a:rPr lang="pt-PT" altLang="pt-PT" dirty="0" err="1" smtClean="0"/>
              <a:t>Root</a:t>
            </a:r>
            <a:r>
              <a:rPr lang="pt-PT" altLang="pt-PT" dirty="0" smtClean="0"/>
              <a:t> Cause </a:t>
            </a:r>
            <a:r>
              <a:rPr lang="pt-PT" altLang="pt-PT" dirty="0" err="1" smtClean="0"/>
              <a:t>Analysis</a:t>
            </a:r>
            <a:r>
              <a:rPr lang="pt-PT" altLang="pt-PT" dirty="0" smtClean="0"/>
              <a:t> </a:t>
            </a:r>
            <a:r>
              <a:rPr lang="pt-PT" altLang="pt-PT" dirty="0" err="1" smtClean="0"/>
              <a:t>is</a:t>
            </a:r>
            <a:r>
              <a:rPr lang="pt-PT" altLang="pt-PT" dirty="0" smtClean="0"/>
              <a:t> to </a:t>
            </a:r>
            <a:r>
              <a:rPr lang="pt-PT" altLang="pt-PT" dirty="0" err="1" smtClean="0"/>
              <a:t>find</a:t>
            </a:r>
            <a:r>
              <a:rPr lang="pt-PT" altLang="pt-PT" dirty="0" smtClean="0"/>
              <a:t> out:</a:t>
            </a:r>
          </a:p>
          <a:p>
            <a:pPr algn="just" eaLnBrk="1" hangingPunct="1">
              <a:lnSpc>
                <a:spcPct val="80000"/>
              </a:lnSpc>
            </a:pPr>
            <a:r>
              <a:rPr lang="pt-PT" altLang="pt-PT" dirty="0" err="1" smtClean="0"/>
              <a:t>What</a:t>
            </a:r>
            <a:r>
              <a:rPr lang="pt-PT" altLang="pt-PT" dirty="0" smtClean="0"/>
              <a:t> </a:t>
            </a:r>
            <a:r>
              <a:rPr lang="pt-PT" altLang="pt-PT" dirty="0" err="1" smtClean="0"/>
              <a:t>happened</a:t>
            </a:r>
            <a:r>
              <a:rPr lang="pt-PT" altLang="pt-PT" dirty="0" smtClean="0"/>
              <a:t>.</a:t>
            </a:r>
          </a:p>
          <a:p>
            <a:pPr algn="just" eaLnBrk="1" hangingPunct="1">
              <a:lnSpc>
                <a:spcPct val="80000"/>
              </a:lnSpc>
            </a:pPr>
            <a:r>
              <a:rPr lang="pt-PT" altLang="pt-PT" dirty="0" err="1" smtClean="0"/>
              <a:t>Why</a:t>
            </a:r>
            <a:r>
              <a:rPr lang="pt-PT" altLang="pt-PT" dirty="0" smtClean="0"/>
              <a:t> </a:t>
            </a:r>
            <a:r>
              <a:rPr lang="pt-PT" altLang="pt-PT" dirty="0" err="1" smtClean="0"/>
              <a:t>it</a:t>
            </a:r>
            <a:r>
              <a:rPr lang="pt-PT" altLang="pt-PT" dirty="0" smtClean="0"/>
              <a:t> </a:t>
            </a:r>
            <a:r>
              <a:rPr lang="pt-PT" altLang="pt-PT" dirty="0" err="1" smtClean="0"/>
              <a:t>happened</a:t>
            </a:r>
            <a:r>
              <a:rPr lang="pt-PT" altLang="pt-PT" dirty="0" smtClean="0"/>
              <a:t>.</a:t>
            </a:r>
          </a:p>
          <a:p>
            <a:pPr algn="just" eaLnBrk="1" hangingPunct="1">
              <a:lnSpc>
                <a:spcPct val="80000"/>
              </a:lnSpc>
            </a:pPr>
            <a:r>
              <a:rPr lang="pt-PT" altLang="pt-PT" dirty="0" err="1" smtClean="0"/>
              <a:t>What</a:t>
            </a:r>
            <a:r>
              <a:rPr lang="pt-PT" altLang="pt-PT" dirty="0" smtClean="0"/>
              <a:t> can </a:t>
            </a:r>
            <a:r>
              <a:rPr lang="pt-PT" altLang="pt-PT" dirty="0" err="1" smtClean="0"/>
              <a:t>be</a:t>
            </a:r>
            <a:r>
              <a:rPr lang="pt-PT" altLang="pt-PT" dirty="0" smtClean="0"/>
              <a:t> </a:t>
            </a:r>
            <a:r>
              <a:rPr lang="pt-PT" altLang="pt-PT" dirty="0" err="1" smtClean="0"/>
              <a:t>done</a:t>
            </a:r>
            <a:r>
              <a:rPr lang="pt-PT" altLang="pt-PT" dirty="0" smtClean="0"/>
              <a:t> to </a:t>
            </a:r>
            <a:r>
              <a:rPr lang="pt-PT" altLang="pt-PT" dirty="0" err="1" smtClean="0"/>
              <a:t>prevent</a:t>
            </a:r>
            <a:r>
              <a:rPr lang="pt-PT" altLang="pt-PT" dirty="0" smtClean="0"/>
              <a:t> </a:t>
            </a:r>
            <a:r>
              <a:rPr lang="pt-PT" altLang="pt-PT" dirty="0" err="1" smtClean="0"/>
              <a:t>the</a:t>
            </a:r>
            <a:r>
              <a:rPr lang="pt-PT" altLang="pt-PT" dirty="0" smtClean="0"/>
              <a:t> </a:t>
            </a:r>
            <a:r>
              <a:rPr lang="pt-PT" altLang="pt-PT" dirty="0" err="1" smtClean="0"/>
              <a:t>problem</a:t>
            </a:r>
            <a:r>
              <a:rPr lang="pt-PT" altLang="pt-PT" dirty="0" smtClean="0"/>
              <a:t> </a:t>
            </a:r>
            <a:r>
              <a:rPr lang="pt-PT" altLang="pt-PT" dirty="0" err="1" smtClean="0"/>
              <a:t>from</a:t>
            </a:r>
            <a:r>
              <a:rPr lang="pt-PT" altLang="pt-PT" dirty="0" smtClean="0"/>
              <a:t> happening </a:t>
            </a:r>
            <a:r>
              <a:rPr lang="pt-PT" altLang="pt-PT" dirty="0" err="1" smtClean="0"/>
              <a:t>again</a:t>
            </a:r>
            <a:r>
              <a:rPr lang="pt-PT" altLang="pt-PT" dirty="0" smtClean="0"/>
              <a:t>.</a:t>
            </a:r>
          </a:p>
          <a:p>
            <a:pPr algn="just" eaLnBrk="1" hangingPunct="1">
              <a:lnSpc>
                <a:spcPct val="80000"/>
              </a:lnSpc>
            </a:pPr>
            <a:r>
              <a:rPr lang="pt-PT" altLang="pt-PT" dirty="0" smtClean="0"/>
              <a:t>A </a:t>
            </a:r>
            <a:r>
              <a:rPr lang="pt-PT" altLang="pt-PT" dirty="0" err="1" smtClean="0"/>
              <a:t>root</a:t>
            </a:r>
            <a:r>
              <a:rPr lang="pt-PT" altLang="pt-PT" dirty="0" smtClean="0"/>
              <a:t> cause </a:t>
            </a:r>
            <a:r>
              <a:rPr lang="pt-PT" altLang="pt-PT" dirty="0" err="1" smtClean="0"/>
              <a:t>is</a:t>
            </a:r>
            <a:r>
              <a:rPr lang="pt-PT" altLang="pt-PT" dirty="0" smtClean="0"/>
              <a:t> </a:t>
            </a:r>
            <a:r>
              <a:rPr lang="pt-PT" altLang="pt-PT" dirty="0" err="1" smtClean="0"/>
              <a:t>one</a:t>
            </a:r>
            <a:r>
              <a:rPr lang="pt-PT" altLang="pt-PT" dirty="0" smtClean="0"/>
              <a:t> </a:t>
            </a:r>
            <a:r>
              <a:rPr lang="pt-PT" altLang="pt-PT" dirty="0" err="1" smtClean="0"/>
              <a:t>of</a:t>
            </a:r>
            <a:r>
              <a:rPr lang="pt-PT" altLang="pt-PT" dirty="0" smtClean="0"/>
              <a:t> </a:t>
            </a:r>
            <a:r>
              <a:rPr lang="pt-PT" altLang="pt-PT" dirty="0" err="1" smtClean="0"/>
              <a:t>the</a:t>
            </a:r>
            <a:r>
              <a:rPr lang="pt-PT" altLang="pt-PT" dirty="0" smtClean="0"/>
              <a:t> </a:t>
            </a:r>
            <a:r>
              <a:rPr lang="pt-PT" altLang="pt-PT" dirty="0" err="1" smtClean="0"/>
              <a:t>most</a:t>
            </a:r>
            <a:r>
              <a:rPr lang="pt-PT" altLang="pt-PT" dirty="0" smtClean="0"/>
              <a:t> basic, </a:t>
            </a:r>
            <a:r>
              <a:rPr lang="pt-PT" altLang="pt-PT" dirty="0" err="1" smtClean="0"/>
              <a:t>or</a:t>
            </a:r>
            <a:r>
              <a:rPr lang="pt-PT" altLang="pt-PT" dirty="0" smtClean="0"/>
              <a:t> fundamental causes </a:t>
            </a:r>
            <a:r>
              <a:rPr lang="pt-PT" altLang="pt-PT" dirty="0" err="1" smtClean="0"/>
              <a:t>of</a:t>
            </a:r>
            <a:r>
              <a:rPr lang="pt-PT" altLang="pt-PT" dirty="0" smtClean="0"/>
              <a:t> </a:t>
            </a:r>
            <a:r>
              <a:rPr lang="pt-PT" altLang="pt-PT" dirty="0" err="1" smtClean="0"/>
              <a:t>the</a:t>
            </a:r>
            <a:r>
              <a:rPr lang="pt-PT" altLang="pt-PT" dirty="0" smtClean="0"/>
              <a:t> </a:t>
            </a:r>
            <a:r>
              <a:rPr lang="pt-PT" altLang="pt-PT" dirty="0" err="1" smtClean="0"/>
              <a:t>situation</a:t>
            </a:r>
            <a:r>
              <a:rPr lang="pt-PT" altLang="pt-PT" dirty="0" smtClean="0"/>
              <a:t> (</a:t>
            </a:r>
            <a:r>
              <a:rPr lang="pt-PT" altLang="pt-PT" dirty="0" err="1" smtClean="0"/>
              <a:t>condition</a:t>
            </a:r>
            <a:r>
              <a:rPr lang="pt-PT" altLang="pt-PT" dirty="0" smtClean="0"/>
              <a:t>) </a:t>
            </a:r>
            <a:r>
              <a:rPr lang="pt-PT" altLang="pt-PT" dirty="0" err="1" smtClean="0"/>
              <a:t>with</a:t>
            </a:r>
            <a:r>
              <a:rPr lang="pt-PT" altLang="pt-PT" dirty="0" smtClean="0"/>
              <a:t> </a:t>
            </a:r>
            <a:r>
              <a:rPr lang="pt-PT" altLang="pt-PT" dirty="0" err="1" smtClean="0"/>
              <a:t>which</a:t>
            </a:r>
            <a:r>
              <a:rPr lang="pt-PT" altLang="pt-PT" dirty="0" smtClean="0"/>
              <a:t> </a:t>
            </a:r>
            <a:r>
              <a:rPr lang="pt-PT" altLang="pt-PT" dirty="0" err="1" smtClean="0"/>
              <a:t>we</a:t>
            </a:r>
            <a:r>
              <a:rPr lang="pt-PT" altLang="pt-PT" dirty="0" smtClean="0"/>
              <a:t> are </a:t>
            </a:r>
            <a:r>
              <a:rPr lang="pt-PT" altLang="pt-PT" dirty="0" err="1" smtClean="0"/>
              <a:t>concerned</a:t>
            </a:r>
            <a:r>
              <a:rPr lang="pt-PT" altLang="pt-PT" dirty="0" smtClean="0"/>
              <a:t>. </a:t>
            </a:r>
            <a:r>
              <a:rPr lang="pt-PT" altLang="pt-PT" dirty="0" err="1" smtClean="0"/>
              <a:t>Since</a:t>
            </a:r>
            <a:r>
              <a:rPr lang="pt-PT" altLang="pt-PT" dirty="0" smtClean="0"/>
              <a:t> </a:t>
            </a:r>
            <a:r>
              <a:rPr lang="pt-PT" altLang="pt-PT" dirty="0" err="1" smtClean="0"/>
              <a:t>the</a:t>
            </a:r>
            <a:r>
              <a:rPr lang="pt-PT" altLang="pt-PT" dirty="0" smtClean="0"/>
              <a:t> </a:t>
            </a:r>
            <a:r>
              <a:rPr lang="pt-PT" altLang="pt-PT" dirty="0" err="1" smtClean="0"/>
              <a:t>situation</a:t>
            </a:r>
            <a:r>
              <a:rPr lang="pt-PT" altLang="pt-PT" dirty="0" smtClean="0"/>
              <a:t> (</a:t>
            </a:r>
            <a:r>
              <a:rPr lang="pt-PT" altLang="pt-PT" dirty="0" err="1" smtClean="0"/>
              <a:t>condition</a:t>
            </a:r>
            <a:r>
              <a:rPr lang="pt-PT" altLang="pt-PT" dirty="0" smtClean="0"/>
              <a:t>) </a:t>
            </a:r>
            <a:r>
              <a:rPr lang="pt-PT" altLang="pt-PT" dirty="0" err="1" smtClean="0"/>
              <a:t>is</a:t>
            </a:r>
            <a:r>
              <a:rPr lang="pt-PT" altLang="pt-PT" dirty="0" smtClean="0"/>
              <a:t> </a:t>
            </a:r>
            <a:r>
              <a:rPr lang="pt-PT" altLang="pt-PT" dirty="0" err="1" smtClean="0"/>
              <a:t>usually</a:t>
            </a:r>
            <a:r>
              <a:rPr lang="pt-PT" altLang="pt-PT" dirty="0" smtClean="0"/>
              <a:t> </a:t>
            </a:r>
            <a:r>
              <a:rPr lang="pt-PT" altLang="pt-PT" dirty="0" err="1" smtClean="0"/>
              <a:t>affected</a:t>
            </a:r>
            <a:r>
              <a:rPr lang="pt-PT" altLang="pt-PT" dirty="0" smtClean="0"/>
              <a:t> </a:t>
            </a:r>
            <a:r>
              <a:rPr lang="pt-PT" altLang="pt-PT" dirty="0" err="1" smtClean="0"/>
              <a:t>by</a:t>
            </a:r>
            <a:r>
              <a:rPr lang="pt-PT" altLang="pt-PT" dirty="0" smtClean="0"/>
              <a:t> </a:t>
            </a:r>
            <a:r>
              <a:rPr lang="pt-PT" altLang="pt-PT" dirty="0" err="1" smtClean="0"/>
              <a:t>many</a:t>
            </a:r>
            <a:r>
              <a:rPr lang="pt-PT" altLang="pt-PT" dirty="0" smtClean="0"/>
              <a:t> </a:t>
            </a:r>
            <a:r>
              <a:rPr lang="pt-PT" altLang="pt-PT" dirty="0" err="1" smtClean="0"/>
              <a:t>things</a:t>
            </a:r>
            <a:r>
              <a:rPr lang="pt-PT" altLang="pt-PT" dirty="0" smtClean="0"/>
              <a:t> (</a:t>
            </a:r>
            <a:r>
              <a:rPr lang="pt-PT" altLang="pt-PT" dirty="0" err="1" smtClean="0"/>
              <a:t>physical</a:t>
            </a:r>
            <a:r>
              <a:rPr lang="pt-PT" altLang="pt-PT" dirty="0" smtClean="0"/>
              <a:t> </a:t>
            </a:r>
            <a:r>
              <a:rPr lang="pt-PT" altLang="pt-PT" dirty="0" err="1" smtClean="0"/>
              <a:t>conditions</a:t>
            </a:r>
            <a:r>
              <a:rPr lang="pt-PT" altLang="pt-PT" dirty="0" smtClean="0"/>
              <a:t>, </a:t>
            </a:r>
            <a:r>
              <a:rPr lang="pt-PT" altLang="pt-PT" dirty="0" err="1" smtClean="0"/>
              <a:t>human</a:t>
            </a:r>
            <a:r>
              <a:rPr lang="pt-PT" altLang="pt-PT" dirty="0" smtClean="0"/>
              <a:t> </a:t>
            </a:r>
            <a:r>
              <a:rPr lang="pt-PT" altLang="pt-PT" dirty="0" err="1" smtClean="0"/>
              <a:t>behavior</a:t>
            </a:r>
            <a:r>
              <a:rPr lang="pt-PT" altLang="pt-PT" dirty="0" smtClean="0"/>
              <a:t>, </a:t>
            </a:r>
            <a:r>
              <a:rPr lang="pt-PT" altLang="pt-PT" dirty="0" err="1" smtClean="0"/>
              <a:t>behavior</a:t>
            </a:r>
            <a:r>
              <a:rPr lang="pt-PT" altLang="pt-PT" dirty="0" smtClean="0"/>
              <a:t> </a:t>
            </a:r>
            <a:r>
              <a:rPr lang="pt-PT" altLang="pt-PT" dirty="0" err="1" smtClean="0"/>
              <a:t>of</a:t>
            </a:r>
            <a:r>
              <a:rPr lang="pt-PT" altLang="pt-PT" dirty="0" smtClean="0"/>
              <a:t> </a:t>
            </a:r>
            <a:r>
              <a:rPr lang="pt-PT" altLang="pt-PT" dirty="0" err="1" smtClean="0"/>
              <a:t>systems</a:t>
            </a:r>
            <a:r>
              <a:rPr lang="pt-PT" altLang="pt-PT" dirty="0" smtClean="0"/>
              <a:t>, </a:t>
            </a:r>
            <a:r>
              <a:rPr lang="pt-PT" altLang="pt-PT" dirty="0" err="1" smtClean="0"/>
              <a:t>or</a:t>
            </a:r>
            <a:r>
              <a:rPr lang="pt-PT" altLang="pt-PT" dirty="0" smtClean="0"/>
              <a:t> processes), </a:t>
            </a:r>
            <a:r>
              <a:rPr lang="pt-PT" altLang="pt-PT" dirty="0" err="1" smtClean="0"/>
              <a:t>several</a:t>
            </a:r>
            <a:r>
              <a:rPr lang="pt-PT" altLang="pt-PT" dirty="0" smtClean="0"/>
              <a:t> </a:t>
            </a:r>
            <a:r>
              <a:rPr lang="pt-PT" altLang="pt-PT" dirty="0" err="1" smtClean="0"/>
              <a:t>root</a:t>
            </a:r>
            <a:r>
              <a:rPr lang="pt-PT" altLang="pt-PT" dirty="0" smtClean="0"/>
              <a:t> causes </a:t>
            </a:r>
            <a:r>
              <a:rPr lang="pt-PT" altLang="pt-PT" dirty="0" err="1" smtClean="0"/>
              <a:t>will</a:t>
            </a:r>
            <a:r>
              <a:rPr lang="pt-PT" altLang="pt-PT" dirty="0" smtClean="0"/>
              <a:t> </a:t>
            </a:r>
            <a:r>
              <a:rPr lang="pt-PT" altLang="pt-PT" dirty="0" err="1" smtClean="0"/>
              <a:t>usually</a:t>
            </a:r>
            <a:r>
              <a:rPr lang="pt-PT" altLang="pt-PT" dirty="0" smtClean="0"/>
              <a:t> </a:t>
            </a:r>
            <a:r>
              <a:rPr lang="pt-PT" altLang="pt-PT" dirty="0" err="1" smtClean="0"/>
              <a:t>be</a:t>
            </a:r>
            <a:r>
              <a:rPr lang="pt-PT" altLang="pt-PT" dirty="0" smtClean="0"/>
              <a:t> </a:t>
            </a:r>
            <a:r>
              <a:rPr lang="pt-PT" altLang="pt-PT" dirty="0" err="1" smtClean="0"/>
              <a:t>found</a:t>
            </a:r>
            <a:r>
              <a:rPr lang="pt-PT" altLang="pt-PT" dirty="0" smtClean="0"/>
              <a:t>.</a:t>
            </a:r>
          </a:p>
        </p:txBody>
      </p:sp>
    </p:spTree>
    <p:extLst>
      <p:ext uri="{BB962C8B-B14F-4D97-AF65-F5344CB8AC3E}">
        <p14:creationId xmlns:p14="http://schemas.microsoft.com/office/powerpoint/2010/main" val="242766742"/>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p:txBody>
          <a:bodyPr>
            <a:normAutofit/>
          </a:bodyPr>
          <a:lstStyle/>
          <a:p>
            <a:pPr algn="ctr" eaLnBrk="1" hangingPunct="1">
              <a:defRPr/>
            </a:pPr>
            <a:r>
              <a:rPr lang="pt-PT" sz="5400" b="1" dirty="0" smtClean="0"/>
              <a:t>ROOT CAUSE ANALYSIS</a:t>
            </a:r>
          </a:p>
        </p:txBody>
      </p:sp>
      <p:sp>
        <p:nvSpPr>
          <p:cNvPr id="96259" name="Rectangle 3"/>
          <p:cNvSpPr>
            <a:spLocks noGrp="1" noChangeArrowheads="1"/>
          </p:cNvSpPr>
          <p:nvPr>
            <p:ph idx="1"/>
          </p:nvPr>
        </p:nvSpPr>
        <p:spPr>
          <a:xfrm>
            <a:off x="395536" y="1845734"/>
            <a:ext cx="8496943" cy="4391578"/>
          </a:xfrm>
        </p:spPr>
        <p:txBody>
          <a:bodyPr>
            <a:noAutofit/>
          </a:bodyPr>
          <a:lstStyle/>
          <a:p>
            <a:pPr algn="just" eaLnBrk="1" hangingPunct="1">
              <a:lnSpc>
                <a:spcPct val="80000"/>
              </a:lnSpc>
            </a:pPr>
            <a:r>
              <a:rPr lang="pt-PT" altLang="pt-PT" b="1" dirty="0" smtClean="0"/>
              <a:t>Steps in </a:t>
            </a:r>
            <a:r>
              <a:rPr lang="pt-PT" altLang="pt-PT" b="1" dirty="0" err="1" smtClean="0"/>
              <a:t>Root</a:t>
            </a:r>
            <a:r>
              <a:rPr lang="pt-PT" altLang="pt-PT" b="1" dirty="0" smtClean="0"/>
              <a:t> Cause </a:t>
            </a:r>
            <a:r>
              <a:rPr lang="pt-PT" altLang="pt-PT" b="1" dirty="0" err="1" smtClean="0"/>
              <a:t>Analysis</a:t>
            </a:r>
            <a:r>
              <a:rPr lang="pt-PT" altLang="pt-PT" b="1" dirty="0" smtClean="0"/>
              <a:t>. </a:t>
            </a:r>
            <a:r>
              <a:rPr lang="pt-PT" altLang="pt-PT" b="1" dirty="0" err="1" smtClean="0"/>
              <a:t>Process</a:t>
            </a:r>
            <a:endParaRPr lang="pt-PT" altLang="pt-PT" b="1" dirty="0" smtClean="0"/>
          </a:p>
          <a:p>
            <a:pPr algn="just" eaLnBrk="1" hangingPunct="1">
              <a:lnSpc>
                <a:spcPct val="80000"/>
              </a:lnSpc>
            </a:pPr>
            <a:r>
              <a:rPr lang="pt-PT" altLang="pt-PT" dirty="0" err="1" smtClean="0"/>
              <a:t>The</a:t>
            </a:r>
            <a:r>
              <a:rPr lang="pt-PT" altLang="pt-PT" dirty="0" smtClean="0"/>
              <a:t> </a:t>
            </a:r>
            <a:r>
              <a:rPr lang="pt-PT" altLang="pt-PT" dirty="0" err="1" smtClean="0"/>
              <a:t>most</a:t>
            </a:r>
            <a:r>
              <a:rPr lang="pt-PT" altLang="pt-PT" dirty="0" smtClean="0"/>
              <a:t> </a:t>
            </a:r>
            <a:r>
              <a:rPr lang="pt-PT" altLang="pt-PT" dirty="0" err="1" smtClean="0"/>
              <a:t>common</a:t>
            </a:r>
            <a:r>
              <a:rPr lang="pt-PT" altLang="pt-PT" dirty="0" smtClean="0"/>
              <a:t> </a:t>
            </a:r>
            <a:r>
              <a:rPr lang="pt-PT" altLang="pt-PT" dirty="0" err="1" smtClean="0"/>
              <a:t>element</a:t>
            </a:r>
            <a:r>
              <a:rPr lang="pt-PT" altLang="pt-PT" dirty="0" smtClean="0"/>
              <a:t> </a:t>
            </a:r>
            <a:r>
              <a:rPr lang="pt-PT" altLang="pt-PT" dirty="0" err="1" smtClean="0"/>
              <a:t>of</a:t>
            </a:r>
            <a:r>
              <a:rPr lang="pt-PT" altLang="pt-PT" dirty="0" smtClean="0"/>
              <a:t> RCA </a:t>
            </a:r>
            <a:r>
              <a:rPr lang="pt-PT" altLang="pt-PT" dirty="0" err="1" smtClean="0"/>
              <a:t>method</a:t>
            </a:r>
            <a:r>
              <a:rPr lang="pt-PT" altLang="pt-PT" dirty="0" smtClean="0"/>
              <a:t> </a:t>
            </a:r>
            <a:r>
              <a:rPr lang="pt-PT" altLang="pt-PT" dirty="0" err="1" smtClean="0"/>
              <a:t>variants</a:t>
            </a:r>
            <a:r>
              <a:rPr lang="pt-PT" altLang="pt-PT" dirty="0" smtClean="0"/>
              <a:t> </a:t>
            </a:r>
            <a:r>
              <a:rPr lang="pt-PT" altLang="pt-PT" dirty="0" err="1" smtClean="0"/>
              <a:t>includes</a:t>
            </a:r>
            <a:r>
              <a:rPr lang="pt-PT" altLang="pt-PT" dirty="0" smtClean="0"/>
              <a:t> </a:t>
            </a:r>
            <a:r>
              <a:rPr lang="pt-PT" altLang="pt-PT" dirty="0" err="1" smtClean="0"/>
              <a:t>asking</a:t>
            </a:r>
            <a:r>
              <a:rPr lang="pt-PT" altLang="pt-PT" dirty="0" smtClean="0"/>
              <a:t> </a:t>
            </a:r>
            <a:r>
              <a:rPr lang="pt-PT" altLang="pt-PT" dirty="0" err="1" smtClean="0"/>
              <a:t>why</a:t>
            </a:r>
            <a:r>
              <a:rPr lang="pt-PT" altLang="pt-PT" dirty="0" smtClean="0"/>
              <a:t> </a:t>
            </a:r>
            <a:r>
              <a:rPr lang="pt-PT" altLang="pt-PT" dirty="0" err="1" smtClean="0"/>
              <a:t>today's</a:t>
            </a:r>
            <a:r>
              <a:rPr lang="pt-PT" altLang="pt-PT" dirty="0" smtClean="0"/>
              <a:t> </a:t>
            </a:r>
            <a:r>
              <a:rPr lang="pt-PT" altLang="pt-PT" dirty="0" err="1" smtClean="0"/>
              <a:t>situation</a:t>
            </a:r>
            <a:r>
              <a:rPr lang="pt-PT" altLang="pt-PT" dirty="0" smtClean="0"/>
              <a:t> (</a:t>
            </a:r>
            <a:r>
              <a:rPr lang="pt-PT" altLang="pt-PT" dirty="0" err="1" smtClean="0"/>
              <a:t>condition</a:t>
            </a:r>
            <a:r>
              <a:rPr lang="pt-PT" altLang="pt-PT" dirty="0" smtClean="0"/>
              <a:t>) </a:t>
            </a:r>
            <a:r>
              <a:rPr lang="pt-PT" altLang="pt-PT" dirty="0" err="1" smtClean="0"/>
              <a:t>occurred</a:t>
            </a:r>
            <a:r>
              <a:rPr lang="pt-PT" altLang="pt-PT" dirty="0" smtClean="0"/>
              <a:t>. </a:t>
            </a:r>
            <a:r>
              <a:rPr lang="pt-PT" altLang="pt-PT" dirty="0" err="1" smtClean="0"/>
              <a:t>While</a:t>
            </a:r>
            <a:r>
              <a:rPr lang="pt-PT" altLang="pt-PT" dirty="0" smtClean="0"/>
              <a:t> </a:t>
            </a:r>
            <a:r>
              <a:rPr lang="pt-PT" altLang="pt-PT" dirty="0" err="1" smtClean="0"/>
              <a:t>the</a:t>
            </a:r>
            <a:r>
              <a:rPr lang="pt-PT" altLang="pt-PT" dirty="0" smtClean="0"/>
              <a:t> </a:t>
            </a:r>
            <a:r>
              <a:rPr lang="pt-PT" altLang="pt-PT" dirty="0" err="1" smtClean="0"/>
              <a:t>answers</a:t>
            </a:r>
            <a:r>
              <a:rPr lang="pt-PT" altLang="pt-PT" dirty="0" smtClean="0"/>
              <a:t> are </a:t>
            </a:r>
            <a:r>
              <a:rPr lang="pt-PT" altLang="pt-PT" dirty="0" err="1" smtClean="0"/>
              <a:t>recorded</a:t>
            </a:r>
            <a:r>
              <a:rPr lang="pt-PT" altLang="pt-PT" dirty="0" smtClean="0"/>
              <a:t>. </a:t>
            </a:r>
            <a:r>
              <a:rPr lang="pt-PT" altLang="pt-PT" dirty="0" err="1" smtClean="0"/>
              <a:t>And</a:t>
            </a:r>
            <a:r>
              <a:rPr lang="pt-PT" altLang="pt-PT" dirty="0" smtClean="0"/>
              <a:t> </a:t>
            </a:r>
            <a:r>
              <a:rPr lang="pt-PT" altLang="pt-PT" dirty="0" err="1" smtClean="0"/>
              <a:t>then</a:t>
            </a:r>
            <a:r>
              <a:rPr lang="pt-PT" altLang="pt-PT" dirty="0" smtClean="0"/>
              <a:t> </a:t>
            </a:r>
            <a:r>
              <a:rPr lang="pt-PT" altLang="pt-PT" dirty="0" err="1" smtClean="0"/>
              <a:t>asking</a:t>
            </a:r>
            <a:r>
              <a:rPr lang="pt-PT" altLang="pt-PT" dirty="0" smtClean="0"/>
              <a:t> </a:t>
            </a:r>
            <a:r>
              <a:rPr lang="pt-PT" altLang="pt-PT" dirty="0" err="1" smtClean="0"/>
              <a:t>why</a:t>
            </a:r>
            <a:r>
              <a:rPr lang="pt-PT" altLang="pt-PT" dirty="0" smtClean="0"/>
              <a:t> for </a:t>
            </a:r>
            <a:r>
              <a:rPr lang="pt-PT" altLang="pt-PT" dirty="0" err="1" smtClean="0"/>
              <a:t>each</a:t>
            </a:r>
            <a:r>
              <a:rPr lang="pt-PT" altLang="pt-PT" dirty="0" smtClean="0"/>
              <a:t> </a:t>
            </a:r>
            <a:r>
              <a:rPr lang="pt-PT" altLang="pt-PT" dirty="0" err="1" smtClean="0"/>
              <a:t>answer</a:t>
            </a:r>
            <a:r>
              <a:rPr lang="pt-PT" altLang="pt-PT" dirty="0" smtClean="0"/>
              <a:t>, </a:t>
            </a:r>
            <a:r>
              <a:rPr lang="pt-PT" altLang="pt-PT" dirty="0" err="1" smtClean="0"/>
              <a:t>again</a:t>
            </a:r>
            <a:r>
              <a:rPr lang="pt-PT" altLang="pt-PT" dirty="0" smtClean="0"/>
              <a:t> </a:t>
            </a:r>
            <a:r>
              <a:rPr lang="pt-PT" altLang="pt-PT" dirty="0" err="1" smtClean="0"/>
              <a:t>and</a:t>
            </a:r>
            <a:r>
              <a:rPr lang="pt-PT" altLang="pt-PT" dirty="0" smtClean="0"/>
              <a:t> </a:t>
            </a:r>
            <a:r>
              <a:rPr lang="pt-PT" altLang="pt-PT" dirty="0" err="1" smtClean="0"/>
              <a:t>again</a:t>
            </a:r>
            <a:r>
              <a:rPr lang="pt-PT" altLang="pt-PT" dirty="0" smtClean="0"/>
              <a:t>. RCA </a:t>
            </a:r>
            <a:r>
              <a:rPr lang="pt-PT" altLang="pt-PT" dirty="0" err="1" smtClean="0"/>
              <a:t>attempts</a:t>
            </a:r>
            <a:r>
              <a:rPr lang="pt-PT" altLang="pt-PT" dirty="0" smtClean="0"/>
              <a:t> to </a:t>
            </a:r>
            <a:r>
              <a:rPr lang="pt-PT" altLang="pt-PT" dirty="0" err="1" smtClean="0"/>
              <a:t>identify</a:t>
            </a:r>
            <a:r>
              <a:rPr lang="pt-PT" altLang="pt-PT" dirty="0" smtClean="0"/>
              <a:t> </a:t>
            </a:r>
            <a:r>
              <a:rPr lang="pt-PT" altLang="pt-PT" dirty="0" err="1" smtClean="0"/>
              <a:t>contributing</a:t>
            </a:r>
            <a:r>
              <a:rPr lang="pt-PT" altLang="pt-PT" dirty="0" smtClean="0"/>
              <a:t> </a:t>
            </a:r>
            <a:r>
              <a:rPr lang="pt-PT" altLang="pt-PT" dirty="0" err="1" smtClean="0"/>
              <a:t>factors</a:t>
            </a:r>
            <a:r>
              <a:rPr lang="pt-PT" altLang="pt-PT" dirty="0" smtClean="0"/>
              <a:t> </a:t>
            </a:r>
            <a:r>
              <a:rPr lang="pt-PT" altLang="pt-PT" dirty="0" err="1" smtClean="0"/>
              <a:t>and</a:t>
            </a:r>
            <a:r>
              <a:rPr lang="pt-PT" altLang="pt-PT" dirty="0" smtClean="0"/>
              <a:t> </a:t>
            </a:r>
            <a:r>
              <a:rPr lang="pt-PT" altLang="pt-PT" dirty="0" err="1" smtClean="0"/>
              <a:t>all</a:t>
            </a:r>
            <a:r>
              <a:rPr lang="pt-PT" altLang="pt-PT" dirty="0" smtClean="0"/>
              <a:t> causes. </a:t>
            </a:r>
            <a:r>
              <a:rPr lang="pt-PT" altLang="pt-PT" dirty="0" err="1" smtClean="0"/>
              <a:t>This</a:t>
            </a:r>
            <a:r>
              <a:rPr lang="pt-PT" altLang="pt-PT" dirty="0" smtClean="0"/>
              <a:t> </a:t>
            </a:r>
            <a:r>
              <a:rPr lang="pt-PT" altLang="pt-PT" dirty="0" err="1" smtClean="0"/>
              <a:t>allows</a:t>
            </a:r>
            <a:r>
              <a:rPr lang="pt-PT" altLang="pt-PT" dirty="0" smtClean="0"/>
              <a:t> </a:t>
            </a:r>
            <a:r>
              <a:rPr lang="pt-PT" altLang="pt-PT" dirty="0" err="1" smtClean="0"/>
              <a:t>you</a:t>
            </a:r>
            <a:r>
              <a:rPr lang="pt-PT" altLang="pt-PT" dirty="0" smtClean="0"/>
              <a:t> to </a:t>
            </a:r>
            <a:r>
              <a:rPr lang="pt-PT" altLang="pt-PT" dirty="0" err="1" smtClean="0"/>
              <a:t>proceed</a:t>
            </a:r>
            <a:r>
              <a:rPr lang="pt-PT" altLang="pt-PT" dirty="0" smtClean="0"/>
              <a:t> </a:t>
            </a:r>
            <a:r>
              <a:rPr lang="pt-PT" altLang="pt-PT" dirty="0" err="1" smtClean="0"/>
              <a:t>further</a:t>
            </a:r>
            <a:r>
              <a:rPr lang="pt-PT" altLang="pt-PT" dirty="0" smtClean="0"/>
              <a:t>, </a:t>
            </a:r>
            <a:r>
              <a:rPr lang="pt-PT" altLang="pt-PT" dirty="0" err="1" smtClean="0"/>
              <a:t>by</a:t>
            </a:r>
            <a:r>
              <a:rPr lang="pt-PT" altLang="pt-PT" dirty="0" smtClean="0"/>
              <a:t> </a:t>
            </a:r>
            <a:r>
              <a:rPr lang="pt-PT" altLang="pt-PT" dirty="0" err="1" smtClean="0"/>
              <a:t>asking</a:t>
            </a:r>
            <a:r>
              <a:rPr lang="pt-PT" altLang="pt-PT" dirty="0" smtClean="0"/>
              <a:t> </a:t>
            </a:r>
            <a:r>
              <a:rPr lang="pt-PT" altLang="pt-PT" dirty="0" err="1" smtClean="0"/>
              <a:t>why</a:t>
            </a:r>
            <a:r>
              <a:rPr lang="pt-PT" altLang="pt-PT" dirty="0" smtClean="0"/>
              <a:t>, </a:t>
            </a:r>
            <a:r>
              <a:rPr lang="pt-PT" altLang="pt-PT" dirty="0" err="1" smtClean="0"/>
              <a:t>until</a:t>
            </a:r>
            <a:r>
              <a:rPr lang="pt-PT" altLang="pt-PT" dirty="0" smtClean="0"/>
              <a:t> </a:t>
            </a:r>
            <a:r>
              <a:rPr lang="pt-PT" altLang="pt-PT" dirty="0" err="1" smtClean="0"/>
              <a:t>the</a:t>
            </a:r>
            <a:r>
              <a:rPr lang="pt-PT" altLang="pt-PT" dirty="0" smtClean="0"/>
              <a:t> </a:t>
            </a:r>
            <a:r>
              <a:rPr lang="pt-PT" altLang="pt-PT" dirty="0" err="1" smtClean="0"/>
              <a:t>desired</a:t>
            </a:r>
            <a:r>
              <a:rPr lang="pt-PT" altLang="pt-PT" dirty="0" smtClean="0"/>
              <a:t> </a:t>
            </a:r>
            <a:r>
              <a:rPr lang="pt-PT" altLang="pt-PT" dirty="0" err="1" smtClean="0"/>
              <a:t>goal</a:t>
            </a:r>
            <a:r>
              <a:rPr lang="pt-PT" altLang="pt-PT" dirty="0" smtClean="0"/>
              <a:t> </a:t>
            </a:r>
            <a:r>
              <a:rPr lang="pt-PT" altLang="pt-PT" dirty="0" err="1" smtClean="0"/>
              <a:t>of</a:t>
            </a:r>
            <a:r>
              <a:rPr lang="pt-PT" altLang="pt-PT" dirty="0" smtClean="0"/>
              <a:t> </a:t>
            </a:r>
            <a:r>
              <a:rPr lang="pt-PT" altLang="pt-PT" dirty="0" err="1" smtClean="0"/>
              <a:t>finding</a:t>
            </a:r>
            <a:r>
              <a:rPr lang="pt-PT" altLang="pt-PT" dirty="0" smtClean="0"/>
              <a:t> </a:t>
            </a:r>
            <a:r>
              <a:rPr lang="pt-PT" altLang="pt-PT" dirty="0" err="1" smtClean="0"/>
              <a:t>the</a:t>
            </a:r>
            <a:r>
              <a:rPr lang="pt-PT" altLang="pt-PT" dirty="0" smtClean="0"/>
              <a:t> "</a:t>
            </a:r>
            <a:r>
              <a:rPr lang="pt-PT" altLang="pt-PT" dirty="0" err="1" smtClean="0"/>
              <a:t>root</a:t>
            </a:r>
            <a:r>
              <a:rPr lang="pt-PT" altLang="pt-PT" dirty="0" smtClean="0"/>
              <a:t>" causes </a:t>
            </a:r>
            <a:r>
              <a:rPr lang="pt-PT" altLang="pt-PT" dirty="0" err="1" smtClean="0"/>
              <a:t>is</a:t>
            </a:r>
            <a:r>
              <a:rPr lang="pt-PT" altLang="pt-PT" dirty="0" smtClean="0"/>
              <a:t> </a:t>
            </a:r>
            <a:r>
              <a:rPr lang="pt-PT" altLang="pt-PT" dirty="0" err="1" smtClean="0"/>
              <a:t>reached</a:t>
            </a:r>
            <a:r>
              <a:rPr lang="pt-PT" altLang="pt-PT" dirty="0" smtClean="0"/>
              <a:t>. </a:t>
            </a:r>
          </a:p>
          <a:p>
            <a:pPr algn="just" eaLnBrk="1" hangingPunct="1">
              <a:lnSpc>
                <a:spcPct val="80000"/>
              </a:lnSpc>
            </a:pPr>
            <a:r>
              <a:rPr lang="pt-PT" altLang="pt-PT" dirty="0" err="1" smtClean="0"/>
              <a:t>Finding</a:t>
            </a:r>
            <a:r>
              <a:rPr lang="pt-PT" altLang="pt-PT" dirty="0" smtClean="0"/>
              <a:t> </a:t>
            </a:r>
            <a:r>
              <a:rPr lang="pt-PT" altLang="pt-PT" dirty="0" err="1" smtClean="0"/>
              <a:t>root</a:t>
            </a:r>
            <a:r>
              <a:rPr lang="pt-PT" altLang="pt-PT" dirty="0" smtClean="0"/>
              <a:t> causes </a:t>
            </a:r>
            <a:r>
              <a:rPr lang="pt-PT" altLang="pt-PT" dirty="0" err="1" smtClean="0"/>
              <a:t>will</a:t>
            </a:r>
            <a:r>
              <a:rPr lang="pt-PT" altLang="pt-PT" dirty="0" smtClean="0"/>
              <a:t> lead </a:t>
            </a:r>
            <a:r>
              <a:rPr lang="pt-PT" altLang="pt-PT" dirty="0" err="1" smtClean="0"/>
              <a:t>us</a:t>
            </a:r>
            <a:r>
              <a:rPr lang="pt-PT" altLang="pt-PT" dirty="0" smtClean="0"/>
              <a:t> to </a:t>
            </a:r>
            <a:r>
              <a:rPr lang="pt-PT" altLang="pt-PT" dirty="0" err="1" smtClean="0"/>
              <a:t>the</a:t>
            </a:r>
            <a:r>
              <a:rPr lang="pt-PT" altLang="pt-PT" dirty="0" smtClean="0"/>
              <a:t> </a:t>
            </a:r>
            <a:r>
              <a:rPr lang="pt-PT" altLang="pt-PT" dirty="0" err="1" smtClean="0"/>
              <a:t>next</a:t>
            </a:r>
            <a:r>
              <a:rPr lang="pt-PT" altLang="pt-PT" dirty="0" smtClean="0"/>
              <a:t> step: to </a:t>
            </a:r>
            <a:r>
              <a:rPr lang="pt-PT" altLang="pt-PT" dirty="0" err="1" smtClean="0"/>
              <a:t>evaluate</a:t>
            </a:r>
            <a:r>
              <a:rPr lang="pt-PT" altLang="pt-PT" dirty="0" smtClean="0"/>
              <a:t> </a:t>
            </a:r>
            <a:r>
              <a:rPr lang="pt-PT" altLang="pt-PT" dirty="0" err="1" smtClean="0"/>
              <a:t>the</a:t>
            </a:r>
            <a:r>
              <a:rPr lang="pt-PT" altLang="pt-PT" dirty="0" smtClean="0"/>
              <a:t> </a:t>
            </a:r>
            <a:r>
              <a:rPr lang="pt-PT" altLang="pt-PT" dirty="0" err="1" smtClean="0"/>
              <a:t>best</a:t>
            </a:r>
            <a:r>
              <a:rPr lang="pt-PT" altLang="pt-PT" dirty="0" smtClean="0"/>
              <a:t> </a:t>
            </a:r>
            <a:r>
              <a:rPr lang="pt-PT" altLang="pt-PT" dirty="0" err="1" smtClean="0"/>
              <a:t>method</a:t>
            </a:r>
            <a:r>
              <a:rPr lang="pt-PT" altLang="pt-PT" dirty="0" smtClean="0"/>
              <a:t> to </a:t>
            </a:r>
            <a:r>
              <a:rPr lang="pt-PT" altLang="pt-PT" dirty="0" err="1" smtClean="0"/>
              <a:t>change</a:t>
            </a:r>
            <a:r>
              <a:rPr lang="pt-PT" altLang="pt-PT" dirty="0" smtClean="0"/>
              <a:t> </a:t>
            </a:r>
            <a:r>
              <a:rPr lang="pt-PT" altLang="pt-PT" dirty="0" err="1" smtClean="0"/>
              <a:t>the</a:t>
            </a:r>
            <a:r>
              <a:rPr lang="pt-PT" altLang="pt-PT" dirty="0" smtClean="0"/>
              <a:t> </a:t>
            </a:r>
            <a:r>
              <a:rPr lang="pt-PT" altLang="pt-PT" dirty="0" err="1" smtClean="0"/>
              <a:t>root</a:t>
            </a:r>
            <a:r>
              <a:rPr lang="pt-PT" altLang="pt-PT" dirty="0" smtClean="0"/>
              <a:t> cause, </a:t>
            </a:r>
            <a:r>
              <a:rPr lang="pt-PT" altLang="pt-PT" dirty="0" err="1" smtClean="0"/>
              <a:t>so</a:t>
            </a:r>
            <a:r>
              <a:rPr lang="pt-PT" altLang="pt-PT" dirty="0" smtClean="0"/>
              <a:t> </a:t>
            </a:r>
            <a:r>
              <a:rPr lang="pt-PT" altLang="pt-PT" dirty="0" err="1" smtClean="0"/>
              <a:t>we</a:t>
            </a:r>
            <a:r>
              <a:rPr lang="pt-PT" altLang="pt-PT" dirty="0" smtClean="0"/>
              <a:t> can improve </a:t>
            </a:r>
            <a:r>
              <a:rPr lang="pt-PT" altLang="pt-PT" dirty="0" err="1" smtClean="0"/>
              <a:t>our</a:t>
            </a:r>
            <a:r>
              <a:rPr lang="pt-PT" altLang="pt-PT" dirty="0" smtClean="0"/>
              <a:t> </a:t>
            </a:r>
            <a:r>
              <a:rPr lang="pt-PT" altLang="pt-PT" dirty="0" err="1" smtClean="0"/>
              <a:t>current</a:t>
            </a:r>
            <a:r>
              <a:rPr lang="pt-PT" altLang="pt-PT" dirty="0" smtClean="0"/>
              <a:t> </a:t>
            </a:r>
            <a:r>
              <a:rPr lang="pt-PT" altLang="pt-PT" dirty="0" err="1" smtClean="0"/>
              <a:t>condition</a:t>
            </a:r>
            <a:r>
              <a:rPr lang="pt-PT" altLang="pt-PT" dirty="0" smtClean="0"/>
              <a:t>. </a:t>
            </a:r>
            <a:r>
              <a:rPr lang="pt-PT" altLang="pt-PT" dirty="0" err="1" smtClean="0"/>
              <a:t>That</a:t>
            </a:r>
            <a:r>
              <a:rPr lang="pt-PT" altLang="pt-PT" dirty="0" smtClean="0"/>
              <a:t> </a:t>
            </a:r>
            <a:r>
              <a:rPr lang="pt-PT" altLang="pt-PT" dirty="0" err="1" smtClean="0"/>
              <a:t>is</a:t>
            </a:r>
            <a:r>
              <a:rPr lang="pt-PT" altLang="pt-PT" dirty="0" smtClean="0"/>
              <a:t> </a:t>
            </a:r>
            <a:r>
              <a:rPr lang="pt-PT" altLang="pt-PT" dirty="0" err="1" smtClean="0"/>
              <a:t>another</a:t>
            </a:r>
            <a:r>
              <a:rPr lang="pt-PT" altLang="pt-PT" dirty="0" smtClean="0"/>
              <a:t> </a:t>
            </a:r>
            <a:r>
              <a:rPr lang="pt-PT" altLang="pt-PT" dirty="0" err="1" smtClean="0"/>
              <a:t>process</a:t>
            </a:r>
            <a:r>
              <a:rPr lang="pt-PT" altLang="pt-PT" dirty="0" smtClean="0"/>
              <a:t>, </a:t>
            </a:r>
            <a:r>
              <a:rPr lang="pt-PT" altLang="pt-PT" dirty="0" err="1" smtClean="0"/>
              <a:t>commonly</a:t>
            </a:r>
            <a:r>
              <a:rPr lang="pt-PT" altLang="pt-PT" dirty="0" smtClean="0"/>
              <a:t> </a:t>
            </a:r>
            <a:r>
              <a:rPr lang="pt-PT" altLang="pt-PT" dirty="0" err="1" smtClean="0"/>
              <a:t>known</a:t>
            </a:r>
            <a:r>
              <a:rPr lang="pt-PT" altLang="pt-PT" dirty="0" smtClean="0"/>
              <a:t> as: </a:t>
            </a:r>
            <a:r>
              <a:rPr lang="pt-PT" altLang="pt-PT" dirty="0" err="1" smtClean="0"/>
              <a:t>corrective</a:t>
            </a:r>
            <a:r>
              <a:rPr lang="pt-PT" altLang="pt-PT" dirty="0" smtClean="0"/>
              <a:t> </a:t>
            </a:r>
            <a:r>
              <a:rPr lang="pt-PT" altLang="pt-PT" dirty="0" err="1" smtClean="0"/>
              <a:t>and</a:t>
            </a:r>
            <a:r>
              <a:rPr lang="pt-PT" altLang="pt-PT" dirty="0" smtClean="0"/>
              <a:t> </a:t>
            </a:r>
            <a:r>
              <a:rPr lang="pt-PT" altLang="pt-PT" dirty="0" err="1" smtClean="0"/>
              <a:t>preventive</a:t>
            </a:r>
            <a:r>
              <a:rPr lang="pt-PT" altLang="pt-PT" dirty="0" smtClean="0"/>
              <a:t> </a:t>
            </a:r>
            <a:r>
              <a:rPr lang="pt-PT" altLang="pt-PT" dirty="0" err="1" smtClean="0"/>
              <a:t>action</a:t>
            </a:r>
            <a:r>
              <a:rPr lang="pt-PT" altLang="pt-PT" dirty="0" smtClean="0"/>
              <a:t>. </a:t>
            </a:r>
            <a:r>
              <a:rPr lang="pt-PT" altLang="pt-PT" dirty="0" err="1" smtClean="0"/>
              <a:t>While</a:t>
            </a:r>
            <a:r>
              <a:rPr lang="pt-PT" altLang="pt-PT" dirty="0" smtClean="0"/>
              <a:t> </a:t>
            </a:r>
            <a:r>
              <a:rPr lang="pt-PT" altLang="pt-PT" dirty="0" err="1" smtClean="0"/>
              <a:t>we</a:t>
            </a:r>
            <a:r>
              <a:rPr lang="pt-PT" altLang="pt-PT" dirty="0" smtClean="0"/>
              <a:t> are </a:t>
            </a:r>
            <a:r>
              <a:rPr lang="pt-PT" altLang="pt-PT" dirty="0" err="1" smtClean="0"/>
              <a:t>searching</a:t>
            </a:r>
            <a:r>
              <a:rPr lang="pt-PT" altLang="pt-PT" dirty="0" smtClean="0"/>
              <a:t> for </a:t>
            </a:r>
            <a:r>
              <a:rPr lang="pt-PT" altLang="pt-PT" dirty="0" err="1" smtClean="0"/>
              <a:t>root</a:t>
            </a:r>
            <a:r>
              <a:rPr lang="pt-PT" altLang="pt-PT" dirty="0" smtClean="0"/>
              <a:t> cause, </a:t>
            </a:r>
            <a:r>
              <a:rPr lang="pt-PT" altLang="pt-PT" dirty="0" err="1" smtClean="0"/>
              <a:t>we</a:t>
            </a:r>
            <a:r>
              <a:rPr lang="pt-PT" altLang="pt-PT" dirty="0" smtClean="0"/>
              <a:t> must </a:t>
            </a:r>
            <a:r>
              <a:rPr lang="pt-PT" altLang="pt-PT" dirty="0" err="1" smtClean="0"/>
              <a:t>remember</a:t>
            </a:r>
            <a:r>
              <a:rPr lang="pt-PT" altLang="pt-PT" dirty="0" smtClean="0"/>
              <a:t> to </a:t>
            </a:r>
            <a:r>
              <a:rPr lang="pt-PT" altLang="pt-PT" dirty="0" err="1" smtClean="0"/>
              <a:t>review</a:t>
            </a:r>
            <a:r>
              <a:rPr lang="pt-PT" altLang="pt-PT" dirty="0" smtClean="0"/>
              <a:t> </a:t>
            </a:r>
            <a:r>
              <a:rPr lang="pt-PT" altLang="pt-PT" dirty="0" err="1" smtClean="0"/>
              <a:t>each</a:t>
            </a:r>
            <a:r>
              <a:rPr lang="pt-PT" altLang="pt-PT" dirty="0" smtClean="0"/>
              <a:t> </a:t>
            </a:r>
            <a:r>
              <a:rPr lang="pt-PT" altLang="pt-PT" dirty="0" err="1" smtClean="0"/>
              <a:t>found</a:t>
            </a:r>
            <a:r>
              <a:rPr lang="pt-PT" altLang="pt-PT" dirty="0" smtClean="0"/>
              <a:t> cause </a:t>
            </a:r>
            <a:r>
              <a:rPr lang="pt-PT" altLang="pt-PT" dirty="0" err="1" smtClean="0"/>
              <a:t>and</a:t>
            </a:r>
            <a:r>
              <a:rPr lang="pt-PT" altLang="pt-PT" dirty="0" smtClean="0"/>
              <a:t> </a:t>
            </a:r>
            <a:r>
              <a:rPr lang="pt-PT" altLang="pt-PT" dirty="0" err="1" smtClean="0"/>
              <a:t>factor</a:t>
            </a:r>
            <a:r>
              <a:rPr lang="pt-PT" altLang="pt-PT" dirty="0" smtClean="0"/>
              <a:t> for </a:t>
            </a:r>
            <a:r>
              <a:rPr lang="pt-PT" altLang="pt-PT" dirty="0" err="1" smtClean="0"/>
              <a:t>correction</a:t>
            </a:r>
            <a:r>
              <a:rPr lang="pt-PT" altLang="pt-PT" dirty="0" smtClean="0"/>
              <a:t> as </a:t>
            </a:r>
            <a:r>
              <a:rPr lang="pt-PT" altLang="pt-PT" dirty="0" err="1" smtClean="0"/>
              <a:t>well</a:t>
            </a:r>
            <a:r>
              <a:rPr lang="pt-PT" altLang="pt-PT" dirty="0" smtClean="0"/>
              <a:t>, </a:t>
            </a:r>
            <a:r>
              <a:rPr lang="pt-PT" altLang="pt-PT" dirty="0" err="1" smtClean="0"/>
              <a:t>since</a:t>
            </a:r>
            <a:r>
              <a:rPr lang="pt-PT" altLang="pt-PT" dirty="0" smtClean="0"/>
              <a:t> </a:t>
            </a:r>
            <a:r>
              <a:rPr lang="pt-PT" altLang="pt-PT" dirty="0" err="1" smtClean="0"/>
              <a:t>this</a:t>
            </a:r>
            <a:r>
              <a:rPr lang="pt-PT" altLang="pt-PT" dirty="0" smtClean="0"/>
              <a:t> can </a:t>
            </a:r>
            <a:r>
              <a:rPr lang="pt-PT" altLang="pt-PT" dirty="0" err="1" smtClean="0"/>
              <a:t>also</a:t>
            </a:r>
            <a:r>
              <a:rPr lang="pt-PT" altLang="pt-PT" dirty="0" smtClean="0"/>
              <a:t> </a:t>
            </a:r>
            <a:r>
              <a:rPr lang="pt-PT" altLang="pt-PT" dirty="0" err="1" smtClean="0"/>
              <a:t>provide</a:t>
            </a:r>
            <a:r>
              <a:rPr lang="pt-PT" altLang="pt-PT" dirty="0" smtClean="0"/>
              <a:t> for </a:t>
            </a:r>
            <a:r>
              <a:rPr lang="pt-PT" altLang="pt-PT" dirty="0" err="1" smtClean="0"/>
              <a:t>great</a:t>
            </a:r>
            <a:r>
              <a:rPr lang="pt-PT" altLang="pt-PT" dirty="0" smtClean="0"/>
              <a:t> </a:t>
            </a:r>
            <a:r>
              <a:rPr lang="pt-PT" altLang="pt-PT" dirty="0" err="1" smtClean="0"/>
              <a:t>improvements</a:t>
            </a:r>
            <a:r>
              <a:rPr lang="pt-PT" altLang="pt-PT" dirty="0" smtClean="0"/>
              <a:t>.</a:t>
            </a:r>
          </a:p>
          <a:p>
            <a:pPr algn="just" eaLnBrk="1" hangingPunct="1">
              <a:lnSpc>
                <a:spcPct val="80000"/>
              </a:lnSpc>
            </a:pPr>
            <a:r>
              <a:rPr lang="pt-PT" altLang="pt-PT" dirty="0" err="1" smtClean="0"/>
              <a:t>While</a:t>
            </a:r>
            <a:r>
              <a:rPr lang="pt-PT" altLang="pt-PT" dirty="0" smtClean="0"/>
              <a:t> </a:t>
            </a:r>
            <a:r>
              <a:rPr lang="pt-PT" altLang="pt-PT" dirty="0" err="1" smtClean="0"/>
              <a:t>the</a:t>
            </a:r>
            <a:r>
              <a:rPr lang="pt-PT" altLang="pt-PT" dirty="0" smtClean="0"/>
              <a:t> </a:t>
            </a:r>
            <a:r>
              <a:rPr lang="pt-PT" altLang="pt-PT" dirty="0" err="1" smtClean="0"/>
              <a:t>terminology</a:t>
            </a:r>
            <a:r>
              <a:rPr lang="pt-PT" altLang="pt-PT" dirty="0" smtClean="0"/>
              <a:t> RCA </a:t>
            </a:r>
            <a:r>
              <a:rPr lang="pt-PT" altLang="pt-PT" dirty="0" err="1" smtClean="0"/>
              <a:t>is</a:t>
            </a:r>
            <a:r>
              <a:rPr lang="pt-PT" altLang="pt-PT" dirty="0" smtClean="0"/>
              <a:t> </a:t>
            </a:r>
            <a:r>
              <a:rPr lang="pt-PT" altLang="pt-PT" dirty="0" err="1" smtClean="0"/>
              <a:t>generic</a:t>
            </a:r>
            <a:r>
              <a:rPr lang="pt-PT" altLang="pt-PT" dirty="0" smtClean="0"/>
              <a:t>, in </a:t>
            </a:r>
            <a:r>
              <a:rPr lang="pt-PT" altLang="pt-PT" dirty="0" err="1" smtClean="0"/>
              <a:t>the</a:t>
            </a:r>
            <a:r>
              <a:rPr lang="pt-PT" altLang="pt-PT" dirty="0" smtClean="0"/>
              <a:t> </a:t>
            </a:r>
            <a:r>
              <a:rPr lang="pt-PT" altLang="pt-PT" dirty="0" err="1" smtClean="0"/>
              <a:t>sense</a:t>
            </a:r>
            <a:r>
              <a:rPr lang="pt-PT" altLang="pt-PT" dirty="0" smtClean="0"/>
              <a:t> </a:t>
            </a:r>
            <a:r>
              <a:rPr lang="pt-PT" altLang="pt-PT" dirty="0" err="1" smtClean="0"/>
              <a:t>that</a:t>
            </a:r>
            <a:r>
              <a:rPr lang="pt-PT" altLang="pt-PT" dirty="0" smtClean="0"/>
              <a:t> </a:t>
            </a:r>
            <a:r>
              <a:rPr lang="pt-PT" altLang="pt-PT" dirty="0" err="1" smtClean="0"/>
              <a:t>there</a:t>
            </a:r>
            <a:r>
              <a:rPr lang="pt-PT" altLang="pt-PT" dirty="0" smtClean="0"/>
              <a:t> </a:t>
            </a:r>
            <a:r>
              <a:rPr lang="pt-PT" altLang="pt-PT" dirty="0" err="1" smtClean="0"/>
              <a:t>exist</a:t>
            </a:r>
            <a:r>
              <a:rPr lang="pt-PT" altLang="pt-PT" dirty="0" smtClean="0"/>
              <a:t> </a:t>
            </a:r>
            <a:r>
              <a:rPr lang="pt-PT" altLang="pt-PT" dirty="0" err="1" smtClean="0"/>
              <a:t>many</a:t>
            </a:r>
            <a:r>
              <a:rPr lang="pt-PT" altLang="pt-PT" dirty="0" smtClean="0"/>
              <a:t> </a:t>
            </a:r>
            <a:r>
              <a:rPr lang="pt-PT" altLang="pt-PT" dirty="0" err="1" smtClean="0"/>
              <a:t>different</a:t>
            </a:r>
            <a:r>
              <a:rPr lang="pt-PT" altLang="pt-PT" dirty="0" smtClean="0"/>
              <a:t> </a:t>
            </a:r>
            <a:r>
              <a:rPr lang="pt-PT" altLang="pt-PT" dirty="0" err="1" smtClean="0"/>
              <a:t>variants</a:t>
            </a:r>
            <a:r>
              <a:rPr lang="pt-PT" altLang="pt-PT" dirty="0" smtClean="0"/>
              <a:t> </a:t>
            </a:r>
            <a:r>
              <a:rPr lang="pt-PT" altLang="pt-PT" dirty="0" err="1" smtClean="0"/>
              <a:t>of</a:t>
            </a:r>
            <a:r>
              <a:rPr lang="pt-PT" altLang="pt-PT" dirty="0" smtClean="0"/>
              <a:t> </a:t>
            </a:r>
            <a:r>
              <a:rPr lang="pt-PT" altLang="pt-PT" dirty="0" err="1" smtClean="0"/>
              <a:t>the</a:t>
            </a:r>
            <a:r>
              <a:rPr lang="pt-PT" altLang="pt-PT" dirty="0" smtClean="0"/>
              <a:t> </a:t>
            </a:r>
            <a:r>
              <a:rPr lang="pt-PT" altLang="pt-PT" dirty="0" err="1" smtClean="0"/>
              <a:t>methodology</a:t>
            </a:r>
            <a:r>
              <a:rPr lang="pt-PT" altLang="pt-PT" dirty="0" smtClean="0"/>
              <a:t>, </a:t>
            </a:r>
            <a:r>
              <a:rPr lang="pt-PT" altLang="pt-PT" dirty="0" err="1" smtClean="0"/>
              <a:t>it</a:t>
            </a:r>
            <a:r>
              <a:rPr lang="pt-PT" altLang="pt-PT" dirty="0" smtClean="0"/>
              <a:t> does </a:t>
            </a:r>
            <a:r>
              <a:rPr lang="pt-PT" altLang="pt-PT" dirty="0" err="1" smtClean="0"/>
              <a:t>indicate</a:t>
            </a:r>
            <a:r>
              <a:rPr lang="pt-PT" altLang="pt-PT" dirty="0" smtClean="0"/>
              <a:t> </a:t>
            </a:r>
            <a:r>
              <a:rPr lang="pt-PT" altLang="pt-PT" dirty="0" err="1" smtClean="0"/>
              <a:t>that</a:t>
            </a:r>
            <a:r>
              <a:rPr lang="pt-PT" altLang="pt-PT" dirty="0" smtClean="0"/>
              <a:t> some </a:t>
            </a:r>
            <a:r>
              <a:rPr lang="pt-PT" altLang="pt-PT" dirty="0" err="1" smtClean="0"/>
              <a:t>kind</a:t>
            </a:r>
            <a:r>
              <a:rPr lang="pt-PT" altLang="pt-PT" dirty="0" smtClean="0"/>
              <a:t> </a:t>
            </a:r>
            <a:r>
              <a:rPr lang="pt-PT" altLang="pt-PT" dirty="0" err="1" smtClean="0"/>
              <a:t>of</a:t>
            </a:r>
            <a:r>
              <a:rPr lang="pt-PT" altLang="pt-PT" dirty="0" smtClean="0"/>
              <a:t> </a:t>
            </a:r>
            <a:r>
              <a:rPr lang="pt-PT" altLang="pt-PT" dirty="0" err="1" smtClean="0"/>
              <a:t>structural</a:t>
            </a:r>
            <a:r>
              <a:rPr lang="pt-PT" altLang="pt-PT" dirty="0" smtClean="0"/>
              <a:t> </a:t>
            </a:r>
            <a:r>
              <a:rPr lang="pt-PT" altLang="pt-PT" dirty="0" err="1" smtClean="0"/>
              <a:t>methodology</a:t>
            </a:r>
            <a:r>
              <a:rPr lang="pt-PT" altLang="pt-PT" dirty="0" smtClean="0"/>
              <a:t> </a:t>
            </a:r>
            <a:r>
              <a:rPr lang="pt-PT" altLang="pt-PT" dirty="0" err="1" smtClean="0"/>
              <a:t>will</a:t>
            </a:r>
            <a:r>
              <a:rPr lang="pt-PT" altLang="pt-PT" dirty="0" smtClean="0"/>
              <a:t> </a:t>
            </a:r>
            <a:r>
              <a:rPr lang="pt-PT" altLang="pt-PT" dirty="0" err="1" smtClean="0"/>
              <a:t>be</a:t>
            </a:r>
            <a:r>
              <a:rPr lang="pt-PT" altLang="pt-PT" dirty="0" smtClean="0"/>
              <a:t> </a:t>
            </a:r>
            <a:r>
              <a:rPr lang="pt-PT" altLang="pt-PT" dirty="0" err="1" smtClean="0"/>
              <a:t>used</a:t>
            </a:r>
            <a:r>
              <a:rPr lang="pt-PT" altLang="pt-PT" dirty="0" smtClean="0"/>
              <a:t> </a:t>
            </a:r>
            <a:r>
              <a:rPr lang="pt-PT" altLang="pt-PT" dirty="0" err="1" smtClean="0"/>
              <a:t>on</a:t>
            </a:r>
            <a:r>
              <a:rPr lang="pt-PT" altLang="pt-PT" dirty="0" smtClean="0"/>
              <a:t> </a:t>
            </a:r>
            <a:r>
              <a:rPr lang="pt-PT" altLang="pt-PT" dirty="0" err="1" smtClean="0"/>
              <a:t>the</a:t>
            </a:r>
            <a:r>
              <a:rPr lang="pt-PT" altLang="pt-PT" dirty="0" smtClean="0"/>
              <a:t> </a:t>
            </a:r>
            <a:r>
              <a:rPr lang="pt-PT" altLang="pt-PT" dirty="0" err="1" smtClean="0"/>
              <a:t>problem</a:t>
            </a:r>
            <a:r>
              <a:rPr lang="pt-PT" altLang="pt-PT" dirty="0" smtClean="0"/>
              <a:t>.</a:t>
            </a:r>
          </a:p>
        </p:txBody>
      </p:sp>
    </p:spTree>
    <p:extLst>
      <p:ext uri="{BB962C8B-B14F-4D97-AF65-F5344CB8AC3E}">
        <p14:creationId xmlns:p14="http://schemas.microsoft.com/office/powerpoint/2010/main" val="2863523838"/>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p:txBody>
          <a:bodyPr>
            <a:normAutofit/>
          </a:bodyPr>
          <a:lstStyle/>
          <a:p>
            <a:pPr algn="ctr" eaLnBrk="1" hangingPunct="1">
              <a:defRPr/>
            </a:pPr>
            <a:r>
              <a:rPr lang="pt-PT" sz="5400" b="1" dirty="0" smtClean="0"/>
              <a:t>ROOT CAUSE ANALYSIS</a:t>
            </a:r>
          </a:p>
        </p:txBody>
      </p:sp>
      <p:sp>
        <p:nvSpPr>
          <p:cNvPr id="97283" name="Rectangle 3"/>
          <p:cNvSpPr>
            <a:spLocks noGrp="1" noChangeArrowheads="1"/>
          </p:cNvSpPr>
          <p:nvPr>
            <p:ph idx="1"/>
          </p:nvPr>
        </p:nvSpPr>
        <p:spPr>
          <a:xfrm>
            <a:off x="822959" y="1845734"/>
            <a:ext cx="7543801" cy="4319570"/>
          </a:xfrm>
        </p:spPr>
        <p:txBody>
          <a:bodyPr>
            <a:normAutofit lnSpcReduction="10000"/>
          </a:bodyPr>
          <a:lstStyle/>
          <a:p>
            <a:pPr algn="just">
              <a:lnSpc>
                <a:spcPct val="80000"/>
              </a:lnSpc>
            </a:pPr>
            <a:r>
              <a:rPr lang="pt-PT" altLang="pt-PT" b="1" dirty="0" err="1" smtClean="0"/>
              <a:t>Limitations</a:t>
            </a:r>
            <a:r>
              <a:rPr lang="pt-PT" altLang="pt-PT" b="1" dirty="0" smtClean="0"/>
              <a:t> </a:t>
            </a:r>
            <a:r>
              <a:rPr lang="pt-PT" altLang="pt-PT" b="1" dirty="0" err="1"/>
              <a:t>of</a:t>
            </a:r>
            <a:r>
              <a:rPr lang="pt-PT" altLang="pt-PT" b="1" dirty="0"/>
              <a:t> </a:t>
            </a:r>
            <a:r>
              <a:rPr lang="pt-PT" altLang="pt-PT" b="1" dirty="0" err="1"/>
              <a:t>Root</a:t>
            </a:r>
            <a:r>
              <a:rPr lang="pt-PT" altLang="pt-PT" b="1" dirty="0"/>
              <a:t> Cause </a:t>
            </a:r>
            <a:r>
              <a:rPr lang="pt-PT" altLang="pt-PT" b="1" dirty="0" err="1"/>
              <a:t>Analysis</a:t>
            </a:r>
            <a:r>
              <a:rPr lang="pt-PT" altLang="pt-PT" b="1" dirty="0"/>
              <a:t>. </a:t>
            </a:r>
            <a:r>
              <a:rPr lang="pt-PT" altLang="pt-PT" b="1" dirty="0" err="1"/>
              <a:t>Disadvantages</a:t>
            </a:r>
            <a:endParaRPr lang="pt-PT" altLang="pt-PT" b="1" dirty="0"/>
          </a:p>
          <a:p>
            <a:pPr algn="just">
              <a:lnSpc>
                <a:spcPct val="80000"/>
              </a:lnSpc>
            </a:pPr>
            <a:r>
              <a:rPr lang="pt-PT" altLang="ja-JP" dirty="0" err="1"/>
              <a:t>This</a:t>
            </a:r>
            <a:r>
              <a:rPr lang="pt-PT" altLang="ja-JP" dirty="0"/>
              <a:t> </a:t>
            </a:r>
            <a:r>
              <a:rPr lang="pt-PT" altLang="ja-JP" dirty="0" err="1"/>
              <a:t>method</a:t>
            </a:r>
            <a:r>
              <a:rPr lang="pt-PT" altLang="ja-JP" dirty="0"/>
              <a:t> </a:t>
            </a:r>
            <a:r>
              <a:rPr lang="pt-PT" altLang="ja-JP" dirty="0" err="1"/>
              <a:t>presupposes</a:t>
            </a:r>
            <a:r>
              <a:rPr lang="pt-PT" altLang="ja-JP" dirty="0"/>
              <a:t> a single </a:t>
            </a:r>
            <a:r>
              <a:rPr lang="pt-PT" altLang="ja-JP" dirty="0" err="1"/>
              <a:t>source</a:t>
            </a:r>
            <a:r>
              <a:rPr lang="pt-PT" altLang="ja-JP" dirty="0"/>
              <a:t> </a:t>
            </a:r>
            <a:r>
              <a:rPr lang="pt-PT" altLang="ja-JP" dirty="0" err="1"/>
              <a:t>of</a:t>
            </a:r>
            <a:r>
              <a:rPr lang="pt-PT" altLang="ja-JP" dirty="0"/>
              <a:t> </a:t>
            </a:r>
            <a:r>
              <a:rPr lang="pt-PT" altLang="ja-JP" dirty="0" err="1"/>
              <a:t>the</a:t>
            </a:r>
            <a:r>
              <a:rPr lang="pt-PT" altLang="ja-JP" dirty="0"/>
              <a:t> </a:t>
            </a:r>
            <a:r>
              <a:rPr lang="pt-PT" altLang="ja-JP" dirty="0" err="1"/>
              <a:t>problem</a:t>
            </a:r>
            <a:r>
              <a:rPr lang="pt-PT" altLang="ja-JP" dirty="0"/>
              <a:t>. In </a:t>
            </a:r>
            <a:r>
              <a:rPr lang="pt-PT" altLang="ja-JP" dirty="0" err="1"/>
              <a:t>reality</a:t>
            </a:r>
            <a:r>
              <a:rPr lang="pt-PT" altLang="ja-JP" dirty="0"/>
              <a:t>, </a:t>
            </a:r>
            <a:r>
              <a:rPr lang="pt-PT" altLang="ja-JP" dirty="0" err="1"/>
              <a:t>the</a:t>
            </a:r>
            <a:r>
              <a:rPr lang="pt-PT" altLang="ja-JP" dirty="0"/>
              <a:t> </a:t>
            </a:r>
            <a:r>
              <a:rPr lang="pt-PT" altLang="ja-JP" dirty="0" err="1"/>
              <a:t>situation</a:t>
            </a:r>
            <a:r>
              <a:rPr lang="pt-PT" altLang="ja-JP" dirty="0"/>
              <a:t> </a:t>
            </a:r>
            <a:r>
              <a:rPr lang="pt-PT" altLang="ja-JP" dirty="0" err="1"/>
              <a:t>may</a:t>
            </a:r>
            <a:r>
              <a:rPr lang="pt-PT" altLang="ja-JP" dirty="0"/>
              <a:t> </a:t>
            </a:r>
            <a:r>
              <a:rPr lang="pt-PT" altLang="ja-JP" dirty="0" err="1"/>
              <a:t>be</a:t>
            </a:r>
            <a:r>
              <a:rPr lang="pt-PT" altLang="ja-JP" dirty="0"/>
              <a:t> more </a:t>
            </a:r>
            <a:r>
              <a:rPr lang="pt-PT" altLang="ja-JP" dirty="0" err="1"/>
              <a:t>complex</a:t>
            </a:r>
            <a:r>
              <a:rPr lang="pt-PT" altLang="ja-JP" dirty="0"/>
              <a:t> </a:t>
            </a:r>
            <a:endParaRPr lang="pt-PT" altLang="pt-PT" dirty="0"/>
          </a:p>
          <a:p>
            <a:pPr algn="just" eaLnBrk="1" hangingPunct="1">
              <a:lnSpc>
                <a:spcPct val="80000"/>
              </a:lnSpc>
            </a:pPr>
            <a:r>
              <a:rPr lang="pt-PT" altLang="ja-JP" sz="2000" dirty="0" smtClean="0">
                <a:ea typeface="ＭＳ Ｐゴシック" panose="020B0600070205080204" pitchFamily="34" charset="-128"/>
              </a:rPr>
              <a:t>Latino </a:t>
            </a:r>
            <a:r>
              <a:rPr lang="pt-PT" altLang="ja-JP" sz="2000" dirty="0" err="1" smtClean="0">
                <a:ea typeface="ＭＳ Ｐゴシック" panose="020B0600070205080204" pitchFamily="34" charset="-128"/>
              </a:rPr>
              <a:t>and</a:t>
            </a:r>
            <a:r>
              <a:rPr lang="pt-PT" altLang="ja-JP" sz="2000" dirty="0" smtClean="0">
                <a:ea typeface="ＭＳ Ｐゴシック" panose="020B0600070205080204" pitchFamily="34" charset="-128"/>
              </a:rPr>
              <a:t> Latino </a:t>
            </a:r>
            <a:r>
              <a:rPr lang="pt-PT" altLang="ja-JP" sz="2000" dirty="0" err="1" smtClean="0">
                <a:ea typeface="ＭＳ Ｐゴシック" panose="020B0600070205080204" pitchFamily="34" charset="-128"/>
              </a:rPr>
              <a:t>consider</a:t>
            </a:r>
            <a:r>
              <a:rPr lang="pt-PT" altLang="ja-JP" sz="2000" dirty="0" smtClean="0">
                <a:ea typeface="ＭＳ Ｐゴシック" panose="020B0600070205080204" pitchFamily="34" charset="-128"/>
              </a:rPr>
              <a:t> in a 1999-paper </a:t>
            </a:r>
            <a:r>
              <a:rPr lang="pt-PT" altLang="ja-JP" sz="2000" dirty="0" err="1" smtClean="0">
                <a:ea typeface="ＭＳ Ｐゴシック" panose="020B0600070205080204" pitchFamily="34" charset="-128"/>
              </a:rPr>
              <a:t>called</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Root</a:t>
            </a:r>
            <a:r>
              <a:rPr lang="pt-PT" altLang="ja-JP" sz="2000" dirty="0" smtClean="0">
                <a:ea typeface="ＭＳ Ｐゴシック" panose="020B0600070205080204" pitchFamily="34" charset="-128"/>
              </a:rPr>
              <a:t> Cause </a:t>
            </a:r>
            <a:r>
              <a:rPr lang="pt-PT" altLang="ja-JP" sz="2000" dirty="0" err="1" smtClean="0">
                <a:ea typeface="ＭＳ Ｐゴシック" panose="020B0600070205080204" pitchFamily="34" charset="-128"/>
              </a:rPr>
              <a:t>Analysis</a:t>
            </a:r>
            <a:r>
              <a:rPr lang="pt-PT" altLang="ja-JP" sz="2000" dirty="0" smtClean="0">
                <a:ea typeface="ＭＳ Ｐゴシック" panose="020B0600070205080204" pitchFamily="34" charset="-128"/>
              </a:rPr>
              <a:t> – </a:t>
            </a:r>
            <a:r>
              <a:rPr lang="pt-PT" altLang="ja-JP" sz="2000" dirty="0" err="1" smtClean="0">
                <a:ea typeface="ＭＳ Ｐゴシック" panose="020B0600070205080204" pitchFamily="34" charset="-128"/>
              </a:rPr>
              <a:t>Improving</a:t>
            </a:r>
            <a:r>
              <a:rPr lang="pt-PT" altLang="ja-JP" sz="2000" dirty="0" smtClean="0">
                <a:ea typeface="ＭＳ Ｐゴシック" panose="020B0600070205080204" pitchFamily="34" charset="-128"/>
              </a:rPr>
              <a:t> Performance for </a:t>
            </a:r>
            <a:r>
              <a:rPr lang="pt-PT" altLang="ja-JP" sz="2000" dirty="0" err="1" smtClean="0">
                <a:ea typeface="ＭＳ Ｐゴシック" panose="020B0600070205080204" pitchFamily="34" charset="-128"/>
              </a:rPr>
              <a:t>Bottom</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Line</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Results</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that</a:t>
            </a:r>
            <a:r>
              <a:rPr lang="pt-PT" altLang="ja-JP" sz="2000" dirty="0" smtClean="0">
                <a:ea typeface="ＭＳ Ｐゴシック" panose="020B0600070205080204" pitchFamily="34" charset="-128"/>
              </a:rPr>
              <a:t> causes </a:t>
            </a:r>
            <a:r>
              <a:rPr lang="pt-PT" altLang="ja-JP" sz="2000" dirty="0" err="1" smtClean="0">
                <a:ea typeface="ＭＳ Ｐゴシック" panose="020B0600070205080204" pitchFamily="34" charset="-128"/>
              </a:rPr>
              <a:t>of</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problems</a:t>
            </a:r>
            <a:r>
              <a:rPr lang="pt-PT" altLang="ja-JP" sz="2000" dirty="0" smtClean="0">
                <a:ea typeface="ＭＳ Ｐゴシック" panose="020B0600070205080204" pitchFamily="34" charset="-128"/>
              </a:rPr>
              <a:t> can </a:t>
            </a:r>
            <a:r>
              <a:rPr lang="pt-PT" altLang="ja-JP" sz="2000" dirty="0" err="1" smtClean="0">
                <a:ea typeface="ＭＳ Ｐゴシック" panose="020B0600070205080204" pitchFamily="34" charset="-128"/>
              </a:rPr>
              <a:t>be</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divided</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into</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three</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categories</a:t>
            </a:r>
            <a:r>
              <a:rPr lang="pt-PT" altLang="ja-JP" sz="2000" dirty="0" smtClean="0">
                <a:ea typeface="ＭＳ Ｐゴシック" panose="020B0600070205080204" pitchFamily="34" charset="-128"/>
              </a:rPr>
              <a:t>: 1. </a:t>
            </a:r>
            <a:r>
              <a:rPr lang="pt-PT" altLang="ja-JP" sz="2000" dirty="0" err="1" smtClean="0">
                <a:ea typeface="ＭＳ Ｐゴシック" panose="020B0600070205080204" pitchFamily="34" charset="-128"/>
              </a:rPr>
              <a:t>Physical</a:t>
            </a:r>
            <a:r>
              <a:rPr lang="pt-PT" altLang="ja-JP" sz="2000" dirty="0" smtClean="0">
                <a:ea typeface="ＭＳ Ｐゴシック" panose="020B0600070205080204" pitchFamily="34" charset="-128"/>
              </a:rPr>
              <a:t> Causes (</a:t>
            </a:r>
            <a:r>
              <a:rPr lang="pt-PT" altLang="ja-JP" sz="2000" dirty="0" err="1" smtClean="0">
                <a:ea typeface="ＭＳ Ｐゴシック" panose="020B0600070205080204" pitchFamily="34" charset="-128"/>
              </a:rPr>
              <a:t>the</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tangible</a:t>
            </a:r>
            <a:r>
              <a:rPr lang="pt-PT" altLang="ja-JP" sz="2000" dirty="0" smtClean="0">
                <a:ea typeface="ＭＳ Ｐゴシック" panose="020B0600070205080204" pitchFamily="34" charset="-128"/>
              </a:rPr>
              <a:t> causes </a:t>
            </a:r>
            <a:r>
              <a:rPr lang="pt-PT" altLang="ja-JP" sz="2000" dirty="0" err="1" smtClean="0">
                <a:ea typeface="ＭＳ Ｐゴシック" panose="020B0600070205080204" pitchFamily="34" charset="-128"/>
              </a:rPr>
              <a:t>of</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failures</a:t>
            </a:r>
            <a:r>
              <a:rPr lang="pt-PT" altLang="ja-JP" sz="2000" dirty="0" smtClean="0">
                <a:ea typeface="ＭＳ Ｐゴシック" panose="020B0600070205080204" pitchFamily="34" charset="-128"/>
              </a:rPr>
              <a:t>). 2. </a:t>
            </a:r>
            <a:r>
              <a:rPr lang="pt-PT" altLang="ja-JP" sz="2000" dirty="0" err="1" smtClean="0">
                <a:ea typeface="ＭＳ Ｐゴシック" panose="020B0600070205080204" pitchFamily="34" charset="-128"/>
              </a:rPr>
              <a:t>Human</a:t>
            </a:r>
            <a:r>
              <a:rPr lang="pt-PT" altLang="ja-JP" sz="2000" dirty="0" smtClean="0">
                <a:ea typeface="ＭＳ Ｐゴシック" panose="020B0600070205080204" pitchFamily="34" charset="-128"/>
              </a:rPr>
              <a:t> Causes - </a:t>
            </a:r>
            <a:r>
              <a:rPr lang="pt-PT" altLang="ja-JP" sz="2000" dirty="0" err="1" smtClean="0">
                <a:ea typeface="ＭＳ Ｐゴシック" panose="020B0600070205080204" pitchFamily="34" charset="-128"/>
              </a:rPr>
              <a:t>two</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subtypes</a:t>
            </a:r>
            <a:r>
              <a:rPr lang="pt-PT" altLang="ja-JP" sz="2000" dirty="0" smtClean="0">
                <a:ea typeface="ＭＳ Ｐゴシック" panose="020B0600070205080204" pitchFamily="34" charset="-128"/>
              </a:rPr>
              <a:t>: 2a. </a:t>
            </a:r>
            <a:r>
              <a:rPr lang="pt-PT" altLang="ja-JP" sz="2000" dirty="0" err="1" smtClean="0">
                <a:ea typeface="ＭＳ Ｐゴシック" panose="020B0600070205080204" pitchFamily="34" charset="-128"/>
              </a:rPr>
              <a:t>Commission</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we</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did</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something</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we</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shouldn't</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have</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done</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and</a:t>
            </a:r>
            <a:r>
              <a:rPr lang="pt-PT" altLang="ja-JP" sz="2000" dirty="0" smtClean="0">
                <a:ea typeface="ＭＳ Ｐゴシック" panose="020B0600070205080204" pitchFamily="34" charset="-128"/>
              </a:rPr>
              <a:t> 2b. </a:t>
            </a:r>
            <a:r>
              <a:rPr lang="pt-PT" altLang="ja-JP" sz="2000" dirty="0" err="1" smtClean="0">
                <a:ea typeface="ＭＳ Ｐゴシック" panose="020B0600070205080204" pitchFamily="34" charset="-128"/>
              </a:rPr>
              <a:t>Omission</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We</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didn't</a:t>
            </a:r>
            <a:r>
              <a:rPr lang="pt-PT" altLang="ja-JP" sz="2000" dirty="0" smtClean="0">
                <a:ea typeface="ＭＳ Ｐゴシック" panose="020B0600070205080204" pitchFamily="34" charset="-128"/>
              </a:rPr>
              <a:t> do </a:t>
            </a:r>
            <a:r>
              <a:rPr lang="pt-PT" altLang="ja-JP" sz="2000" dirty="0" err="1" smtClean="0">
                <a:ea typeface="ＭＳ Ｐゴシック" panose="020B0600070205080204" pitchFamily="34" charset="-128"/>
              </a:rPr>
              <a:t>something</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we</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should</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have</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done</a:t>
            </a:r>
            <a:r>
              <a:rPr lang="pt-PT" altLang="ja-JP" sz="2000" dirty="0" smtClean="0">
                <a:ea typeface="ＭＳ Ｐゴシック" panose="020B0600070205080204" pitchFamily="34" charset="-128"/>
              </a:rPr>
              <a:t>). 3. </a:t>
            </a:r>
            <a:r>
              <a:rPr lang="pt-PT" altLang="ja-JP" sz="2000" dirty="0" err="1" smtClean="0">
                <a:ea typeface="ＭＳ Ｐゴシック" panose="020B0600070205080204" pitchFamily="34" charset="-128"/>
              </a:rPr>
              <a:t>Latent</a:t>
            </a:r>
            <a:r>
              <a:rPr lang="pt-PT" altLang="ja-JP" sz="2000" dirty="0" smtClean="0">
                <a:ea typeface="ＭＳ Ｐゴシック" panose="020B0600070205080204" pitchFamily="34" charset="-128"/>
              </a:rPr>
              <a:t> Causes </a:t>
            </a:r>
            <a:r>
              <a:rPr lang="pt-PT" altLang="ja-JP" sz="2000" dirty="0" err="1" smtClean="0">
                <a:ea typeface="ＭＳ Ｐゴシック" panose="020B0600070205080204" pitchFamily="34" charset="-128"/>
              </a:rPr>
              <a:t>or</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Organizational</a:t>
            </a:r>
            <a:r>
              <a:rPr lang="pt-PT" altLang="ja-JP" sz="2000" dirty="0" smtClean="0">
                <a:ea typeface="ＭＳ Ｐゴシック" panose="020B0600070205080204" pitchFamily="34" charset="-128"/>
              </a:rPr>
              <a:t> Causes. Latino </a:t>
            </a:r>
            <a:r>
              <a:rPr lang="pt-PT" altLang="ja-JP" sz="2000" dirty="0" err="1" smtClean="0">
                <a:ea typeface="ＭＳ Ｐゴシック" panose="020B0600070205080204" pitchFamily="34" charset="-128"/>
              </a:rPr>
              <a:t>and</a:t>
            </a:r>
            <a:r>
              <a:rPr lang="pt-PT" altLang="ja-JP" sz="2000" dirty="0" smtClean="0">
                <a:ea typeface="ＭＳ Ｐゴシック" panose="020B0600070205080204" pitchFamily="34" charset="-128"/>
              </a:rPr>
              <a:t> Latino </a:t>
            </a:r>
            <a:r>
              <a:rPr lang="pt-PT" altLang="ja-JP" sz="2000" dirty="0" err="1" smtClean="0">
                <a:ea typeface="ＭＳ Ｐゴシック" panose="020B0600070205080204" pitchFamily="34" charset="-128"/>
              </a:rPr>
              <a:t>argue</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persuasively</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that</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the</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most</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effective</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sustainable</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solutions</a:t>
            </a:r>
            <a:r>
              <a:rPr lang="pt-PT" altLang="ja-JP" sz="2000" dirty="0" smtClean="0">
                <a:ea typeface="ＭＳ Ｐゴシック" panose="020B0600070205080204" pitchFamily="34" charset="-128"/>
              </a:rPr>
              <a:t> are </a:t>
            </a:r>
            <a:r>
              <a:rPr lang="pt-PT" altLang="ja-JP" sz="2000" dirty="0" err="1" smtClean="0">
                <a:ea typeface="ＭＳ Ｐゴシック" panose="020B0600070205080204" pitchFamily="34" charset="-128"/>
              </a:rPr>
              <a:t>those</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that</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address</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the</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Latent</a:t>
            </a:r>
            <a:r>
              <a:rPr lang="pt-PT" altLang="ja-JP" sz="2000" dirty="0" smtClean="0">
                <a:ea typeface="ＭＳ Ｐゴシック" panose="020B0600070205080204" pitchFamily="34" charset="-128"/>
              </a:rPr>
              <a:t> Causes </a:t>
            </a:r>
            <a:r>
              <a:rPr lang="pt-PT" altLang="ja-JP" sz="2000" dirty="0" err="1" smtClean="0">
                <a:ea typeface="ＭＳ Ｐゴシック" panose="020B0600070205080204" pitchFamily="34" charset="-128"/>
              </a:rPr>
              <a:t>of</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problems</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Yet</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we</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often</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see</a:t>
            </a:r>
            <a:r>
              <a:rPr lang="pt-PT" altLang="ja-JP" sz="2000" dirty="0" smtClean="0">
                <a:ea typeface="ＭＳ Ｐゴシック" panose="020B0600070205080204" pitchFamily="34" charset="-128"/>
              </a:rPr>
              <a:t> “experts” – </a:t>
            </a:r>
            <a:r>
              <a:rPr lang="pt-PT" altLang="ja-JP" sz="2000" dirty="0" err="1" smtClean="0">
                <a:ea typeface="ＭＳ Ｐゴシック" panose="020B0600070205080204" pitchFamily="34" charset="-128"/>
              </a:rPr>
              <a:t>especially</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Reliability</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Engineers</a:t>
            </a:r>
            <a:r>
              <a:rPr lang="pt-PT" altLang="ja-JP" sz="2000" dirty="0" smtClean="0">
                <a:ea typeface="ＭＳ Ｐゴシック" panose="020B0600070205080204" pitchFamily="34" charset="-128"/>
              </a:rPr>
              <a:t> – </a:t>
            </a:r>
            <a:r>
              <a:rPr lang="pt-PT" altLang="ja-JP" sz="2000" dirty="0" err="1" smtClean="0">
                <a:ea typeface="ＭＳ Ｐゴシック" panose="020B0600070205080204" pitchFamily="34" charset="-128"/>
              </a:rPr>
              <a:t>focus</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almost</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exclusively</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on</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addressing</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the</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Physical</a:t>
            </a:r>
            <a:r>
              <a:rPr lang="pt-PT" altLang="ja-JP" sz="2000" dirty="0" smtClean="0">
                <a:ea typeface="ＭＳ Ｐゴシック" panose="020B0600070205080204" pitchFamily="34" charset="-128"/>
              </a:rPr>
              <a:t> Causes </a:t>
            </a:r>
            <a:r>
              <a:rPr lang="pt-PT" altLang="ja-JP" sz="2000" dirty="0" err="1" smtClean="0">
                <a:ea typeface="ＭＳ Ｐゴシック" panose="020B0600070205080204" pitchFamily="34" charset="-128"/>
              </a:rPr>
              <a:t>of</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problems</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This</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is</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not</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surprising</a:t>
            </a:r>
            <a:r>
              <a:rPr lang="pt-PT" altLang="ja-JP" sz="2000" dirty="0" smtClean="0">
                <a:ea typeface="ＭＳ Ｐゴシック" panose="020B0600070205080204" pitchFamily="34" charset="-128"/>
              </a:rPr>
              <a:t> – </a:t>
            </a:r>
            <a:r>
              <a:rPr lang="pt-PT" altLang="ja-JP" sz="2000" dirty="0" err="1" smtClean="0">
                <a:ea typeface="ＭＳ Ｐゴシック" panose="020B0600070205080204" pitchFamily="34" charset="-128"/>
              </a:rPr>
              <a:t>it</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is</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due</a:t>
            </a:r>
            <a:r>
              <a:rPr lang="pt-PT" altLang="ja-JP" sz="2000" dirty="0" smtClean="0">
                <a:ea typeface="ＭＳ Ｐゴシック" panose="020B0600070205080204" pitchFamily="34" charset="-128"/>
              </a:rPr>
              <a:t> to </a:t>
            </a:r>
            <a:r>
              <a:rPr lang="pt-PT" altLang="ja-JP" sz="2000" dirty="0" err="1" smtClean="0">
                <a:ea typeface="ＭＳ Ｐゴシック" panose="020B0600070205080204" pitchFamily="34" charset="-128"/>
              </a:rPr>
              <a:t>their</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specialist</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knowledge</a:t>
            </a:r>
            <a:r>
              <a:rPr lang="pt-PT" altLang="ja-JP" sz="2000" dirty="0" smtClean="0">
                <a:ea typeface="ＭＳ Ｐゴシック" panose="020B0600070205080204" pitchFamily="34" charset="-128"/>
              </a:rPr>
              <a:t> in </a:t>
            </a:r>
            <a:r>
              <a:rPr lang="pt-PT" altLang="ja-JP" sz="2000" dirty="0" err="1" smtClean="0">
                <a:ea typeface="ＭＳ Ｐゴシック" panose="020B0600070205080204" pitchFamily="34" charset="-128"/>
              </a:rPr>
              <a:t>this</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area</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and</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the</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biases</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that</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this</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brings</a:t>
            </a:r>
            <a:r>
              <a:rPr lang="pt-PT" altLang="ja-JP" sz="2000" dirty="0" smtClean="0">
                <a:ea typeface="ＭＳ Ｐゴシック" panose="020B0600070205080204" pitchFamily="34" charset="-128"/>
              </a:rPr>
              <a:t> to </a:t>
            </a:r>
            <a:r>
              <a:rPr lang="pt-PT" altLang="ja-JP" sz="2000" dirty="0" err="1" smtClean="0">
                <a:ea typeface="ＭＳ Ｐゴシック" panose="020B0600070205080204" pitchFamily="34" charset="-128"/>
              </a:rPr>
              <a:t>the</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problem</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solving</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process</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source</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Alexander</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Dunn</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Getting</a:t>
            </a:r>
            <a:r>
              <a:rPr lang="pt-PT" altLang="ja-JP" sz="2000" dirty="0" smtClean="0">
                <a:ea typeface="ＭＳ Ｐゴシック" panose="020B0600070205080204" pitchFamily="34" charset="-128"/>
              </a:rPr>
              <a:t> </a:t>
            </a:r>
            <a:r>
              <a:rPr lang="pt-PT" altLang="ja-JP" sz="2000" dirty="0" err="1" smtClean="0">
                <a:ea typeface="ＭＳ Ｐゴシック" panose="020B0600070205080204" pitchFamily="34" charset="-128"/>
              </a:rPr>
              <a:t>Root</a:t>
            </a:r>
            <a:r>
              <a:rPr lang="pt-PT" altLang="ja-JP" sz="2000" dirty="0" smtClean="0">
                <a:ea typeface="ＭＳ Ｐゴシック" panose="020B0600070205080204" pitchFamily="34" charset="-128"/>
              </a:rPr>
              <a:t> Cause </a:t>
            </a:r>
            <a:r>
              <a:rPr lang="pt-PT" altLang="ja-JP" sz="2000" dirty="0" err="1" smtClean="0">
                <a:ea typeface="ＭＳ Ｐゴシック" panose="020B0600070205080204" pitchFamily="34" charset="-128"/>
              </a:rPr>
              <a:t>Analysis</a:t>
            </a:r>
            <a:r>
              <a:rPr lang="pt-PT" altLang="ja-JP" sz="2000" dirty="0" smtClean="0">
                <a:ea typeface="ＭＳ Ｐゴシック" panose="020B0600070205080204" pitchFamily="34" charset="-128"/>
              </a:rPr>
              <a:t> to </a:t>
            </a:r>
            <a:r>
              <a:rPr lang="pt-PT" altLang="ja-JP" sz="2000" dirty="0" err="1" smtClean="0">
                <a:ea typeface="ＭＳ Ｐゴシック" panose="020B0600070205080204" pitchFamily="34" charset="-128"/>
              </a:rPr>
              <a:t>Work</a:t>
            </a:r>
            <a:r>
              <a:rPr lang="pt-PT" altLang="ja-JP" sz="2000" dirty="0" smtClean="0">
                <a:ea typeface="ＭＳ Ｐゴシック" panose="020B0600070205080204" pitchFamily="34" charset="-128"/>
              </a:rPr>
              <a:t> for </a:t>
            </a:r>
            <a:r>
              <a:rPr lang="pt-PT" altLang="ja-JP" sz="2000" dirty="0" err="1" smtClean="0">
                <a:ea typeface="ＭＳ Ｐゴシック" panose="020B0600070205080204" pitchFamily="34" charset="-128"/>
              </a:rPr>
              <a:t>You</a:t>
            </a:r>
            <a:r>
              <a:rPr lang="pt-PT" altLang="ja-JP" sz="2000" dirty="0" smtClean="0">
                <a:ea typeface="ＭＳ Ｐゴシック" panose="020B0600070205080204" pitchFamily="34" charset="-128"/>
              </a:rPr>
              <a:t>)" </a:t>
            </a:r>
            <a:endParaRPr lang="pt-PT" altLang="pt-PT" sz="2000" dirty="0" smtClean="0"/>
          </a:p>
        </p:txBody>
      </p:sp>
    </p:spTree>
    <p:extLst>
      <p:ext uri="{BB962C8B-B14F-4D97-AF65-F5344CB8AC3E}">
        <p14:creationId xmlns:p14="http://schemas.microsoft.com/office/powerpoint/2010/main" val="1205103067"/>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normAutofit/>
          </a:bodyPr>
          <a:lstStyle/>
          <a:p>
            <a:pPr algn="ctr" eaLnBrk="1" hangingPunct="1">
              <a:defRPr/>
            </a:pPr>
            <a:r>
              <a:rPr lang="pt-PT" sz="5400" b="1" dirty="0" smtClean="0"/>
              <a:t>ROOT CAUSE ANALYSIS</a:t>
            </a:r>
          </a:p>
        </p:txBody>
      </p:sp>
      <p:sp>
        <p:nvSpPr>
          <p:cNvPr id="98307" name="Rectangle 3"/>
          <p:cNvSpPr>
            <a:spLocks noGrp="1" noChangeArrowheads="1"/>
          </p:cNvSpPr>
          <p:nvPr>
            <p:ph idx="1"/>
          </p:nvPr>
        </p:nvSpPr>
        <p:spPr/>
        <p:txBody>
          <a:bodyPr>
            <a:normAutofit lnSpcReduction="10000"/>
          </a:bodyPr>
          <a:lstStyle/>
          <a:p>
            <a:pPr algn="just" eaLnBrk="1" hangingPunct="1">
              <a:lnSpc>
                <a:spcPct val="80000"/>
              </a:lnSpc>
            </a:pPr>
            <a:r>
              <a:rPr lang="pt-PT" altLang="ja-JP" sz="2400" dirty="0" smtClean="0">
                <a:ea typeface="ＭＳ Ｐゴシック" panose="020B0600070205080204" pitchFamily="34" charset="-128"/>
              </a:rPr>
              <a:t>In </a:t>
            </a:r>
            <a:r>
              <a:rPr lang="pt-PT" altLang="ja-JP" sz="2400" dirty="0" err="1" smtClean="0">
                <a:ea typeface="ＭＳ Ｐゴシック" panose="020B0600070205080204" pitchFamily="34" charset="-128"/>
              </a:rPr>
              <a:t>an</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article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called</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Investigating</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Accidents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Using</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Root</a:t>
            </a:r>
            <a:r>
              <a:rPr lang="pt-PT" altLang="ja-JP" sz="2400" dirty="0" smtClean="0">
                <a:ea typeface="ＭＳ Ｐゴシック" panose="020B0600070205080204" pitchFamily="34" charset="-128"/>
              </a:rPr>
              <a:t> Cause </a:t>
            </a:r>
            <a:r>
              <a:rPr lang="pt-PT" altLang="ja-JP" sz="2400" dirty="0" err="1" smtClean="0">
                <a:ea typeface="ＭＳ Ｐゴシック" panose="020B0600070205080204" pitchFamily="34" charset="-128"/>
              </a:rPr>
              <a:t>Analysis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Strategic</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Risk</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September</a:t>
            </a:r>
            <a:r>
              <a:rPr lang="pt-PT" altLang="ja-JP" sz="2400" dirty="0" smtClean="0">
                <a:ea typeface="ＭＳ Ｐゴシック" panose="020B0600070205080204" pitchFamily="34" charset="-128"/>
              </a:rPr>
              <a:t> 1st, 2006), Roger </a:t>
            </a:r>
            <a:r>
              <a:rPr lang="pt-PT" altLang="ja-JP" sz="2400" dirty="0" err="1" smtClean="0">
                <a:ea typeface="ＭＳ Ｐゴシック" panose="020B0600070205080204" pitchFamily="34" charset="-128"/>
              </a:rPr>
              <a:t>Shaw</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mentions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the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following</a:t>
            </a:r>
            <a:r>
              <a:rPr lang="pt-PT" altLang="ja-JP" sz="2400" dirty="0" smtClean="0">
                <a:ea typeface="ＭＳ Ｐゴシック" panose="020B0600070205080204" pitchFamily="34" charset="-128"/>
              </a:rPr>
              <a:t> 8-stage </a:t>
            </a:r>
            <a:r>
              <a:rPr lang="pt-PT" altLang="ja-JP" sz="2400" dirty="0" err="1" smtClean="0">
                <a:ea typeface="ＭＳ Ｐゴシック" panose="020B0600070205080204" pitchFamily="34" charset="-128"/>
              </a:rPr>
              <a:t>Root</a:t>
            </a:r>
            <a:r>
              <a:rPr lang="pt-PT" altLang="ja-JP" sz="2400" dirty="0" smtClean="0">
                <a:ea typeface="ＭＳ Ｐゴシック" panose="020B0600070205080204" pitchFamily="34" charset="-128"/>
              </a:rPr>
              <a:t> Cause </a:t>
            </a:r>
            <a:r>
              <a:rPr lang="pt-PT" altLang="ja-JP" sz="2400" dirty="0" err="1" smtClean="0">
                <a:ea typeface="ＭＳ Ｐゴシック" panose="020B0600070205080204" pitchFamily="34" charset="-128"/>
              </a:rPr>
              <a:t>Analysis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Process</a:t>
            </a:r>
            <a:r>
              <a:rPr lang="pt-PT" altLang="ja-JP" sz="2400" dirty="0" smtClean="0">
                <a:ea typeface="ＭＳ Ｐゴシック" panose="020B0600070205080204" pitchFamily="34" charset="-128"/>
              </a:rPr>
              <a:t>: 1. Preserve </a:t>
            </a:r>
            <a:r>
              <a:rPr lang="pt-PT" altLang="ja-JP" sz="2400" dirty="0" err="1" smtClean="0">
                <a:ea typeface="ＭＳ Ｐゴシック" panose="020B0600070205080204" pitchFamily="34" charset="-128"/>
              </a:rPr>
              <a:t>the</a:t>
            </a:r>
            <a:r>
              <a:rPr lang="pt-PT" altLang="ja-JP" sz="2400" dirty="0" smtClean="0">
                <a:ea typeface="ＭＳ Ｐゴシック" panose="020B0600070205080204" pitchFamily="34" charset="-128"/>
              </a:rPr>
              <a:t> site </a:t>
            </a:r>
            <a:r>
              <a:rPr lang="pt-PT" altLang="ja-JP" sz="2400" dirty="0" err="1" smtClean="0">
                <a:ea typeface="ＭＳ Ｐゴシック" panose="020B0600070205080204" pitchFamily="34" charset="-128"/>
              </a:rPr>
              <a:t>and</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evidence</a:t>
            </a:r>
            <a:r>
              <a:rPr lang="pt-PT" altLang="ja-JP" sz="2400" dirty="0" smtClean="0">
                <a:ea typeface="ＭＳ Ｐゴシック" panose="020B0600070205080204" pitchFamily="34" charset="-128"/>
              </a:rPr>
              <a:t> as </a:t>
            </a:r>
            <a:r>
              <a:rPr lang="pt-PT" altLang="ja-JP" sz="2400" dirty="0" err="1" smtClean="0">
                <a:ea typeface="ＭＳ Ｐゴシック" panose="020B0600070205080204" pitchFamily="34" charset="-128"/>
              </a:rPr>
              <a:t>far</a:t>
            </a:r>
            <a:r>
              <a:rPr lang="pt-PT" altLang="ja-JP" sz="2400" dirty="0" smtClean="0">
                <a:ea typeface="ＭＳ Ｐゴシック" panose="020B0600070205080204" pitchFamily="34" charset="-128"/>
              </a:rPr>
              <a:t> as </a:t>
            </a:r>
            <a:r>
              <a:rPr lang="pt-PT" altLang="ja-JP" sz="2400" dirty="0" err="1" smtClean="0">
                <a:ea typeface="ＭＳ Ｐゴシック" panose="020B0600070205080204" pitchFamily="34" charset="-128"/>
              </a:rPr>
              <a:t>possible</a:t>
            </a:r>
            <a:r>
              <a:rPr lang="pt-PT" altLang="ja-JP" sz="2400" dirty="0" smtClean="0">
                <a:ea typeface="ＭＳ Ｐゴシック" panose="020B0600070205080204" pitchFamily="34" charset="-128"/>
              </a:rPr>
              <a:t>. In </a:t>
            </a:r>
            <a:r>
              <a:rPr lang="pt-PT" altLang="ja-JP" sz="2400" dirty="0" err="1" smtClean="0">
                <a:ea typeface="ＭＳ Ｐゴシック" panose="020B0600070205080204" pitchFamily="34" charset="-128"/>
              </a:rPr>
              <a:t>other</a:t>
            </a:r>
            <a:r>
              <a:rPr lang="pt-PT" altLang="ja-JP" sz="2400" dirty="0" smtClean="0">
                <a:ea typeface="ＭＳ Ｐゴシック" panose="020B0600070205080204" pitchFamily="34" charset="-128"/>
              </a:rPr>
              <a:t> cases, </a:t>
            </a:r>
            <a:r>
              <a:rPr lang="pt-PT" altLang="ja-JP" sz="2400" dirty="0" err="1" smtClean="0">
                <a:ea typeface="ＭＳ Ｐゴシック" panose="020B0600070205080204" pitchFamily="34" charset="-128"/>
              </a:rPr>
              <a:t>identify</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and</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collect</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whatever</a:t>
            </a:r>
            <a:r>
              <a:rPr lang="pt-PT" altLang="ja-JP" sz="2400" dirty="0" smtClean="0">
                <a:ea typeface="ＭＳ Ｐゴシック" panose="020B0600070205080204" pitchFamily="34" charset="-128"/>
              </a:rPr>
              <a:t> data </a:t>
            </a:r>
            <a:r>
              <a:rPr lang="pt-PT" altLang="ja-JP" sz="2400" dirty="0" err="1" smtClean="0">
                <a:ea typeface="ＭＳ Ｐゴシック" panose="020B0600070205080204" pitchFamily="34" charset="-128"/>
              </a:rPr>
              <a:t>is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available</a:t>
            </a:r>
            <a:r>
              <a:rPr lang="pt-PT" altLang="ja-JP" sz="2400" dirty="0" smtClean="0">
                <a:ea typeface="ＭＳ Ｐゴシック" panose="020B0600070205080204" pitchFamily="34" charset="-128"/>
              </a:rPr>
              <a:t>. 2. Determine </a:t>
            </a:r>
            <a:r>
              <a:rPr lang="pt-PT" altLang="ja-JP" sz="2400" dirty="0" err="1" smtClean="0">
                <a:ea typeface="ＭＳ Ｐゴシック" panose="020B0600070205080204" pitchFamily="34" charset="-128"/>
              </a:rPr>
              <a:t>the</a:t>
            </a:r>
            <a:r>
              <a:rPr lang="pt-PT" altLang="ja-JP" sz="2400" dirty="0" smtClean="0">
                <a:ea typeface="ＭＳ Ｐゴシック" panose="020B0600070205080204" pitchFamily="34" charset="-128"/>
              </a:rPr>
              <a:t> expertise </a:t>
            </a:r>
            <a:r>
              <a:rPr lang="pt-PT" altLang="ja-JP" sz="2400" dirty="0" err="1" smtClean="0">
                <a:ea typeface="ＭＳ Ｐゴシック" panose="020B0600070205080204" pitchFamily="34" charset="-128"/>
              </a:rPr>
              <a:t>required</a:t>
            </a:r>
            <a:r>
              <a:rPr lang="pt-PT" altLang="ja-JP" sz="2400" dirty="0" smtClean="0">
                <a:ea typeface="ＭＳ Ｐゴシック" panose="020B0600070205080204" pitchFamily="34" charset="-128"/>
              </a:rPr>
              <a:t> to </a:t>
            </a:r>
            <a:r>
              <a:rPr lang="pt-PT" altLang="ja-JP" sz="2400" dirty="0" err="1" smtClean="0">
                <a:ea typeface="ＭＳ Ｐゴシック" panose="020B0600070205080204" pitchFamily="34" charset="-128"/>
              </a:rPr>
              <a:t>conduct</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the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investigation</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and</a:t>
            </a:r>
            <a:r>
              <a:rPr lang="pt-PT" altLang="ja-JP" sz="2400" dirty="0" smtClean="0">
                <a:ea typeface="ＭＳ Ｐゴシック" panose="020B0600070205080204" pitchFamily="34" charset="-128"/>
              </a:rPr>
              <a:t> set </a:t>
            </a:r>
            <a:r>
              <a:rPr lang="pt-PT" altLang="ja-JP" sz="2400" dirty="0" err="1" smtClean="0">
                <a:ea typeface="ＭＳ Ｐゴシック" panose="020B0600070205080204" pitchFamily="34" charset="-128"/>
              </a:rPr>
              <a:t>up</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the</a:t>
            </a:r>
            <a:r>
              <a:rPr lang="pt-PT" altLang="ja-JP" sz="2400" dirty="0" smtClean="0">
                <a:ea typeface="ＭＳ Ｐゴシック" panose="020B0600070205080204" pitchFamily="34" charset="-128"/>
              </a:rPr>
              <a:t> team, </a:t>
            </a:r>
            <a:r>
              <a:rPr lang="pt-PT" altLang="ja-JP" sz="2400" dirty="0" err="1" smtClean="0">
                <a:ea typeface="ＭＳ Ｐゴシック" panose="020B0600070205080204" pitchFamily="34" charset="-128"/>
              </a:rPr>
              <a:t>which</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will</a:t>
            </a:r>
            <a:r>
              <a:rPr lang="pt-PT" altLang="ja-JP" sz="2400" dirty="0" smtClean="0">
                <a:ea typeface="ＭＳ Ｐゴシック" panose="020B0600070205080204" pitchFamily="34" charset="-128"/>
              </a:rPr>
              <a:t>: 3. Define </a:t>
            </a:r>
            <a:r>
              <a:rPr lang="pt-PT" altLang="ja-JP" sz="2400" dirty="0" err="1" smtClean="0">
                <a:ea typeface="ＭＳ Ｐゴシック" panose="020B0600070205080204" pitchFamily="34" charset="-128"/>
              </a:rPr>
              <a:t>clearly</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the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incident</a:t>
            </a:r>
            <a:r>
              <a:rPr lang="pt-PT" altLang="ja-JP" sz="2400" dirty="0" smtClean="0">
                <a:ea typeface="ＭＳ Ｐゴシック" panose="020B0600070205080204" pitchFamily="34" charset="-128"/>
              </a:rPr>
              <a:t> to </a:t>
            </a:r>
            <a:r>
              <a:rPr lang="pt-PT" altLang="ja-JP" sz="2400" dirty="0" err="1" smtClean="0">
                <a:ea typeface="ＭＳ Ｐゴシック" panose="020B0600070205080204" pitchFamily="34" charset="-128"/>
              </a:rPr>
              <a:t>be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investigated</a:t>
            </a:r>
            <a:r>
              <a:rPr lang="pt-PT" altLang="ja-JP" sz="2400" dirty="0" smtClean="0">
                <a:ea typeface="ＭＳ Ｐゴシック" panose="020B0600070205080204" pitchFamily="34" charset="-128"/>
              </a:rPr>
              <a:t>. 4. </a:t>
            </a:r>
            <a:r>
              <a:rPr lang="pt-PT" altLang="ja-JP" sz="2400" dirty="0" err="1" smtClean="0">
                <a:ea typeface="ＭＳ Ｐゴシック" panose="020B0600070205080204" pitchFamily="34" charset="-128"/>
              </a:rPr>
              <a:t>Gather</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information</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conduct</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interviews</a:t>
            </a:r>
            <a:r>
              <a:rPr lang="pt-PT" altLang="ja-JP" sz="2400" dirty="0" smtClean="0">
                <a:ea typeface="ＭＳ Ｐゴシック" panose="020B0600070205080204" pitchFamily="34" charset="-128"/>
              </a:rPr>
              <a:t> etc. </a:t>
            </a:r>
            <a:r>
              <a:rPr lang="pt-PT" altLang="ja-JP" sz="2400" dirty="0" err="1" smtClean="0">
                <a:ea typeface="ＭＳ Ｐゴシック" panose="020B0600070205080204" pitchFamily="34" charset="-128"/>
              </a:rPr>
              <a:t>and</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produce</a:t>
            </a:r>
            <a:r>
              <a:rPr lang="pt-PT" altLang="ja-JP" sz="2400" dirty="0" smtClean="0">
                <a:ea typeface="ＭＳ Ｐゴシック" panose="020B0600070205080204" pitchFamily="34" charset="-128"/>
              </a:rPr>
              <a:t> a </a:t>
            </a:r>
            <a:r>
              <a:rPr lang="pt-PT" altLang="ja-JP" sz="2400" dirty="0" err="1" smtClean="0">
                <a:ea typeface="ＭＳ Ｐゴシック" panose="020B0600070205080204" pitchFamily="34" charset="-128"/>
              </a:rPr>
              <a:t>narrative</a:t>
            </a:r>
            <a:r>
              <a:rPr lang="pt-PT" altLang="ja-JP" sz="2400" dirty="0" smtClean="0">
                <a:ea typeface="ＭＳ Ｐゴシック" panose="020B0600070205080204" pitchFamily="34" charset="-128"/>
              </a:rPr>
              <a:t>. 5. </a:t>
            </a:r>
            <a:r>
              <a:rPr lang="pt-PT" altLang="ja-JP" sz="2400" dirty="0" err="1" smtClean="0">
                <a:ea typeface="ＭＳ Ｐゴシック" panose="020B0600070205080204" pitchFamily="34" charset="-128"/>
              </a:rPr>
              <a:t>Identify</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the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facts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from</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the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narrative</a:t>
            </a:r>
            <a:r>
              <a:rPr lang="pt-PT" altLang="ja-JP" sz="2400" dirty="0" smtClean="0">
                <a:ea typeface="ＭＳ Ｐゴシック" panose="020B0600070205080204" pitchFamily="34" charset="-128"/>
              </a:rPr>
              <a:t>, set </a:t>
            </a:r>
            <a:r>
              <a:rPr lang="pt-PT" altLang="ja-JP" sz="2400" dirty="0" err="1" smtClean="0">
                <a:ea typeface="ＭＳ Ｐゴシック" panose="020B0600070205080204" pitchFamily="34" charset="-128"/>
              </a:rPr>
              <a:t>them</a:t>
            </a:r>
            <a:r>
              <a:rPr lang="pt-PT" altLang="ja-JP" sz="2400" dirty="0" smtClean="0">
                <a:ea typeface="ＭＳ Ｐゴシック" panose="020B0600070205080204" pitchFamily="34" charset="-128"/>
              </a:rPr>
              <a:t> out </a:t>
            </a:r>
            <a:r>
              <a:rPr lang="pt-PT" altLang="ja-JP" sz="2400" dirty="0" err="1" smtClean="0">
                <a:ea typeface="ＭＳ Ｐゴシック" panose="020B0600070205080204" pitchFamily="34" charset="-128"/>
              </a:rPr>
              <a:t>clearly</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and</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generate</a:t>
            </a:r>
            <a:r>
              <a:rPr lang="pt-PT" altLang="ja-JP" sz="2400" dirty="0" smtClean="0">
                <a:ea typeface="ＭＳ Ｐゴシック" panose="020B0600070205080204" pitchFamily="34" charset="-128"/>
              </a:rPr>
              <a:t> a time </a:t>
            </a:r>
            <a:r>
              <a:rPr lang="pt-PT" altLang="ja-JP" sz="2400" dirty="0" err="1" smtClean="0">
                <a:ea typeface="ＭＳ Ｐゴシック" panose="020B0600070205080204" pitchFamily="34" charset="-128"/>
              </a:rPr>
              <a:t>line</a:t>
            </a:r>
            <a:r>
              <a:rPr lang="pt-PT" altLang="ja-JP" sz="2400" dirty="0" smtClean="0">
                <a:ea typeface="ＭＳ Ｐゴシック" panose="020B0600070205080204" pitchFamily="34" charset="-128"/>
              </a:rPr>
              <a:t>. 6. </a:t>
            </a:r>
            <a:r>
              <a:rPr lang="pt-PT" altLang="ja-JP" sz="2400" dirty="0" err="1" smtClean="0">
                <a:ea typeface="ＭＳ Ｐゴシック" panose="020B0600070205080204" pitchFamily="34" charset="-128"/>
              </a:rPr>
              <a:t>Identify</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and</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agree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the</a:t>
            </a:r>
            <a:r>
              <a:rPr lang="pt-PT" altLang="ja-JP" sz="2400" dirty="0" smtClean="0">
                <a:ea typeface="ＭＳ Ｐゴシック" panose="020B0600070205080204" pitchFamily="34" charset="-128"/>
              </a:rPr>
              <a:t> causal </a:t>
            </a:r>
            <a:r>
              <a:rPr lang="pt-PT" altLang="ja-JP" sz="2400" dirty="0" err="1" smtClean="0">
                <a:ea typeface="ＭＳ Ｐゴシック" panose="020B0600070205080204" pitchFamily="34" charset="-128"/>
              </a:rPr>
              <a:t>factors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direct</a:t>
            </a:r>
            <a:r>
              <a:rPr lang="pt-PT" altLang="ja-JP" sz="2400" dirty="0" smtClean="0">
                <a:ea typeface="ＭＳ Ｐゴシック" panose="020B0600070205080204" pitchFamily="34" charset="-128"/>
              </a:rPr>
              <a:t> cause, </a:t>
            </a:r>
            <a:r>
              <a:rPr lang="pt-PT" altLang="ja-JP" sz="2400" dirty="0" err="1" smtClean="0">
                <a:ea typeface="ＭＳ Ｐゴシック" panose="020B0600070205080204" pitchFamily="34" charset="-128"/>
              </a:rPr>
              <a:t>contributory</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factors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and</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root</a:t>
            </a:r>
            <a:r>
              <a:rPr lang="pt-PT" altLang="ja-JP" sz="2400" dirty="0" smtClean="0">
                <a:ea typeface="ＭＳ Ｐゴシック" panose="020B0600070205080204" pitchFamily="34" charset="-128"/>
              </a:rPr>
              <a:t> cause. 7. </a:t>
            </a:r>
            <a:r>
              <a:rPr lang="pt-PT" altLang="ja-JP" sz="2400" dirty="0" err="1" smtClean="0">
                <a:ea typeface="ＭＳ Ｐゴシック" panose="020B0600070205080204" pitchFamily="34" charset="-128"/>
              </a:rPr>
              <a:t>Produce</a:t>
            </a:r>
            <a:r>
              <a:rPr lang="pt-PT" altLang="ja-JP" sz="2400" dirty="0" smtClean="0">
                <a:ea typeface="ＭＳ Ｐゴシック" panose="020B0600070205080204" pitchFamily="34" charset="-128"/>
              </a:rPr>
              <a:t> a </a:t>
            </a:r>
            <a:r>
              <a:rPr lang="pt-PT" altLang="ja-JP" sz="2400" dirty="0" err="1" smtClean="0">
                <a:ea typeface="ＭＳ Ｐゴシック" panose="020B0600070205080204" pitchFamily="34" charset="-128"/>
              </a:rPr>
              <a:t>report</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and</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recommendations</a:t>
            </a:r>
            <a:r>
              <a:rPr lang="pt-PT" altLang="ja-JP" sz="2400" dirty="0" smtClean="0">
                <a:ea typeface="ＭＳ Ｐゴシック" panose="020B0600070205080204" pitchFamily="34" charset="-128"/>
              </a:rPr>
              <a:t>. 8. </a:t>
            </a:r>
            <a:r>
              <a:rPr lang="pt-PT" altLang="ja-JP" sz="2400" dirty="0" err="1" smtClean="0">
                <a:ea typeface="ＭＳ Ｐゴシック" panose="020B0600070205080204" pitchFamily="34" charset="-128"/>
              </a:rPr>
              <a:t>Implement</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the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recommendations</a:t>
            </a:r>
            <a:r>
              <a:rPr lang="pt-PT" altLang="ja-JP" sz="2400" dirty="0" smtClean="0">
                <a:ea typeface="ＭＳ Ｐゴシック" panose="020B0600070205080204" pitchFamily="34" charset="-128"/>
              </a:rPr>
              <a:t>.</a:t>
            </a:r>
            <a:endParaRPr lang="pt-PT" altLang="pt-PT" sz="2400" dirty="0" smtClean="0"/>
          </a:p>
        </p:txBody>
      </p:sp>
    </p:spTree>
    <p:extLst>
      <p:ext uri="{BB962C8B-B14F-4D97-AF65-F5344CB8AC3E}">
        <p14:creationId xmlns:p14="http://schemas.microsoft.com/office/powerpoint/2010/main" val="1494111832"/>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p:txBody>
          <a:bodyPr>
            <a:normAutofit/>
          </a:bodyPr>
          <a:lstStyle/>
          <a:p>
            <a:pPr algn="ctr" eaLnBrk="1" hangingPunct="1">
              <a:defRPr/>
            </a:pPr>
            <a:r>
              <a:rPr lang="pt-PT" sz="5400" b="1" dirty="0" smtClean="0"/>
              <a:t>ROOT CAUSE ANALYSIS</a:t>
            </a:r>
          </a:p>
        </p:txBody>
      </p:sp>
      <p:sp>
        <p:nvSpPr>
          <p:cNvPr id="99331" name="Rectangle 3"/>
          <p:cNvSpPr>
            <a:spLocks noGrp="1" noChangeArrowheads="1"/>
          </p:cNvSpPr>
          <p:nvPr>
            <p:ph idx="1"/>
          </p:nvPr>
        </p:nvSpPr>
        <p:spPr/>
        <p:txBody>
          <a:bodyPr>
            <a:normAutofit/>
          </a:bodyPr>
          <a:lstStyle/>
          <a:p>
            <a:pPr algn="just" eaLnBrk="1" hangingPunct="1">
              <a:lnSpc>
                <a:spcPct val="80000"/>
              </a:lnSpc>
            </a:pPr>
            <a:r>
              <a:rPr lang="pt-PT" altLang="ja-JP" sz="2800" dirty="0" smtClean="0">
                <a:ea typeface="ＭＳ Ｐゴシック" panose="020B0600070205080204" pitchFamily="34" charset="-128"/>
              </a:rPr>
              <a:t>A </a:t>
            </a:r>
            <a:r>
              <a:rPr lang="pt-PT" altLang="ja-JP" sz="2800" dirty="0" err="1" smtClean="0">
                <a:ea typeface="ＭＳ Ｐゴシック" panose="020B0600070205080204" pitchFamily="34" charset="-128"/>
              </a:rPr>
              <a:t>straightforward</a:t>
            </a:r>
            <a:r>
              <a:rPr lang="pt-PT" altLang="ja-JP" sz="2800" dirty="0" smtClean="0">
                <a:ea typeface="ＭＳ Ｐゴシック" panose="020B0600070205080204" pitchFamily="34" charset="-128"/>
              </a:rPr>
              <a:t> individual </a:t>
            </a:r>
            <a:r>
              <a:rPr lang="pt-PT" altLang="ja-JP" sz="2800" dirty="0" err="1" smtClean="0">
                <a:ea typeface="ＭＳ Ｐゴシック" panose="020B0600070205080204" pitchFamily="34" charset="-128"/>
              </a:rPr>
              <a:t>approach</a:t>
            </a:r>
            <a:r>
              <a:rPr lang="pt-PT" altLang="ja-JP" sz="2800" dirty="0" smtClean="0">
                <a:ea typeface="ＭＳ Ｐゴシック" panose="020B0600070205080204" pitchFamily="34" charset="-128"/>
              </a:rPr>
              <a:t> to </a:t>
            </a:r>
            <a:r>
              <a:rPr lang="pt-PT" altLang="ja-JP" sz="2800" dirty="0" err="1" smtClean="0">
                <a:ea typeface="ＭＳ Ｐゴシック" panose="020B0600070205080204" pitchFamily="34" charset="-128"/>
              </a:rPr>
              <a:t>Root</a:t>
            </a:r>
            <a:r>
              <a:rPr lang="pt-PT" altLang="ja-JP" sz="2800" dirty="0" smtClean="0">
                <a:ea typeface="ＭＳ Ｐゴシック" panose="020B0600070205080204" pitchFamily="34" charset="-128"/>
              </a:rPr>
              <a:t>-cause </a:t>
            </a:r>
            <a:r>
              <a:rPr lang="pt-PT" altLang="ja-JP" sz="2800" dirty="0" err="1" smtClean="0">
                <a:ea typeface="ＭＳ Ｐゴシック" panose="020B0600070205080204" pitchFamily="34" charset="-128"/>
              </a:rPr>
              <a:t>Analysis</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is</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known</a:t>
            </a:r>
            <a:r>
              <a:rPr lang="pt-PT" altLang="ja-JP" sz="2800" dirty="0" smtClean="0">
                <a:ea typeface="ＭＳ Ｐゴシック" panose="020B0600070205080204" pitchFamily="34" charset="-128"/>
              </a:rPr>
              <a:t> as </a:t>
            </a:r>
            <a:r>
              <a:rPr lang="pt-PT" altLang="ja-JP" sz="2800" dirty="0" err="1" smtClean="0">
                <a:ea typeface="ＭＳ Ｐゴシック" panose="020B0600070205080204" pitchFamily="34" charset="-128"/>
              </a:rPr>
              <a:t>the</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Five</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Why's</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Starting</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with</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the</a:t>
            </a:r>
            <a:r>
              <a:rPr lang="pt-PT" altLang="ja-JP" sz="2800" dirty="0" smtClean="0">
                <a:ea typeface="ＭＳ Ｐゴシック" panose="020B0600070205080204" pitchFamily="34" charset="-128"/>
              </a:rPr>
              <a:t> basic </a:t>
            </a:r>
            <a:r>
              <a:rPr lang="pt-PT" altLang="ja-JP" sz="2800" dirty="0" err="1" smtClean="0">
                <a:ea typeface="ＭＳ Ｐゴシック" panose="020B0600070205080204" pitchFamily="34" charset="-128"/>
              </a:rPr>
              <a:t>question</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the</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answer</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is</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used</a:t>
            </a:r>
            <a:r>
              <a:rPr lang="pt-PT" altLang="ja-JP" sz="2800" dirty="0" smtClean="0">
                <a:ea typeface="ＭＳ Ｐゴシック" panose="020B0600070205080204" pitchFamily="34" charset="-128"/>
              </a:rPr>
              <a:t> for </a:t>
            </a:r>
            <a:r>
              <a:rPr lang="pt-PT" altLang="ja-JP" sz="2800" dirty="0" err="1" smtClean="0">
                <a:ea typeface="ＭＳ Ｐゴシック" panose="020B0600070205080204" pitchFamily="34" charset="-128"/>
              </a:rPr>
              <a:t>the</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next</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why-question</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This</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process</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is</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repeated</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at</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least</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five</a:t>
            </a:r>
            <a:r>
              <a:rPr lang="pt-PT" altLang="ja-JP" sz="2800" dirty="0" smtClean="0">
                <a:ea typeface="ＭＳ Ｐゴシック" panose="020B0600070205080204" pitchFamily="34" charset="-128"/>
              </a:rPr>
              <a:t> times, in </a:t>
            </a:r>
            <a:r>
              <a:rPr lang="pt-PT" altLang="ja-JP" sz="2800" dirty="0" err="1" smtClean="0">
                <a:ea typeface="ＭＳ Ｐゴシック" panose="020B0600070205080204" pitchFamily="34" charset="-128"/>
              </a:rPr>
              <a:t>order</a:t>
            </a:r>
            <a:r>
              <a:rPr lang="pt-PT" altLang="ja-JP" sz="2800" dirty="0" smtClean="0">
                <a:ea typeface="ＭＳ Ｐゴシック" panose="020B0600070205080204" pitchFamily="34" charset="-128"/>
              </a:rPr>
              <a:t> to </a:t>
            </a:r>
            <a:r>
              <a:rPr lang="pt-PT" altLang="ja-JP" sz="2800" dirty="0" err="1" smtClean="0">
                <a:ea typeface="ＭＳ Ｐゴシック" panose="020B0600070205080204" pitchFamily="34" charset="-128"/>
              </a:rPr>
              <a:t>encourage</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respondents</a:t>
            </a:r>
            <a:r>
              <a:rPr lang="pt-PT" altLang="ja-JP" sz="2800" dirty="0" smtClean="0">
                <a:ea typeface="ＭＳ Ｐゴシック" panose="020B0600070205080204" pitchFamily="34" charset="-128"/>
              </a:rPr>
              <a:t> to </a:t>
            </a:r>
            <a:r>
              <a:rPr lang="pt-PT" altLang="ja-JP" sz="2800" dirty="0" err="1" smtClean="0">
                <a:ea typeface="ＭＳ Ｐゴシック" panose="020B0600070205080204" pitchFamily="34" charset="-128"/>
              </a:rPr>
              <a:t>dig</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down</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deeply</a:t>
            </a:r>
            <a:r>
              <a:rPr lang="pt-PT" altLang="ja-JP" sz="2800" dirty="0" smtClean="0">
                <a:ea typeface="ＭＳ Ｐゴシック" panose="020B0600070205080204" pitchFamily="34" charset="-128"/>
              </a:rPr>
              <a:t> for </a:t>
            </a:r>
            <a:r>
              <a:rPr lang="pt-PT" altLang="ja-JP" sz="2800" dirty="0" err="1" smtClean="0">
                <a:ea typeface="ＭＳ Ｐゴシック" panose="020B0600070205080204" pitchFamily="34" charset="-128"/>
              </a:rPr>
              <a:t>answers</a:t>
            </a:r>
            <a:r>
              <a:rPr lang="pt-PT" altLang="ja-JP" sz="2800" dirty="0" smtClean="0">
                <a:ea typeface="ＭＳ Ｐゴシック" panose="020B0600070205080204" pitchFamily="34" charset="-128"/>
              </a:rPr>
              <a:t>. A </a:t>
            </a:r>
            <a:r>
              <a:rPr lang="pt-PT" altLang="ja-JP" sz="2800" dirty="0" err="1" smtClean="0">
                <a:ea typeface="ＭＳ Ｐゴシック" panose="020B0600070205080204" pitchFamily="34" charset="-128"/>
              </a:rPr>
              <a:t>flaw</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with</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this</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concept</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is</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that</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failure</a:t>
            </a:r>
            <a:r>
              <a:rPr lang="pt-PT" altLang="ja-JP" sz="2800" dirty="0" smtClean="0">
                <a:ea typeface="ＭＳ Ｐゴシック" panose="020B0600070205080204" pitchFamily="34" charset="-128"/>
              </a:rPr>
              <a:t> does </a:t>
            </a:r>
            <a:r>
              <a:rPr lang="pt-PT" altLang="ja-JP" sz="2800" dirty="0" err="1" smtClean="0">
                <a:ea typeface="ＭＳ Ｐゴシック" panose="020B0600070205080204" pitchFamily="34" charset="-128"/>
              </a:rPr>
              <a:t>not</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always</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occur</a:t>
            </a:r>
            <a:r>
              <a:rPr lang="pt-PT" altLang="ja-JP" sz="2800" dirty="0" smtClean="0">
                <a:ea typeface="ＭＳ Ｐゴシック" panose="020B0600070205080204" pitchFamily="34" charset="-128"/>
              </a:rPr>
              <a:t> in a linear </a:t>
            </a:r>
            <a:r>
              <a:rPr lang="pt-PT" altLang="ja-JP" sz="2800" dirty="0" err="1" smtClean="0">
                <a:ea typeface="ＭＳ Ｐゴシック" panose="020B0600070205080204" pitchFamily="34" charset="-128"/>
              </a:rPr>
              <a:t>patten</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Multiple</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factors</a:t>
            </a:r>
            <a:r>
              <a:rPr lang="pt-PT" altLang="ja-JP" sz="2800" dirty="0" smtClean="0">
                <a:ea typeface="ＭＳ Ｐゴシック" panose="020B0600070205080204" pitchFamily="34" charset="-128"/>
              </a:rPr>
              <a:t> can combine </a:t>
            </a:r>
            <a:r>
              <a:rPr lang="pt-PT" altLang="ja-JP" sz="2800" dirty="0" err="1" smtClean="0">
                <a:ea typeface="ＭＳ Ｐゴシック" panose="020B0600070205080204" pitchFamily="34" charset="-128"/>
              </a:rPr>
              <a:t>laterally</a:t>
            </a:r>
            <a:r>
              <a:rPr lang="pt-PT" altLang="ja-JP" sz="2800" dirty="0" smtClean="0">
                <a:ea typeface="ＭＳ Ｐゴシック" panose="020B0600070205080204" pitchFamily="34" charset="-128"/>
              </a:rPr>
              <a:t> to </a:t>
            </a:r>
            <a:r>
              <a:rPr lang="pt-PT" altLang="ja-JP" sz="2800" dirty="0" err="1" smtClean="0">
                <a:ea typeface="ＭＳ Ｐゴシック" panose="020B0600070205080204" pitchFamily="34" charset="-128"/>
              </a:rPr>
              <a:t>allow</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the</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outcomes</a:t>
            </a:r>
            <a:r>
              <a:rPr lang="pt-PT" altLang="ja-JP" sz="2800" dirty="0" smtClean="0">
                <a:ea typeface="ＭＳ Ｐゴシック" panose="020B0600070205080204" pitchFamily="34" charset="-128"/>
              </a:rPr>
              <a:t> to </a:t>
            </a:r>
            <a:r>
              <a:rPr lang="pt-PT" altLang="ja-JP" sz="2800" dirty="0" err="1" smtClean="0">
                <a:ea typeface="ＭＳ Ｐゴシック" panose="020B0600070205080204" pitchFamily="34" charset="-128"/>
              </a:rPr>
              <a:t>occur</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Furthermore</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people</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using</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this</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tool</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often</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don’t</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rely</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upon</a:t>
            </a:r>
            <a:r>
              <a:rPr lang="pt-PT" altLang="ja-JP" sz="2800" dirty="0" smtClean="0">
                <a:ea typeface="ＭＳ Ｐゴシック" panose="020B0600070205080204" pitchFamily="34" charset="-128"/>
              </a:rPr>
              <a:t> a team </a:t>
            </a:r>
            <a:r>
              <a:rPr lang="pt-PT" altLang="ja-JP" sz="2800" dirty="0" err="1" smtClean="0">
                <a:ea typeface="ＭＳ Ｐゴシック" panose="020B0600070205080204" pitchFamily="34" charset="-128"/>
              </a:rPr>
              <a:t>or</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evidence</a:t>
            </a:r>
            <a:r>
              <a:rPr lang="pt-PT" altLang="ja-JP" sz="2800" dirty="0" smtClean="0">
                <a:ea typeface="ＭＳ Ｐゴシック" panose="020B0600070205080204" pitchFamily="34" charset="-128"/>
              </a:rPr>
              <a:t> to </a:t>
            </a:r>
            <a:r>
              <a:rPr lang="pt-PT" altLang="ja-JP" sz="2800" dirty="0" err="1" smtClean="0">
                <a:ea typeface="ＭＳ Ｐゴシック" panose="020B0600070205080204" pitchFamily="34" charset="-128"/>
              </a:rPr>
              <a:t>back</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up</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their</a:t>
            </a:r>
            <a:r>
              <a:rPr lang="pt-PT" altLang="ja-JP" sz="2800" dirty="0" smtClean="0">
                <a:ea typeface="ＭＳ Ｐゴシック" panose="020B0600070205080204" pitchFamily="34" charset="-128"/>
              </a:rPr>
              <a:t> </a:t>
            </a:r>
            <a:r>
              <a:rPr lang="pt-PT" altLang="ja-JP" sz="2800" dirty="0" err="1" smtClean="0">
                <a:ea typeface="ＭＳ Ｐゴシック" panose="020B0600070205080204" pitchFamily="34" charset="-128"/>
              </a:rPr>
              <a:t>asertions</a:t>
            </a:r>
            <a:r>
              <a:rPr lang="pt-PT" altLang="ja-JP" sz="2800" dirty="0" smtClean="0">
                <a:ea typeface="ＭＳ Ｐゴシック" panose="020B0600070205080204" pitchFamily="34" charset="-128"/>
              </a:rPr>
              <a:t>.</a:t>
            </a:r>
            <a:endParaRPr lang="pt-PT" altLang="pt-PT" sz="2800" dirty="0" smtClean="0"/>
          </a:p>
        </p:txBody>
      </p:sp>
    </p:spTree>
    <p:extLst>
      <p:ext uri="{BB962C8B-B14F-4D97-AF65-F5344CB8AC3E}">
        <p14:creationId xmlns:p14="http://schemas.microsoft.com/office/powerpoint/2010/main" val="2441347644"/>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p:txBody>
          <a:bodyPr>
            <a:normAutofit/>
          </a:bodyPr>
          <a:lstStyle/>
          <a:p>
            <a:pPr algn="ctr" eaLnBrk="1" hangingPunct="1">
              <a:defRPr/>
            </a:pPr>
            <a:r>
              <a:rPr lang="pt-PT" sz="5400" b="1" dirty="0" smtClean="0"/>
              <a:t>ROOT CAUSE ANALYSIS</a:t>
            </a:r>
          </a:p>
        </p:txBody>
      </p:sp>
      <p:sp>
        <p:nvSpPr>
          <p:cNvPr id="100355" name="Rectangle 3"/>
          <p:cNvSpPr>
            <a:spLocks noGrp="1" noChangeArrowheads="1"/>
          </p:cNvSpPr>
          <p:nvPr>
            <p:ph idx="1"/>
          </p:nvPr>
        </p:nvSpPr>
        <p:spPr/>
        <p:txBody>
          <a:bodyPr/>
          <a:lstStyle/>
          <a:p>
            <a:pPr algn="just" eaLnBrk="1" hangingPunct="1">
              <a:lnSpc>
                <a:spcPct val="80000"/>
              </a:lnSpc>
            </a:pPr>
            <a:r>
              <a:rPr lang="pt-PT" altLang="ja-JP" sz="2400" dirty="0" smtClean="0">
                <a:ea typeface="ＭＳ Ｐゴシック" panose="020B0600070205080204" pitchFamily="34" charset="-128"/>
              </a:rPr>
              <a:t>5 </a:t>
            </a:r>
            <a:r>
              <a:rPr lang="pt-PT" altLang="ja-JP" sz="2400" dirty="0" err="1" smtClean="0">
                <a:ea typeface="ＭＳ Ｐゴシック" panose="020B0600070205080204" pitchFamily="34" charset="-128"/>
              </a:rPr>
              <a:t>schools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of</a:t>
            </a:r>
            <a:r>
              <a:rPr lang="pt-PT" altLang="ja-JP" sz="2400" dirty="0" smtClean="0">
                <a:ea typeface="ＭＳ Ｐゴシック" panose="020B0600070205080204" pitchFamily="34" charset="-128"/>
              </a:rPr>
              <a:t> RCA </a:t>
            </a:r>
            <a:r>
              <a:rPr lang="pt-PT" altLang="ja-JP" sz="2400" dirty="0" err="1" smtClean="0">
                <a:ea typeface="ＭＳ Ｐゴシック" panose="020B0600070205080204" pitchFamily="34" charset="-128"/>
              </a:rPr>
              <a:t>could</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be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distinguished</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depending</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on</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their</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origin</a:t>
            </a:r>
            <a:r>
              <a:rPr lang="pt-PT" altLang="ja-JP" sz="2400" dirty="0" smtClean="0">
                <a:ea typeface="ＭＳ Ｐゴシック" panose="020B0600070205080204" pitchFamily="34" charset="-128"/>
              </a:rPr>
              <a:t>: 1. SAFETY-BASED RCA </a:t>
            </a:r>
            <a:r>
              <a:rPr lang="pt-PT" altLang="ja-JP" sz="2400" dirty="0" err="1" smtClean="0">
                <a:ea typeface="ＭＳ Ｐゴシック" panose="020B0600070205080204" pitchFamily="34" charset="-128"/>
              </a:rPr>
              <a:t>descends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from</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the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fields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of</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accident</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analysis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and</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occupational</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safety</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and</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health</a:t>
            </a:r>
            <a:r>
              <a:rPr lang="pt-PT" altLang="ja-JP" sz="2400" dirty="0" smtClean="0">
                <a:ea typeface="ＭＳ Ｐゴシック" panose="020B0600070205080204" pitchFamily="34" charset="-128"/>
              </a:rPr>
              <a:t>. 2. PRODUCTION-BASED RCA </a:t>
            </a:r>
            <a:r>
              <a:rPr lang="pt-PT" altLang="ja-JP" sz="2400" dirty="0" err="1" smtClean="0">
                <a:ea typeface="ＭＳ Ｐゴシック" panose="020B0600070205080204" pitchFamily="34" charset="-128"/>
              </a:rPr>
              <a:t>has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its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origins</a:t>
            </a:r>
            <a:r>
              <a:rPr lang="pt-PT" altLang="ja-JP" sz="2400" dirty="0" smtClean="0">
                <a:ea typeface="ＭＳ Ｐゴシック" panose="020B0600070205080204" pitchFamily="34" charset="-128"/>
              </a:rPr>
              <a:t> in </a:t>
            </a:r>
            <a:r>
              <a:rPr lang="pt-PT" altLang="ja-JP" sz="2400" dirty="0" err="1" smtClean="0">
                <a:ea typeface="ＭＳ Ｐゴシック" panose="020B0600070205080204" pitchFamily="34" charset="-128"/>
              </a:rPr>
              <a:t>the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field</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of</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quality</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control</a:t>
            </a:r>
            <a:r>
              <a:rPr lang="pt-PT" altLang="ja-JP" sz="2400" dirty="0" smtClean="0">
                <a:ea typeface="ＭＳ Ｐゴシック" panose="020B0600070205080204" pitchFamily="34" charset="-128"/>
              </a:rPr>
              <a:t> for industrial </a:t>
            </a:r>
            <a:r>
              <a:rPr lang="pt-PT" altLang="ja-JP" sz="2400" dirty="0" err="1" smtClean="0">
                <a:ea typeface="ＭＳ Ｐゴシック" panose="020B0600070205080204" pitchFamily="34" charset="-128"/>
              </a:rPr>
              <a:t>manufacturing</a:t>
            </a:r>
            <a:r>
              <a:rPr lang="pt-PT" altLang="ja-JP" sz="2400" dirty="0" smtClean="0">
                <a:ea typeface="ＭＳ Ｐゴシック" panose="020B0600070205080204" pitchFamily="34" charset="-128"/>
              </a:rPr>
              <a:t>. 3. PROCESS-BASED RCA </a:t>
            </a:r>
            <a:r>
              <a:rPr lang="pt-PT" altLang="ja-JP" sz="2400" dirty="0" err="1" smtClean="0">
                <a:ea typeface="ＭＳ Ｐゴシック" panose="020B0600070205080204" pitchFamily="34" charset="-128"/>
              </a:rPr>
              <a:t>is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basically</a:t>
            </a:r>
            <a:r>
              <a:rPr lang="pt-PT" altLang="ja-JP" sz="2400" dirty="0" smtClean="0">
                <a:ea typeface="ＭＳ Ｐゴシック" panose="020B0600070205080204" pitchFamily="34" charset="-128"/>
              </a:rPr>
              <a:t> a </a:t>
            </a:r>
            <a:r>
              <a:rPr lang="pt-PT" altLang="ja-JP" sz="2400" dirty="0" err="1" smtClean="0">
                <a:ea typeface="ＭＳ Ｐゴシック" panose="020B0600070205080204" pitchFamily="34" charset="-128"/>
              </a:rPr>
              <a:t>follow-on</a:t>
            </a:r>
            <a:r>
              <a:rPr lang="pt-PT" altLang="ja-JP" sz="2400" dirty="0" smtClean="0">
                <a:ea typeface="ＭＳ Ｐゴシック" panose="020B0600070205080204" pitchFamily="34" charset="-128"/>
              </a:rPr>
              <a:t> to </a:t>
            </a:r>
            <a:r>
              <a:rPr lang="pt-PT" altLang="ja-JP" sz="2400" dirty="0" err="1" smtClean="0">
                <a:ea typeface="ＭＳ Ｐゴシック" panose="020B0600070205080204" pitchFamily="34" charset="-128"/>
              </a:rPr>
              <a:t>production-based</a:t>
            </a:r>
            <a:r>
              <a:rPr lang="pt-PT" altLang="ja-JP" sz="2400" dirty="0" smtClean="0">
                <a:ea typeface="ＭＳ Ｐゴシック" panose="020B0600070205080204" pitchFamily="34" charset="-128"/>
              </a:rPr>
              <a:t> RCA, </a:t>
            </a:r>
            <a:r>
              <a:rPr lang="pt-PT" altLang="ja-JP" sz="2400" dirty="0" err="1" smtClean="0">
                <a:ea typeface="ＭＳ Ｐゴシック" panose="020B0600070205080204" pitchFamily="34" charset="-128"/>
              </a:rPr>
              <a:t>but</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with</a:t>
            </a:r>
            <a:r>
              <a:rPr lang="pt-PT" altLang="ja-JP" sz="2400" dirty="0" smtClean="0">
                <a:ea typeface="ＭＳ Ｐゴシック" panose="020B0600070205080204" pitchFamily="34" charset="-128"/>
              </a:rPr>
              <a:t> a scope </a:t>
            </a:r>
            <a:r>
              <a:rPr lang="pt-PT" altLang="ja-JP" sz="2400" dirty="0" err="1" smtClean="0">
                <a:ea typeface="ＭＳ Ｐゴシック" panose="020B0600070205080204" pitchFamily="34" charset="-128"/>
              </a:rPr>
              <a:t>that</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has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been</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expanded</a:t>
            </a:r>
            <a:r>
              <a:rPr lang="pt-PT" altLang="ja-JP" sz="2400" dirty="0" smtClean="0">
                <a:ea typeface="ＭＳ Ｐゴシック" panose="020B0600070205080204" pitchFamily="34" charset="-128"/>
              </a:rPr>
              <a:t> to </a:t>
            </a:r>
            <a:r>
              <a:rPr lang="pt-PT" altLang="ja-JP" sz="2400" dirty="0" err="1" smtClean="0">
                <a:ea typeface="ＭＳ Ｐゴシック" panose="020B0600070205080204" pitchFamily="34" charset="-128"/>
              </a:rPr>
              <a:t>include</a:t>
            </a:r>
            <a:r>
              <a:rPr lang="pt-PT" altLang="ja-JP" sz="2400" dirty="0" smtClean="0">
                <a:ea typeface="ＭＳ Ｐゴシック" panose="020B0600070205080204" pitchFamily="34" charset="-128"/>
              </a:rPr>
              <a:t> business processes. 4. FAILURE-BASED RCA </a:t>
            </a:r>
            <a:r>
              <a:rPr lang="pt-PT" altLang="ja-JP" sz="2400" dirty="0" err="1" smtClean="0">
                <a:ea typeface="ＭＳ Ｐゴシック" panose="020B0600070205080204" pitchFamily="34" charset="-128"/>
              </a:rPr>
              <a:t>is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rooted</a:t>
            </a:r>
            <a:r>
              <a:rPr lang="pt-PT" altLang="ja-JP" sz="2400" dirty="0" smtClean="0">
                <a:ea typeface="ＭＳ Ｐゴシック" panose="020B0600070205080204" pitchFamily="34" charset="-128"/>
              </a:rPr>
              <a:t> in </a:t>
            </a:r>
            <a:r>
              <a:rPr lang="pt-PT" altLang="ja-JP" sz="2400" dirty="0" err="1" smtClean="0">
                <a:ea typeface="ＭＳ Ｐゴシック" panose="020B0600070205080204" pitchFamily="34" charset="-128"/>
              </a:rPr>
              <a:t>the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practice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of</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failure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analysis</a:t>
            </a:r>
            <a:r>
              <a:rPr lang="pt-PT" altLang="ja-JP" sz="2400" dirty="0" smtClean="0">
                <a:ea typeface="ＭＳ Ｐゴシック" panose="020B0600070205080204" pitchFamily="34" charset="-128"/>
              </a:rPr>
              <a:t> as </a:t>
            </a:r>
            <a:r>
              <a:rPr lang="pt-PT" altLang="ja-JP" sz="2400" dirty="0" err="1" smtClean="0">
                <a:ea typeface="ＭＳ Ｐゴシック" panose="020B0600070205080204" pitchFamily="34" charset="-128"/>
              </a:rPr>
              <a:t>employed</a:t>
            </a:r>
            <a:r>
              <a:rPr lang="pt-PT" altLang="ja-JP" sz="2400" dirty="0" smtClean="0">
                <a:ea typeface="ＭＳ Ｐゴシック" panose="020B0600070205080204" pitchFamily="34" charset="-128"/>
              </a:rPr>
              <a:t> in </a:t>
            </a:r>
            <a:r>
              <a:rPr lang="pt-PT" altLang="ja-JP" sz="2400" dirty="0" err="1" smtClean="0">
                <a:ea typeface="ＭＳ Ｐゴシック" panose="020B0600070205080204" pitchFamily="34" charset="-128"/>
              </a:rPr>
              <a:t>engineering</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and</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maintenance</a:t>
            </a:r>
            <a:r>
              <a:rPr lang="pt-PT" altLang="ja-JP" sz="2400" dirty="0" smtClean="0">
                <a:ea typeface="ＭＳ Ｐゴシック" panose="020B0600070205080204" pitchFamily="34" charset="-128"/>
              </a:rPr>
              <a:t>. 5. SYSTEMS-BASED RCA </a:t>
            </a:r>
            <a:r>
              <a:rPr lang="pt-PT" altLang="ja-JP" sz="2400" dirty="0" err="1" smtClean="0">
                <a:ea typeface="ＭＳ Ｐゴシック" panose="020B0600070205080204" pitchFamily="34" charset="-128"/>
              </a:rPr>
              <a:t>has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emerged</a:t>
            </a:r>
            <a:r>
              <a:rPr lang="pt-PT" altLang="ja-JP" sz="2400" dirty="0" smtClean="0">
                <a:ea typeface="ＭＳ Ｐゴシック" panose="020B0600070205080204" pitchFamily="34" charset="-128"/>
              </a:rPr>
              <a:t> as </a:t>
            </a:r>
            <a:r>
              <a:rPr lang="pt-PT" altLang="ja-JP" sz="2400" dirty="0" err="1" smtClean="0">
                <a:ea typeface="ＭＳ Ｐゴシック" panose="020B0600070205080204" pitchFamily="34" charset="-128"/>
              </a:rPr>
              <a:t>an</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amalgamation</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of</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the</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preceding</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schools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along</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with</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ideas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taken</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from</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fields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such</a:t>
            </a:r>
            <a:r>
              <a:rPr lang="pt-PT" altLang="ja-JP" sz="2400" dirty="0" smtClean="0">
                <a:ea typeface="ＭＳ Ｐゴシック" panose="020B0600070205080204" pitchFamily="34" charset="-128"/>
              </a:rPr>
              <a:t> as </a:t>
            </a:r>
            <a:r>
              <a:rPr lang="pt-PT" altLang="ja-JP" sz="2400" dirty="0" err="1" smtClean="0">
                <a:ea typeface="ＭＳ Ｐゴシック" panose="020B0600070205080204" pitchFamily="34" charset="-128"/>
              </a:rPr>
              <a:t>change</a:t>
            </a:r>
            <a:r>
              <a:rPr lang="pt-PT" altLang="ja-JP" sz="2400" dirty="0" smtClean="0">
                <a:ea typeface="ＭＳ Ｐゴシック" panose="020B0600070205080204" pitchFamily="34" charset="-128"/>
              </a:rPr>
              <a:t> management, </a:t>
            </a:r>
            <a:r>
              <a:rPr lang="pt-PT" altLang="ja-JP" sz="2400" dirty="0" err="1" smtClean="0">
                <a:ea typeface="ＭＳ Ｐゴシック" panose="020B0600070205080204" pitchFamily="34" charset="-128"/>
              </a:rPr>
              <a:t>risk</a:t>
            </a:r>
            <a:r>
              <a:rPr lang="pt-PT" altLang="ja-JP" sz="2400" dirty="0" smtClean="0">
                <a:ea typeface="ＭＳ Ｐゴシック" panose="020B0600070205080204" pitchFamily="34" charset="-128"/>
              </a:rPr>
              <a:t> management, </a:t>
            </a:r>
            <a:r>
              <a:rPr lang="pt-PT" altLang="ja-JP" sz="2400" dirty="0" err="1" smtClean="0">
                <a:ea typeface="ＭＳ Ｐゴシック" panose="020B0600070205080204" pitchFamily="34" charset="-128"/>
              </a:rPr>
              <a:t>and</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systems</a:t>
            </a:r>
            <a:r>
              <a:rPr lang="pt-PT" altLang="ja-JP" sz="2400" dirty="0" smtClean="0">
                <a:ea typeface="ＭＳ Ｐゴシック" panose="020B0600070205080204" pitchFamily="34" charset="-128"/>
              </a:rPr>
              <a:t> </a:t>
            </a:r>
            <a:r>
              <a:rPr lang="pt-PT" altLang="ja-JP" sz="2400" dirty="0" err="1" smtClean="0">
                <a:ea typeface="ＭＳ Ｐゴシック" panose="020B0600070205080204" pitchFamily="34" charset="-128"/>
              </a:rPr>
              <a:t>analysis</a:t>
            </a:r>
            <a:r>
              <a:rPr lang="pt-PT" altLang="ja-JP" sz="2400" dirty="0">
                <a:ea typeface="ＭＳ Ｐゴシック" panose="020B0600070205080204" pitchFamily="34" charset="-128"/>
              </a:rPr>
              <a:t>.</a:t>
            </a:r>
            <a:endParaRPr lang="pt-PT" altLang="pt-PT" sz="2400" dirty="0" smtClean="0"/>
          </a:p>
        </p:txBody>
      </p:sp>
    </p:spTree>
    <p:extLst>
      <p:ext uri="{BB962C8B-B14F-4D97-AF65-F5344CB8AC3E}">
        <p14:creationId xmlns:p14="http://schemas.microsoft.com/office/powerpoint/2010/main" val="1147030566"/>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p:txBody>
          <a:bodyPr>
            <a:noAutofit/>
          </a:bodyPr>
          <a:lstStyle/>
          <a:p>
            <a:pPr algn="ctr" eaLnBrk="1" hangingPunct="1">
              <a:defRPr/>
            </a:pPr>
            <a:r>
              <a:rPr lang="pt-PT" altLang="ja-JP" sz="5400" b="1" dirty="0" err="1" smtClean="0">
                <a:ea typeface="ＭＳ Ｐゴシック" charset="-128"/>
              </a:rPr>
              <a:t>Kaoru</a:t>
            </a:r>
            <a:r>
              <a:rPr lang="pt-PT" altLang="ja-JP" sz="5400" b="1" dirty="0" smtClean="0">
                <a:ea typeface="ＭＳ Ｐゴシック" charset="-128"/>
              </a:rPr>
              <a:t> </a:t>
            </a:r>
            <a:r>
              <a:rPr lang="pt-PT" altLang="ja-JP" sz="5400" b="1" dirty="0" err="1" smtClean="0">
                <a:ea typeface="ＭＳ Ｐゴシック" charset="-128"/>
              </a:rPr>
              <a:t>Ishikawa’s</a:t>
            </a:r>
            <a:r>
              <a:rPr lang="pt-PT" altLang="ja-JP" sz="5400" b="1" dirty="0" smtClean="0">
                <a:ea typeface="ＭＳ Ｐゴシック" charset="-128"/>
              </a:rPr>
              <a:t> Cause </a:t>
            </a:r>
            <a:r>
              <a:rPr lang="pt-PT" altLang="ja-JP" sz="5400" b="1" dirty="0" err="1" smtClean="0">
                <a:ea typeface="ＭＳ Ｐゴシック" charset="-128"/>
              </a:rPr>
              <a:t>and</a:t>
            </a:r>
            <a:r>
              <a:rPr lang="pt-PT" altLang="ja-JP" sz="5400" b="1" dirty="0" smtClean="0">
                <a:ea typeface="ＭＳ Ｐゴシック" charset="-128"/>
              </a:rPr>
              <a:t> </a:t>
            </a:r>
            <a:r>
              <a:rPr lang="pt-PT" altLang="ja-JP" sz="5400" b="1" dirty="0" err="1" smtClean="0">
                <a:ea typeface="ＭＳ Ｐゴシック" charset="-128"/>
              </a:rPr>
              <a:t>Effect</a:t>
            </a:r>
            <a:r>
              <a:rPr lang="pt-PT" altLang="ja-JP" sz="5400" b="1" dirty="0" smtClean="0">
                <a:ea typeface="ＭＳ Ｐゴシック" charset="-128"/>
              </a:rPr>
              <a:t> (</a:t>
            </a:r>
            <a:r>
              <a:rPr lang="pt-PT" altLang="ja-JP" sz="5400" b="1" dirty="0" err="1" smtClean="0">
                <a:ea typeface="ＭＳ Ｐゴシック" charset="-128"/>
              </a:rPr>
              <a:t>Fishbone</a:t>
            </a:r>
            <a:r>
              <a:rPr lang="pt-PT" altLang="ja-JP" sz="5400" b="1" dirty="0" smtClean="0">
                <a:ea typeface="ＭＳ Ｐゴシック" charset="-128"/>
              </a:rPr>
              <a:t>) </a:t>
            </a:r>
            <a:r>
              <a:rPr lang="pt-PT" altLang="ja-JP" sz="5400" b="1" dirty="0" err="1" smtClean="0">
                <a:ea typeface="ＭＳ Ｐゴシック" charset="-128"/>
              </a:rPr>
              <a:t>Diagram</a:t>
            </a:r>
            <a:endParaRPr lang="pt-PT" sz="5400" b="1" dirty="0" smtClean="0"/>
          </a:p>
        </p:txBody>
      </p:sp>
      <p:sp>
        <p:nvSpPr>
          <p:cNvPr id="101379" name="Rectangle 3"/>
          <p:cNvSpPr>
            <a:spLocks noGrp="1" noChangeArrowheads="1"/>
          </p:cNvSpPr>
          <p:nvPr>
            <p:ph idx="1"/>
          </p:nvPr>
        </p:nvSpPr>
        <p:spPr>
          <a:xfrm>
            <a:off x="822959" y="1845734"/>
            <a:ext cx="7543801" cy="4247562"/>
          </a:xfrm>
        </p:spPr>
        <p:txBody>
          <a:bodyPr>
            <a:noAutofit/>
          </a:bodyPr>
          <a:lstStyle/>
          <a:p>
            <a:pPr algn="just" eaLnBrk="1" hangingPunct="1">
              <a:lnSpc>
                <a:spcPct val="80000"/>
              </a:lnSpc>
            </a:pPr>
            <a:r>
              <a:rPr lang="pt-PT" altLang="pt-PT" b="1" dirty="0" err="1" smtClean="0"/>
              <a:t>What</a:t>
            </a:r>
            <a:r>
              <a:rPr lang="pt-PT" altLang="pt-PT" b="1" dirty="0" smtClean="0"/>
              <a:t> </a:t>
            </a:r>
            <a:r>
              <a:rPr lang="pt-PT" altLang="pt-PT" b="1" dirty="0" err="1" smtClean="0"/>
              <a:t>is</a:t>
            </a:r>
            <a:r>
              <a:rPr lang="pt-PT" altLang="pt-PT" b="1" dirty="0" smtClean="0"/>
              <a:t> a Cause </a:t>
            </a:r>
            <a:r>
              <a:rPr lang="pt-PT" altLang="pt-PT" b="1" dirty="0" err="1" smtClean="0"/>
              <a:t>and</a:t>
            </a:r>
            <a:r>
              <a:rPr lang="pt-PT" altLang="pt-PT" b="1" dirty="0" smtClean="0"/>
              <a:t> </a:t>
            </a:r>
            <a:r>
              <a:rPr lang="pt-PT" altLang="pt-PT" b="1" dirty="0" err="1" smtClean="0"/>
              <a:t>Effect</a:t>
            </a:r>
            <a:r>
              <a:rPr lang="pt-PT" altLang="pt-PT" b="1" dirty="0" smtClean="0"/>
              <a:t> </a:t>
            </a:r>
            <a:r>
              <a:rPr lang="pt-PT" altLang="pt-PT" b="1" dirty="0" err="1" smtClean="0"/>
              <a:t>Diagram</a:t>
            </a:r>
            <a:r>
              <a:rPr lang="pt-PT" altLang="pt-PT" b="1" dirty="0" smtClean="0"/>
              <a:t>? </a:t>
            </a:r>
            <a:r>
              <a:rPr lang="pt-PT" altLang="pt-PT" b="1" dirty="0" err="1" smtClean="0"/>
              <a:t>Description</a:t>
            </a:r>
            <a:endParaRPr lang="pt-PT" altLang="pt-PT" b="1" dirty="0" smtClean="0"/>
          </a:p>
          <a:p>
            <a:pPr algn="just" eaLnBrk="1" hangingPunct="1">
              <a:lnSpc>
                <a:spcPct val="80000"/>
              </a:lnSpc>
            </a:pPr>
            <a:r>
              <a:rPr lang="pt-PT" altLang="pt-PT" dirty="0" err="1" smtClean="0"/>
              <a:t>The</a:t>
            </a:r>
            <a:r>
              <a:rPr lang="pt-PT" altLang="pt-PT" dirty="0" smtClean="0"/>
              <a:t> Cause </a:t>
            </a:r>
            <a:r>
              <a:rPr lang="pt-PT" altLang="pt-PT" dirty="0" err="1" smtClean="0"/>
              <a:t>and</a:t>
            </a:r>
            <a:r>
              <a:rPr lang="pt-PT" altLang="pt-PT" dirty="0" smtClean="0"/>
              <a:t> </a:t>
            </a:r>
            <a:r>
              <a:rPr lang="pt-PT" altLang="pt-PT" dirty="0" err="1" smtClean="0"/>
              <a:t>Effect</a:t>
            </a:r>
            <a:r>
              <a:rPr lang="pt-PT" altLang="pt-PT" dirty="0" smtClean="0"/>
              <a:t> </a:t>
            </a:r>
            <a:r>
              <a:rPr lang="pt-PT" altLang="pt-PT" dirty="0" err="1" smtClean="0"/>
              <a:t>Diagram</a:t>
            </a:r>
            <a:r>
              <a:rPr lang="pt-PT" altLang="pt-PT" dirty="0" smtClean="0"/>
              <a:t> (</a:t>
            </a:r>
            <a:r>
              <a:rPr lang="pt-PT" altLang="pt-PT" b="1" dirty="0" err="1" smtClean="0"/>
              <a:t>Fishbone</a:t>
            </a:r>
            <a:r>
              <a:rPr lang="pt-PT" altLang="pt-PT" b="1" dirty="0" smtClean="0"/>
              <a:t> </a:t>
            </a:r>
            <a:r>
              <a:rPr lang="pt-PT" altLang="pt-PT" b="1" dirty="0" err="1" smtClean="0"/>
              <a:t>Diagram</a:t>
            </a:r>
            <a:r>
              <a:rPr lang="pt-PT" altLang="pt-PT" dirty="0" smtClean="0"/>
              <a:t>) </a:t>
            </a:r>
            <a:r>
              <a:rPr lang="pt-PT" altLang="pt-PT" dirty="0" err="1" smtClean="0"/>
              <a:t>from</a:t>
            </a:r>
            <a:r>
              <a:rPr lang="pt-PT" altLang="pt-PT" dirty="0" smtClean="0"/>
              <a:t> </a:t>
            </a:r>
            <a:r>
              <a:rPr lang="pt-PT" altLang="pt-PT" dirty="0" err="1" smtClean="0"/>
              <a:t>Japanese</a:t>
            </a:r>
            <a:r>
              <a:rPr lang="pt-PT" altLang="pt-PT" dirty="0" smtClean="0"/>
              <a:t> </a:t>
            </a:r>
            <a:r>
              <a:rPr lang="pt-PT" altLang="pt-PT" dirty="0" err="1" smtClean="0"/>
              <a:t>quality</a:t>
            </a:r>
            <a:r>
              <a:rPr lang="pt-PT" altLang="pt-PT" dirty="0" smtClean="0"/>
              <a:t> </a:t>
            </a:r>
            <a:r>
              <a:rPr lang="pt-PT" altLang="pt-PT" dirty="0" err="1" smtClean="0"/>
              <a:t>control</a:t>
            </a:r>
            <a:r>
              <a:rPr lang="pt-PT" altLang="pt-PT" dirty="0" smtClean="0"/>
              <a:t> </a:t>
            </a:r>
            <a:r>
              <a:rPr lang="pt-PT" altLang="pt-PT" dirty="0" err="1" smtClean="0"/>
              <a:t>statistician</a:t>
            </a:r>
            <a:r>
              <a:rPr lang="pt-PT" altLang="pt-PT" dirty="0" smtClean="0"/>
              <a:t> </a:t>
            </a:r>
            <a:r>
              <a:rPr lang="pt-PT" altLang="pt-PT" dirty="0" err="1" smtClean="0"/>
              <a:t>Kaoru</a:t>
            </a:r>
            <a:r>
              <a:rPr lang="pt-PT" altLang="pt-PT" dirty="0" smtClean="0"/>
              <a:t> </a:t>
            </a:r>
            <a:r>
              <a:rPr lang="pt-PT" altLang="pt-PT" dirty="0" err="1" smtClean="0"/>
              <a:t>Ishikawa</a:t>
            </a:r>
            <a:r>
              <a:rPr lang="pt-PT" altLang="pt-PT" dirty="0" smtClean="0"/>
              <a:t> </a:t>
            </a:r>
            <a:r>
              <a:rPr lang="pt-PT" altLang="pt-PT" dirty="0" err="1" smtClean="0"/>
              <a:t>is</a:t>
            </a:r>
            <a:r>
              <a:rPr lang="pt-PT" altLang="pt-PT" dirty="0" smtClean="0"/>
              <a:t> a </a:t>
            </a:r>
            <a:r>
              <a:rPr lang="pt-PT" altLang="pt-PT" dirty="0" err="1" smtClean="0"/>
              <a:t>graphical</a:t>
            </a:r>
            <a:r>
              <a:rPr lang="pt-PT" altLang="pt-PT" dirty="0" smtClean="0"/>
              <a:t> </a:t>
            </a:r>
            <a:r>
              <a:rPr lang="pt-PT" altLang="pt-PT" dirty="0" err="1" smtClean="0"/>
              <a:t>technique</a:t>
            </a:r>
            <a:r>
              <a:rPr lang="pt-PT" altLang="pt-PT" dirty="0" smtClean="0"/>
              <a:t> </a:t>
            </a:r>
            <a:r>
              <a:rPr lang="pt-PT" altLang="pt-PT" dirty="0" err="1" smtClean="0"/>
              <a:t>that</a:t>
            </a:r>
            <a:r>
              <a:rPr lang="pt-PT" altLang="pt-PT" dirty="0" smtClean="0"/>
              <a:t> can </a:t>
            </a:r>
            <a:r>
              <a:rPr lang="pt-PT" altLang="pt-PT" dirty="0" err="1" smtClean="0"/>
              <a:t>be</a:t>
            </a:r>
            <a:r>
              <a:rPr lang="pt-PT" altLang="pt-PT" dirty="0" smtClean="0"/>
              <a:t> </a:t>
            </a:r>
            <a:r>
              <a:rPr lang="pt-PT" altLang="pt-PT" dirty="0" err="1" smtClean="0"/>
              <a:t>used</a:t>
            </a:r>
            <a:r>
              <a:rPr lang="pt-PT" altLang="pt-PT" dirty="0" smtClean="0"/>
              <a:t> in teams to </a:t>
            </a:r>
            <a:r>
              <a:rPr lang="pt-PT" altLang="pt-PT" dirty="0" err="1" smtClean="0"/>
              <a:t>identify</a:t>
            </a:r>
            <a:r>
              <a:rPr lang="pt-PT" altLang="pt-PT" dirty="0" smtClean="0"/>
              <a:t> </a:t>
            </a:r>
            <a:r>
              <a:rPr lang="pt-PT" altLang="pt-PT" dirty="0" err="1" smtClean="0"/>
              <a:t>and</a:t>
            </a:r>
            <a:r>
              <a:rPr lang="pt-PT" altLang="pt-PT" dirty="0" smtClean="0"/>
              <a:t> </a:t>
            </a:r>
            <a:r>
              <a:rPr lang="pt-PT" altLang="pt-PT" dirty="0" err="1" smtClean="0"/>
              <a:t>arrange</a:t>
            </a:r>
            <a:r>
              <a:rPr lang="pt-PT" altLang="pt-PT" dirty="0" smtClean="0"/>
              <a:t> </a:t>
            </a:r>
            <a:r>
              <a:rPr lang="pt-PT" altLang="pt-PT" dirty="0" err="1" smtClean="0"/>
              <a:t>the</a:t>
            </a:r>
            <a:r>
              <a:rPr lang="pt-PT" altLang="pt-PT" dirty="0" smtClean="0"/>
              <a:t> causes </a:t>
            </a:r>
            <a:r>
              <a:rPr lang="pt-PT" altLang="pt-PT" dirty="0" err="1" smtClean="0"/>
              <a:t>of</a:t>
            </a:r>
            <a:r>
              <a:rPr lang="pt-PT" altLang="pt-PT" dirty="0" smtClean="0"/>
              <a:t> </a:t>
            </a:r>
            <a:r>
              <a:rPr lang="pt-PT" altLang="pt-PT" dirty="0" err="1" smtClean="0"/>
              <a:t>an</a:t>
            </a:r>
            <a:r>
              <a:rPr lang="pt-PT" altLang="pt-PT" dirty="0" smtClean="0"/>
              <a:t> </a:t>
            </a:r>
            <a:r>
              <a:rPr lang="pt-PT" altLang="pt-PT" dirty="0" err="1" smtClean="0"/>
              <a:t>event</a:t>
            </a:r>
            <a:r>
              <a:rPr lang="pt-PT" altLang="pt-PT" dirty="0" smtClean="0"/>
              <a:t> </a:t>
            </a:r>
            <a:r>
              <a:rPr lang="pt-PT" altLang="pt-PT" dirty="0" err="1" smtClean="0"/>
              <a:t>or</a:t>
            </a:r>
            <a:r>
              <a:rPr lang="pt-PT" altLang="pt-PT" dirty="0" smtClean="0"/>
              <a:t> </a:t>
            </a:r>
            <a:r>
              <a:rPr lang="pt-PT" altLang="pt-PT" dirty="0" err="1" smtClean="0"/>
              <a:t>problem</a:t>
            </a:r>
            <a:r>
              <a:rPr lang="pt-PT" altLang="pt-PT" dirty="0" smtClean="0"/>
              <a:t> </a:t>
            </a:r>
            <a:r>
              <a:rPr lang="pt-PT" altLang="pt-PT" dirty="0" err="1" smtClean="0"/>
              <a:t>or</a:t>
            </a:r>
            <a:r>
              <a:rPr lang="pt-PT" altLang="pt-PT" dirty="0" smtClean="0"/>
              <a:t> </a:t>
            </a:r>
            <a:r>
              <a:rPr lang="pt-PT" altLang="pt-PT" dirty="0" err="1" smtClean="0"/>
              <a:t>outcome</a:t>
            </a:r>
            <a:r>
              <a:rPr lang="pt-PT" altLang="pt-PT" dirty="0" smtClean="0"/>
              <a:t>. </a:t>
            </a:r>
            <a:r>
              <a:rPr lang="pt-PT" altLang="pt-PT" dirty="0" err="1" smtClean="0"/>
              <a:t>It</a:t>
            </a:r>
            <a:r>
              <a:rPr lang="pt-PT" altLang="pt-PT" dirty="0" smtClean="0"/>
              <a:t> </a:t>
            </a:r>
            <a:r>
              <a:rPr lang="pt-PT" altLang="pt-PT" dirty="0" err="1" smtClean="0"/>
              <a:t>graphically</a:t>
            </a:r>
            <a:r>
              <a:rPr lang="pt-PT" altLang="pt-PT" dirty="0" smtClean="0"/>
              <a:t> </a:t>
            </a:r>
            <a:r>
              <a:rPr lang="pt-PT" altLang="pt-PT" dirty="0" err="1" smtClean="0"/>
              <a:t>illustrates</a:t>
            </a:r>
            <a:r>
              <a:rPr lang="pt-PT" altLang="pt-PT" dirty="0" smtClean="0"/>
              <a:t> </a:t>
            </a:r>
            <a:r>
              <a:rPr lang="pt-PT" altLang="pt-PT" dirty="0" err="1" smtClean="0"/>
              <a:t>the</a:t>
            </a:r>
            <a:r>
              <a:rPr lang="pt-PT" altLang="pt-PT" dirty="0" smtClean="0"/>
              <a:t> </a:t>
            </a:r>
            <a:r>
              <a:rPr lang="pt-PT" altLang="pt-PT" dirty="0" err="1" smtClean="0"/>
              <a:t>hierarchical</a:t>
            </a:r>
            <a:r>
              <a:rPr lang="pt-PT" altLang="pt-PT" dirty="0" smtClean="0"/>
              <a:t> </a:t>
            </a:r>
            <a:r>
              <a:rPr lang="pt-PT" altLang="pt-PT" dirty="0" err="1" smtClean="0"/>
              <a:t>relationship</a:t>
            </a:r>
            <a:r>
              <a:rPr lang="pt-PT" altLang="pt-PT" dirty="0" smtClean="0"/>
              <a:t> </a:t>
            </a:r>
            <a:r>
              <a:rPr lang="pt-PT" altLang="pt-PT" dirty="0" err="1" smtClean="0"/>
              <a:t>between</a:t>
            </a:r>
            <a:r>
              <a:rPr lang="pt-PT" altLang="pt-PT" dirty="0" smtClean="0"/>
              <a:t> </a:t>
            </a:r>
            <a:r>
              <a:rPr lang="pt-PT" altLang="pt-PT" dirty="0" err="1" smtClean="0"/>
              <a:t>the</a:t>
            </a:r>
            <a:r>
              <a:rPr lang="pt-PT" altLang="pt-PT" dirty="0" smtClean="0"/>
              <a:t> causes </a:t>
            </a:r>
            <a:r>
              <a:rPr lang="pt-PT" altLang="pt-PT" dirty="0" err="1" smtClean="0"/>
              <a:t>according</a:t>
            </a:r>
            <a:r>
              <a:rPr lang="pt-PT" altLang="pt-PT" dirty="0" smtClean="0"/>
              <a:t> to </a:t>
            </a:r>
            <a:r>
              <a:rPr lang="pt-PT" altLang="pt-PT" dirty="0" err="1" smtClean="0"/>
              <a:t>their</a:t>
            </a:r>
            <a:r>
              <a:rPr lang="pt-PT" altLang="pt-PT" dirty="0" smtClean="0"/>
              <a:t> </a:t>
            </a:r>
            <a:r>
              <a:rPr lang="pt-PT" altLang="pt-PT" dirty="0" err="1" smtClean="0"/>
              <a:t>level</a:t>
            </a:r>
            <a:r>
              <a:rPr lang="pt-PT" altLang="pt-PT" dirty="0" smtClean="0"/>
              <a:t> </a:t>
            </a:r>
            <a:r>
              <a:rPr lang="pt-PT" altLang="pt-PT" dirty="0" err="1" smtClean="0"/>
              <a:t>of</a:t>
            </a:r>
            <a:r>
              <a:rPr lang="pt-PT" altLang="pt-PT" dirty="0" smtClean="0"/>
              <a:t> </a:t>
            </a:r>
            <a:r>
              <a:rPr lang="pt-PT" altLang="pt-PT" dirty="0" err="1" smtClean="0"/>
              <a:t>importance</a:t>
            </a:r>
            <a:r>
              <a:rPr lang="pt-PT" altLang="pt-PT" dirty="0" smtClean="0"/>
              <a:t> </a:t>
            </a:r>
            <a:r>
              <a:rPr lang="pt-PT" altLang="pt-PT" dirty="0" err="1" smtClean="0"/>
              <a:t>or</a:t>
            </a:r>
            <a:r>
              <a:rPr lang="pt-PT" altLang="pt-PT" dirty="0" smtClean="0"/>
              <a:t> </a:t>
            </a:r>
            <a:r>
              <a:rPr lang="pt-PT" altLang="pt-PT" dirty="0" err="1" smtClean="0"/>
              <a:t>detail</a:t>
            </a:r>
            <a:r>
              <a:rPr lang="pt-PT" altLang="pt-PT" dirty="0" smtClean="0"/>
              <a:t> </a:t>
            </a:r>
            <a:r>
              <a:rPr lang="pt-PT" altLang="pt-PT" dirty="0" err="1" smtClean="0"/>
              <a:t>and</a:t>
            </a:r>
            <a:r>
              <a:rPr lang="pt-PT" altLang="pt-PT" dirty="0" smtClean="0"/>
              <a:t> a </a:t>
            </a:r>
            <a:r>
              <a:rPr lang="pt-PT" altLang="pt-PT" dirty="0" err="1" smtClean="0"/>
              <a:t>given</a:t>
            </a:r>
            <a:r>
              <a:rPr lang="pt-PT" altLang="pt-PT" dirty="0" smtClean="0"/>
              <a:t> </a:t>
            </a:r>
            <a:r>
              <a:rPr lang="pt-PT" altLang="pt-PT" dirty="0" err="1" smtClean="0"/>
              <a:t>outcome</a:t>
            </a:r>
            <a:r>
              <a:rPr lang="pt-PT" altLang="pt-PT" dirty="0" smtClean="0"/>
              <a:t>. Also </a:t>
            </a:r>
            <a:r>
              <a:rPr lang="pt-PT" altLang="pt-PT" dirty="0" err="1" smtClean="0"/>
              <a:t>called</a:t>
            </a:r>
            <a:r>
              <a:rPr lang="pt-PT" altLang="pt-PT" dirty="0" smtClean="0"/>
              <a:t>: </a:t>
            </a:r>
            <a:r>
              <a:rPr lang="pt-PT" altLang="pt-PT" b="1" dirty="0" err="1" smtClean="0"/>
              <a:t>Ishikawa</a:t>
            </a:r>
            <a:r>
              <a:rPr lang="pt-PT" altLang="pt-PT" b="1" dirty="0" smtClean="0"/>
              <a:t> </a:t>
            </a:r>
            <a:r>
              <a:rPr lang="pt-PT" altLang="pt-PT" b="1" dirty="0" err="1" smtClean="0"/>
              <a:t>Diagram</a:t>
            </a:r>
            <a:r>
              <a:rPr lang="pt-PT" altLang="pt-PT" dirty="0" smtClean="0"/>
              <a:t>.</a:t>
            </a:r>
            <a:br>
              <a:rPr lang="pt-PT" altLang="pt-PT" dirty="0" smtClean="0"/>
            </a:br>
            <a:r>
              <a:rPr lang="pt-PT" altLang="pt-PT" dirty="0" smtClean="0"/>
              <a:t> </a:t>
            </a:r>
            <a:endParaRPr lang="pt-PT" altLang="pt-PT" b="1" dirty="0" smtClean="0"/>
          </a:p>
          <a:p>
            <a:pPr algn="just" eaLnBrk="1" hangingPunct="1">
              <a:lnSpc>
                <a:spcPct val="80000"/>
              </a:lnSpc>
            </a:pPr>
            <a:r>
              <a:rPr lang="pt-PT" altLang="pt-PT" b="1" dirty="0" err="1" smtClean="0"/>
              <a:t>Origin</a:t>
            </a:r>
            <a:r>
              <a:rPr lang="pt-PT" altLang="pt-PT" b="1" dirty="0" smtClean="0"/>
              <a:t> </a:t>
            </a:r>
            <a:r>
              <a:rPr lang="pt-PT" altLang="pt-PT" b="1" dirty="0" err="1" smtClean="0"/>
              <a:t>of</a:t>
            </a:r>
            <a:r>
              <a:rPr lang="pt-PT" altLang="pt-PT" b="1" dirty="0" smtClean="0"/>
              <a:t> </a:t>
            </a:r>
            <a:r>
              <a:rPr lang="pt-PT" altLang="pt-PT" b="1" dirty="0" err="1" smtClean="0"/>
              <a:t>the</a:t>
            </a:r>
            <a:r>
              <a:rPr lang="pt-PT" altLang="pt-PT" b="1" dirty="0" smtClean="0"/>
              <a:t> </a:t>
            </a:r>
            <a:r>
              <a:rPr lang="pt-PT" altLang="pt-PT" b="1" dirty="0" err="1" smtClean="0"/>
              <a:t>Fishbone</a:t>
            </a:r>
            <a:r>
              <a:rPr lang="pt-PT" altLang="pt-PT" b="1" dirty="0" smtClean="0"/>
              <a:t> </a:t>
            </a:r>
            <a:r>
              <a:rPr lang="pt-PT" altLang="pt-PT" b="1" dirty="0" err="1" smtClean="0"/>
              <a:t>Diagram</a:t>
            </a:r>
            <a:r>
              <a:rPr lang="pt-PT" altLang="pt-PT" b="1" dirty="0" smtClean="0"/>
              <a:t>. </a:t>
            </a:r>
            <a:r>
              <a:rPr lang="pt-PT" altLang="pt-PT" b="1" dirty="0" err="1" smtClean="0"/>
              <a:t>History</a:t>
            </a:r>
            <a:endParaRPr lang="pt-PT" altLang="pt-PT" b="1" dirty="0" smtClean="0"/>
          </a:p>
          <a:p>
            <a:pPr algn="just" eaLnBrk="1" hangingPunct="1">
              <a:lnSpc>
                <a:spcPct val="80000"/>
              </a:lnSpc>
            </a:pPr>
            <a:r>
              <a:rPr lang="pt-PT" altLang="pt-PT" dirty="0" err="1" smtClean="0"/>
              <a:t>The</a:t>
            </a:r>
            <a:r>
              <a:rPr lang="pt-PT" altLang="pt-PT" dirty="0" smtClean="0"/>
              <a:t> </a:t>
            </a:r>
            <a:r>
              <a:rPr lang="pt-PT" altLang="pt-PT" dirty="0" err="1" smtClean="0"/>
              <a:t>Fishbone</a:t>
            </a:r>
            <a:r>
              <a:rPr lang="pt-PT" altLang="pt-PT" dirty="0" smtClean="0"/>
              <a:t> </a:t>
            </a:r>
            <a:r>
              <a:rPr lang="pt-PT" altLang="pt-PT" dirty="0" err="1" smtClean="0"/>
              <a:t>Diagram</a:t>
            </a:r>
            <a:r>
              <a:rPr lang="pt-PT" altLang="pt-PT" dirty="0" smtClean="0"/>
              <a:t> </a:t>
            </a:r>
            <a:r>
              <a:rPr lang="pt-PT" altLang="pt-PT" dirty="0" err="1" smtClean="0"/>
              <a:t>was</a:t>
            </a:r>
            <a:r>
              <a:rPr lang="pt-PT" altLang="pt-PT" dirty="0" smtClean="0"/>
              <a:t> </a:t>
            </a:r>
            <a:r>
              <a:rPr lang="pt-PT" altLang="pt-PT" dirty="0" err="1" smtClean="0"/>
              <a:t>invented</a:t>
            </a:r>
            <a:r>
              <a:rPr lang="pt-PT" altLang="pt-PT" dirty="0" smtClean="0"/>
              <a:t> </a:t>
            </a:r>
            <a:r>
              <a:rPr lang="pt-PT" altLang="pt-PT" dirty="0" err="1" smtClean="0"/>
              <a:t>by</a:t>
            </a:r>
            <a:r>
              <a:rPr lang="pt-PT" altLang="pt-PT" dirty="0" smtClean="0"/>
              <a:t> Professor </a:t>
            </a:r>
            <a:r>
              <a:rPr lang="pt-PT" altLang="pt-PT" dirty="0" err="1" smtClean="0"/>
              <a:t>Kaoru</a:t>
            </a:r>
            <a:r>
              <a:rPr lang="pt-PT" altLang="pt-PT" dirty="0" smtClean="0"/>
              <a:t> </a:t>
            </a:r>
            <a:r>
              <a:rPr lang="pt-PT" altLang="pt-PT" dirty="0" err="1" smtClean="0"/>
              <a:t>Ishikawa</a:t>
            </a:r>
            <a:r>
              <a:rPr lang="pt-PT" altLang="pt-PT" dirty="0" smtClean="0"/>
              <a:t> </a:t>
            </a:r>
            <a:r>
              <a:rPr lang="pt-PT" altLang="pt-PT" dirty="0" err="1" smtClean="0"/>
              <a:t>of</a:t>
            </a:r>
            <a:r>
              <a:rPr lang="pt-PT" altLang="pt-PT" dirty="0" smtClean="0"/>
              <a:t> </a:t>
            </a:r>
            <a:r>
              <a:rPr lang="pt-PT" altLang="pt-PT" dirty="0" err="1" smtClean="0"/>
              <a:t>Tokyo</a:t>
            </a:r>
            <a:r>
              <a:rPr lang="pt-PT" altLang="pt-PT" dirty="0" smtClean="0"/>
              <a:t> </a:t>
            </a:r>
            <a:r>
              <a:rPr lang="pt-PT" altLang="pt-PT" dirty="0" err="1" smtClean="0"/>
              <a:t>University</a:t>
            </a:r>
            <a:r>
              <a:rPr lang="pt-PT" altLang="pt-PT" dirty="0" smtClean="0"/>
              <a:t>, a </a:t>
            </a:r>
            <a:r>
              <a:rPr lang="pt-PT" altLang="pt-PT" dirty="0" err="1" smtClean="0"/>
              <a:t>highly</a:t>
            </a:r>
            <a:r>
              <a:rPr lang="pt-PT" altLang="pt-PT" dirty="0" smtClean="0"/>
              <a:t> </a:t>
            </a:r>
            <a:r>
              <a:rPr lang="pt-PT" altLang="pt-PT" dirty="0" err="1" smtClean="0"/>
              <a:t>regarded</a:t>
            </a:r>
            <a:r>
              <a:rPr lang="pt-PT" altLang="pt-PT" dirty="0" smtClean="0"/>
              <a:t> </a:t>
            </a:r>
            <a:r>
              <a:rPr lang="pt-PT" altLang="pt-PT" dirty="0" err="1" smtClean="0"/>
              <a:t>Japanese</a:t>
            </a:r>
            <a:r>
              <a:rPr lang="pt-PT" altLang="pt-PT" dirty="0" smtClean="0"/>
              <a:t> expert in </a:t>
            </a:r>
            <a:r>
              <a:rPr lang="pt-PT" altLang="pt-PT" dirty="0" err="1" smtClean="0"/>
              <a:t>quality</a:t>
            </a:r>
            <a:r>
              <a:rPr lang="pt-PT" altLang="pt-PT" dirty="0" smtClean="0"/>
              <a:t> management. </a:t>
            </a:r>
            <a:r>
              <a:rPr lang="pt-PT" altLang="pt-PT" dirty="0" err="1" smtClean="0"/>
              <a:t>He</a:t>
            </a:r>
            <a:r>
              <a:rPr lang="pt-PT" altLang="pt-PT" dirty="0" smtClean="0"/>
              <a:t> </a:t>
            </a:r>
            <a:r>
              <a:rPr lang="pt-PT" altLang="pt-PT" dirty="0" err="1" smtClean="0"/>
              <a:t>first</a:t>
            </a:r>
            <a:r>
              <a:rPr lang="pt-PT" altLang="pt-PT" dirty="0" smtClean="0"/>
              <a:t> </a:t>
            </a:r>
            <a:r>
              <a:rPr lang="pt-PT" altLang="pt-PT" dirty="0" err="1" smtClean="0"/>
              <a:t>used</a:t>
            </a:r>
            <a:r>
              <a:rPr lang="pt-PT" altLang="pt-PT" dirty="0" smtClean="0"/>
              <a:t> </a:t>
            </a:r>
            <a:r>
              <a:rPr lang="pt-PT" altLang="pt-PT" dirty="0" err="1" smtClean="0"/>
              <a:t>it</a:t>
            </a:r>
            <a:r>
              <a:rPr lang="pt-PT" altLang="pt-PT" dirty="0" smtClean="0"/>
              <a:t> in 1943 to </a:t>
            </a:r>
            <a:r>
              <a:rPr lang="pt-PT" altLang="pt-PT" dirty="0" err="1" smtClean="0"/>
              <a:t>help</a:t>
            </a:r>
            <a:r>
              <a:rPr lang="pt-PT" altLang="pt-PT" dirty="0" smtClean="0"/>
              <a:t> </a:t>
            </a:r>
            <a:r>
              <a:rPr lang="pt-PT" altLang="pt-PT" dirty="0" err="1" smtClean="0"/>
              <a:t>explain</a:t>
            </a:r>
            <a:r>
              <a:rPr lang="pt-PT" altLang="pt-PT" dirty="0" smtClean="0"/>
              <a:t> to a </a:t>
            </a:r>
            <a:r>
              <a:rPr lang="pt-PT" altLang="pt-PT" dirty="0" err="1" smtClean="0"/>
              <a:t>group</a:t>
            </a:r>
            <a:r>
              <a:rPr lang="pt-PT" altLang="pt-PT" dirty="0" smtClean="0"/>
              <a:t> </a:t>
            </a:r>
            <a:r>
              <a:rPr lang="pt-PT" altLang="pt-PT" dirty="0" err="1" smtClean="0"/>
              <a:t>of</a:t>
            </a:r>
            <a:r>
              <a:rPr lang="pt-PT" altLang="pt-PT" dirty="0" smtClean="0"/>
              <a:t> </a:t>
            </a:r>
            <a:r>
              <a:rPr lang="pt-PT" altLang="pt-PT" dirty="0" err="1" smtClean="0"/>
              <a:t>engineers</a:t>
            </a:r>
            <a:r>
              <a:rPr lang="pt-PT" altLang="pt-PT" dirty="0" smtClean="0"/>
              <a:t> </a:t>
            </a:r>
            <a:r>
              <a:rPr lang="pt-PT" altLang="pt-PT" dirty="0" err="1" smtClean="0"/>
              <a:t>at</a:t>
            </a:r>
            <a:r>
              <a:rPr lang="pt-PT" altLang="pt-PT" dirty="0" smtClean="0"/>
              <a:t> Kawasaki </a:t>
            </a:r>
            <a:r>
              <a:rPr lang="pt-PT" altLang="pt-PT" dirty="0" err="1" smtClean="0"/>
              <a:t>Steel</a:t>
            </a:r>
            <a:r>
              <a:rPr lang="pt-PT" altLang="pt-PT" dirty="0" smtClean="0"/>
              <a:t> Works </a:t>
            </a:r>
            <a:r>
              <a:rPr lang="pt-PT" altLang="pt-PT" dirty="0" err="1" smtClean="0"/>
              <a:t>how</a:t>
            </a:r>
            <a:r>
              <a:rPr lang="pt-PT" altLang="pt-PT" dirty="0" smtClean="0"/>
              <a:t> a </a:t>
            </a:r>
            <a:r>
              <a:rPr lang="pt-PT" altLang="pt-PT" dirty="0" err="1" smtClean="0"/>
              <a:t>complex</a:t>
            </a:r>
            <a:r>
              <a:rPr lang="pt-PT" altLang="pt-PT" dirty="0" smtClean="0"/>
              <a:t> set </a:t>
            </a:r>
            <a:r>
              <a:rPr lang="pt-PT" altLang="pt-PT" dirty="0" err="1" smtClean="0"/>
              <a:t>of</a:t>
            </a:r>
            <a:r>
              <a:rPr lang="pt-PT" altLang="pt-PT" dirty="0" smtClean="0"/>
              <a:t> </a:t>
            </a:r>
            <a:r>
              <a:rPr lang="pt-PT" altLang="pt-PT" dirty="0" err="1" smtClean="0"/>
              <a:t>factors</a:t>
            </a:r>
            <a:r>
              <a:rPr lang="pt-PT" altLang="pt-PT" dirty="0" smtClean="0"/>
              <a:t> </a:t>
            </a:r>
            <a:r>
              <a:rPr lang="pt-PT" altLang="pt-PT" dirty="0" err="1" smtClean="0"/>
              <a:t>could</a:t>
            </a:r>
            <a:r>
              <a:rPr lang="pt-PT" altLang="pt-PT" dirty="0" smtClean="0"/>
              <a:t> </a:t>
            </a:r>
            <a:r>
              <a:rPr lang="pt-PT" altLang="pt-PT" dirty="0" err="1" smtClean="0"/>
              <a:t>be</a:t>
            </a:r>
            <a:r>
              <a:rPr lang="pt-PT" altLang="pt-PT" dirty="0" smtClean="0"/>
              <a:t> </a:t>
            </a:r>
            <a:r>
              <a:rPr lang="pt-PT" altLang="pt-PT" dirty="0" err="1" smtClean="0"/>
              <a:t>related</a:t>
            </a:r>
            <a:r>
              <a:rPr lang="pt-PT" altLang="pt-PT" dirty="0" smtClean="0"/>
              <a:t> to </a:t>
            </a:r>
            <a:r>
              <a:rPr lang="pt-PT" altLang="pt-PT" dirty="0" err="1" smtClean="0"/>
              <a:t>help</a:t>
            </a:r>
            <a:r>
              <a:rPr lang="pt-PT" altLang="pt-PT" dirty="0" smtClean="0"/>
              <a:t> </a:t>
            </a:r>
            <a:r>
              <a:rPr lang="pt-PT" altLang="pt-PT" dirty="0" err="1" smtClean="0"/>
              <a:t>understand</a:t>
            </a:r>
            <a:r>
              <a:rPr lang="pt-PT" altLang="pt-PT" dirty="0" smtClean="0"/>
              <a:t> a </a:t>
            </a:r>
            <a:r>
              <a:rPr lang="pt-PT" altLang="pt-PT" dirty="0" err="1" smtClean="0"/>
              <a:t>problem</a:t>
            </a:r>
            <a:r>
              <a:rPr lang="pt-PT" altLang="pt-PT" dirty="0" smtClean="0"/>
              <a:t>.</a:t>
            </a:r>
          </a:p>
          <a:p>
            <a:pPr algn="just" eaLnBrk="1" hangingPunct="1">
              <a:lnSpc>
                <a:spcPct val="80000"/>
              </a:lnSpc>
            </a:pPr>
            <a:r>
              <a:rPr lang="pt-PT" altLang="pt-PT" dirty="0" smtClean="0"/>
              <a:t> </a:t>
            </a:r>
            <a:endParaRPr lang="pt-PT" altLang="pt-PT" b="1" dirty="0" smtClean="0"/>
          </a:p>
        </p:txBody>
      </p:sp>
    </p:spTree>
    <p:extLst>
      <p:ext uri="{BB962C8B-B14F-4D97-AF65-F5344CB8AC3E}">
        <p14:creationId xmlns:p14="http://schemas.microsoft.com/office/powerpoint/2010/main" val="10506162"/>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pt-PT" altLang="ja-JP" sz="5400" b="1" dirty="0" err="1">
                <a:ea typeface="ＭＳ Ｐゴシック" charset="-128"/>
              </a:rPr>
              <a:t>Kaoru</a:t>
            </a:r>
            <a:r>
              <a:rPr lang="pt-PT" altLang="ja-JP" sz="5400" b="1" dirty="0">
                <a:ea typeface="ＭＳ Ｐゴシック" charset="-128"/>
              </a:rPr>
              <a:t> </a:t>
            </a:r>
            <a:r>
              <a:rPr lang="pt-PT" altLang="ja-JP" sz="5400" b="1" dirty="0" err="1">
                <a:ea typeface="ＭＳ Ｐゴシック" charset="-128"/>
              </a:rPr>
              <a:t>Ishikawa’s</a:t>
            </a:r>
            <a:r>
              <a:rPr lang="pt-PT" altLang="ja-JP" sz="5400" b="1" dirty="0">
                <a:ea typeface="ＭＳ Ｐゴシック" charset="-128"/>
              </a:rPr>
              <a:t> Cause </a:t>
            </a:r>
            <a:r>
              <a:rPr lang="pt-PT" altLang="ja-JP" sz="5400" b="1" dirty="0" err="1">
                <a:ea typeface="ＭＳ Ｐゴシック" charset="-128"/>
              </a:rPr>
              <a:t>and</a:t>
            </a:r>
            <a:r>
              <a:rPr lang="pt-PT" altLang="ja-JP" sz="5400" b="1" dirty="0">
                <a:ea typeface="ＭＳ Ｐゴシック" charset="-128"/>
              </a:rPr>
              <a:t> </a:t>
            </a:r>
            <a:r>
              <a:rPr lang="pt-PT" altLang="ja-JP" sz="5400" b="1" dirty="0" err="1">
                <a:ea typeface="ＭＳ Ｐゴシック" charset="-128"/>
              </a:rPr>
              <a:t>Effect</a:t>
            </a:r>
            <a:r>
              <a:rPr lang="pt-PT" altLang="ja-JP" sz="5400" b="1" dirty="0">
                <a:ea typeface="ＭＳ Ｐゴシック" charset="-128"/>
              </a:rPr>
              <a:t> (</a:t>
            </a:r>
            <a:r>
              <a:rPr lang="pt-PT" altLang="ja-JP" sz="5400" b="1" dirty="0" err="1">
                <a:ea typeface="ＭＳ Ｐゴシック" charset="-128"/>
              </a:rPr>
              <a:t>Fishbone</a:t>
            </a:r>
            <a:r>
              <a:rPr lang="pt-PT" altLang="ja-JP" sz="5400" b="1" dirty="0">
                <a:ea typeface="ＭＳ Ｐゴシック" charset="-128"/>
              </a:rPr>
              <a:t>) </a:t>
            </a:r>
            <a:r>
              <a:rPr lang="pt-PT" altLang="ja-JP" sz="5400" b="1" dirty="0" err="1">
                <a:ea typeface="ＭＳ Ｐゴシック" charset="-128"/>
              </a:rPr>
              <a:t>Diagram</a:t>
            </a:r>
            <a:endParaRPr lang="pt-PT" sz="5400" dirty="0"/>
          </a:p>
        </p:txBody>
      </p:sp>
      <p:sp>
        <p:nvSpPr>
          <p:cNvPr id="3" name="Content Placeholder 2"/>
          <p:cNvSpPr>
            <a:spLocks noGrp="1"/>
          </p:cNvSpPr>
          <p:nvPr>
            <p:ph idx="1"/>
          </p:nvPr>
        </p:nvSpPr>
        <p:spPr/>
        <p:txBody>
          <a:bodyPr/>
          <a:lstStyle/>
          <a:p>
            <a:pPr algn="just"/>
            <a:r>
              <a:rPr lang="en-US" sz="2400" dirty="0"/>
              <a:t>Usage of the Cause and Effect Diagram | Fishbone Diagram. Applications</a:t>
            </a:r>
          </a:p>
          <a:p>
            <a:pPr algn="just"/>
            <a:r>
              <a:rPr lang="en-US" sz="2400" dirty="0"/>
              <a:t>Concentrating on a complex problem in a team effort. </a:t>
            </a:r>
            <a:endParaRPr lang="en-US" sz="2400" dirty="0" smtClean="0"/>
          </a:p>
          <a:p>
            <a:pPr algn="just"/>
            <a:r>
              <a:rPr lang="en-US" sz="2400" dirty="0" smtClean="0"/>
              <a:t>Identify </a:t>
            </a:r>
            <a:r>
              <a:rPr lang="en-US" sz="2400" dirty="0"/>
              <a:t>all causes </a:t>
            </a:r>
            <a:r>
              <a:rPr lang="en-US" sz="2400" dirty="0" smtClean="0"/>
              <a:t>and </a:t>
            </a:r>
            <a:r>
              <a:rPr lang="en-US" sz="2400" dirty="0"/>
              <a:t>the root causes for a specific effect, problem, or condition.</a:t>
            </a:r>
          </a:p>
          <a:p>
            <a:pPr algn="just"/>
            <a:r>
              <a:rPr lang="en-US" sz="2400" dirty="0"/>
              <a:t>Analyze and relate some of the interactions among the factors affecting a particular process or effect.</a:t>
            </a:r>
          </a:p>
          <a:p>
            <a:pPr algn="just"/>
            <a:r>
              <a:rPr lang="en-US" sz="2400" dirty="0"/>
              <a:t>Enable corrective action.</a:t>
            </a:r>
          </a:p>
          <a:p>
            <a:endParaRPr lang="pt-PT" dirty="0"/>
          </a:p>
        </p:txBody>
      </p:sp>
    </p:spTree>
    <p:extLst>
      <p:ext uri="{BB962C8B-B14F-4D97-AF65-F5344CB8AC3E}">
        <p14:creationId xmlns:p14="http://schemas.microsoft.com/office/powerpoint/2010/main" val="4266734700"/>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p:txBody>
          <a:bodyPr>
            <a:noAutofit/>
          </a:bodyPr>
          <a:lstStyle/>
          <a:p>
            <a:pPr algn="ctr" eaLnBrk="1" hangingPunct="1">
              <a:defRPr/>
            </a:pPr>
            <a:r>
              <a:rPr lang="pt-PT" altLang="ja-JP" sz="5400" b="1" dirty="0" err="1" smtClean="0">
                <a:ea typeface="ＭＳ Ｐゴシック" charset="-128"/>
              </a:rPr>
              <a:t>Kaoru</a:t>
            </a:r>
            <a:r>
              <a:rPr lang="pt-PT" altLang="ja-JP" sz="5400" b="1" dirty="0" smtClean="0">
                <a:ea typeface="ＭＳ Ｐゴシック" charset="-128"/>
              </a:rPr>
              <a:t> </a:t>
            </a:r>
            <a:r>
              <a:rPr lang="pt-PT" altLang="ja-JP" sz="5400" b="1" dirty="0" err="1" smtClean="0">
                <a:ea typeface="ＭＳ Ｐゴシック" charset="-128"/>
              </a:rPr>
              <a:t>Ishikawa’s</a:t>
            </a:r>
            <a:r>
              <a:rPr lang="pt-PT" altLang="ja-JP" sz="5400" b="1" dirty="0" smtClean="0">
                <a:ea typeface="ＭＳ Ｐゴシック" charset="-128"/>
              </a:rPr>
              <a:t> Cause </a:t>
            </a:r>
            <a:r>
              <a:rPr lang="pt-PT" altLang="ja-JP" sz="5400" b="1" dirty="0" err="1" smtClean="0">
                <a:ea typeface="ＭＳ Ｐゴシック" charset="-128"/>
              </a:rPr>
              <a:t>and</a:t>
            </a:r>
            <a:r>
              <a:rPr lang="pt-PT" altLang="ja-JP" sz="5400" b="1" dirty="0" smtClean="0">
                <a:ea typeface="ＭＳ Ｐゴシック" charset="-128"/>
              </a:rPr>
              <a:t> </a:t>
            </a:r>
            <a:r>
              <a:rPr lang="pt-PT" altLang="ja-JP" sz="5400" b="1" dirty="0" err="1" smtClean="0">
                <a:ea typeface="ＭＳ Ｐゴシック" charset="-128"/>
              </a:rPr>
              <a:t>Effect</a:t>
            </a:r>
            <a:r>
              <a:rPr lang="pt-PT" altLang="ja-JP" sz="5400" b="1" dirty="0" smtClean="0">
                <a:ea typeface="ＭＳ Ｐゴシック" charset="-128"/>
              </a:rPr>
              <a:t> (</a:t>
            </a:r>
            <a:r>
              <a:rPr lang="pt-PT" altLang="ja-JP" sz="5400" b="1" dirty="0" err="1" smtClean="0">
                <a:ea typeface="ＭＳ Ｐゴシック" charset="-128"/>
              </a:rPr>
              <a:t>Fishbone</a:t>
            </a:r>
            <a:r>
              <a:rPr lang="pt-PT" altLang="ja-JP" sz="5400" b="1" dirty="0" smtClean="0">
                <a:ea typeface="ＭＳ Ｐゴシック" charset="-128"/>
              </a:rPr>
              <a:t>) </a:t>
            </a:r>
            <a:r>
              <a:rPr lang="pt-PT" altLang="ja-JP" sz="5400" b="1" dirty="0" err="1" smtClean="0">
                <a:ea typeface="ＭＳ Ｐゴシック" charset="-128"/>
              </a:rPr>
              <a:t>Diagram</a:t>
            </a:r>
            <a:endParaRPr lang="pt-PT" sz="5400" b="1" dirty="0" smtClean="0"/>
          </a:p>
        </p:txBody>
      </p:sp>
      <p:sp>
        <p:nvSpPr>
          <p:cNvPr id="102403" name="Rectangle 3"/>
          <p:cNvSpPr>
            <a:spLocks noGrp="1" noChangeArrowheads="1"/>
          </p:cNvSpPr>
          <p:nvPr>
            <p:ph idx="1"/>
          </p:nvPr>
        </p:nvSpPr>
        <p:spPr>
          <a:xfrm>
            <a:off x="395536" y="1845734"/>
            <a:ext cx="8496943" cy="4391578"/>
          </a:xfrm>
        </p:spPr>
        <p:txBody>
          <a:bodyPr>
            <a:noAutofit/>
          </a:bodyPr>
          <a:lstStyle/>
          <a:p>
            <a:pPr eaLnBrk="1" hangingPunct="1">
              <a:lnSpc>
                <a:spcPct val="80000"/>
              </a:lnSpc>
            </a:pPr>
            <a:r>
              <a:rPr lang="pt-PT" altLang="pt-PT" b="1" dirty="0" smtClean="0"/>
              <a:t>Steps in </a:t>
            </a:r>
            <a:r>
              <a:rPr lang="pt-PT" altLang="pt-PT" b="1" dirty="0" err="1" smtClean="0"/>
              <a:t>creating</a:t>
            </a:r>
            <a:r>
              <a:rPr lang="pt-PT" altLang="pt-PT" b="1" dirty="0" smtClean="0"/>
              <a:t> </a:t>
            </a:r>
            <a:r>
              <a:rPr lang="pt-PT" altLang="pt-PT" b="1" dirty="0" err="1" smtClean="0"/>
              <a:t>an</a:t>
            </a:r>
            <a:r>
              <a:rPr lang="pt-PT" altLang="pt-PT" b="1" dirty="0" smtClean="0"/>
              <a:t> </a:t>
            </a:r>
            <a:r>
              <a:rPr lang="pt-PT" altLang="pt-PT" b="1" dirty="0" err="1" smtClean="0"/>
              <a:t>Ishikawa</a:t>
            </a:r>
            <a:r>
              <a:rPr lang="pt-PT" altLang="pt-PT" b="1" dirty="0" smtClean="0"/>
              <a:t> </a:t>
            </a:r>
            <a:r>
              <a:rPr lang="pt-PT" altLang="pt-PT" b="1" dirty="0" err="1" smtClean="0"/>
              <a:t>Diagram</a:t>
            </a:r>
            <a:r>
              <a:rPr lang="pt-PT" altLang="pt-PT" b="1" dirty="0" smtClean="0"/>
              <a:t>. </a:t>
            </a:r>
            <a:r>
              <a:rPr lang="pt-PT" altLang="pt-PT" b="1" dirty="0" err="1" smtClean="0"/>
              <a:t>Process</a:t>
            </a:r>
            <a:endParaRPr lang="pt-PT" altLang="pt-PT" b="1" dirty="0" smtClean="0"/>
          </a:p>
          <a:p>
            <a:pPr algn="just" eaLnBrk="1" hangingPunct="1">
              <a:lnSpc>
                <a:spcPct val="80000"/>
              </a:lnSpc>
            </a:pPr>
            <a:r>
              <a:rPr lang="pt-PT" altLang="pt-PT" dirty="0" err="1" smtClean="0"/>
              <a:t>Explain</a:t>
            </a:r>
            <a:r>
              <a:rPr lang="pt-PT" altLang="pt-PT" dirty="0" smtClean="0"/>
              <a:t> </a:t>
            </a:r>
            <a:r>
              <a:rPr lang="pt-PT" altLang="pt-PT" dirty="0" err="1" smtClean="0"/>
              <a:t>the</a:t>
            </a:r>
            <a:r>
              <a:rPr lang="pt-PT" altLang="pt-PT" dirty="0" smtClean="0"/>
              <a:t> </a:t>
            </a:r>
            <a:r>
              <a:rPr lang="pt-PT" altLang="pt-PT" dirty="0" err="1" smtClean="0"/>
              <a:t>purpose</a:t>
            </a:r>
            <a:r>
              <a:rPr lang="pt-PT" altLang="pt-PT" dirty="0" smtClean="0"/>
              <a:t> </a:t>
            </a:r>
            <a:r>
              <a:rPr lang="pt-PT" altLang="pt-PT" dirty="0" err="1" smtClean="0"/>
              <a:t>of</a:t>
            </a:r>
            <a:r>
              <a:rPr lang="pt-PT" altLang="pt-PT" dirty="0" smtClean="0"/>
              <a:t> </a:t>
            </a:r>
            <a:r>
              <a:rPr lang="pt-PT" altLang="pt-PT" dirty="0" err="1" smtClean="0"/>
              <a:t>the</a:t>
            </a:r>
            <a:r>
              <a:rPr lang="pt-PT" altLang="pt-PT" dirty="0" smtClean="0"/>
              <a:t> meeting. </a:t>
            </a:r>
            <a:r>
              <a:rPr lang="pt-PT" altLang="pt-PT" dirty="0" err="1" smtClean="0"/>
              <a:t>Then</a:t>
            </a:r>
            <a:r>
              <a:rPr lang="pt-PT" altLang="pt-PT" dirty="0" smtClean="0"/>
              <a:t> </a:t>
            </a:r>
            <a:r>
              <a:rPr lang="pt-PT" altLang="pt-PT" dirty="0" err="1" smtClean="0"/>
              <a:t>identify</a:t>
            </a:r>
            <a:r>
              <a:rPr lang="pt-PT" altLang="pt-PT" dirty="0" smtClean="0"/>
              <a:t>, </a:t>
            </a:r>
            <a:r>
              <a:rPr lang="pt-PT" altLang="pt-PT" dirty="0" err="1" smtClean="0"/>
              <a:t>and</a:t>
            </a:r>
            <a:r>
              <a:rPr lang="pt-PT" altLang="pt-PT" dirty="0" smtClean="0"/>
              <a:t> </a:t>
            </a:r>
            <a:r>
              <a:rPr lang="pt-PT" altLang="pt-PT" dirty="0" err="1" smtClean="0"/>
              <a:t>clearly</a:t>
            </a:r>
            <a:r>
              <a:rPr lang="pt-PT" altLang="pt-PT" dirty="0" smtClean="0"/>
              <a:t> </a:t>
            </a:r>
            <a:r>
              <a:rPr lang="pt-PT" altLang="pt-PT" dirty="0" err="1" smtClean="0"/>
              <a:t>state</a:t>
            </a:r>
            <a:r>
              <a:rPr lang="pt-PT" altLang="pt-PT" dirty="0" smtClean="0"/>
              <a:t>, </a:t>
            </a:r>
            <a:r>
              <a:rPr lang="pt-PT" altLang="pt-PT" dirty="0" err="1" smtClean="0"/>
              <a:t>and</a:t>
            </a:r>
            <a:r>
              <a:rPr lang="pt-PT" altLang="pt-PT" dirty="0" smtClean="0"/>
              <a:t> </a:t>
            </a:r>
            <a:r>
              <a:rPr lang="pt-PT" altLang="pt-PT" dirty="0" err="1" smtClean="0"/>
              <a:t>agree</a:t>
            </a:r>
            <a:r>
              <a:rPr lang="pt-PT" altLang="pt-PT" dirty="0" smtClean="0"/>
              <a:t> </a:t>
            </a:r>
            <a:r>
              <a:rPr lang="pt-PT" altLang="pt-PT" dirty="0" err="1" smtClean="0"/>
              <a:t>on</a:t>
            </a:r>
            <a:r>
              <a:rPr lang="pt-PT" altLang="pt-PT" dirty="0" smtClean="0"/>
              <a:t> </a:t>
            </a:r>
            <a:r>
              <a:rPr lang="pt-PT" altLang="pt-PT" dirty="0" err="1" smtClean="0"/>
              <a:t>the</a:t>
            </a:r>
            <a:r>
              <a:rPr lang="pt-PT" altLang="pt-PT" dirty="0" smtClean="0"/>
              <a:t> </a:t>
            </a:r>
            <a:r>
              <a:rPr lang="pt-PT" altLang="pt-PT" dirty="0" err="1" smtClean="0"/>
              <a:t>problem</a:t>
            </a:r>
            <a:r>
              <a:rPr lang="pt-PT" altLang="pt-PT" dirty="0" smtClean="0"/>
              <a:t> </a:t>
            </a:r>
            <a:r>
              <a:rPr lang="pt-PT" altLang="pt-PT" dirty="0" err="1" smtClean="0"/>
              <a:t>or</a:t>
            </a:r>
            <a:r>
              <a:rPr lang="pt-PT" altLang="pt-PT" dirty="0" smtClean="0"/>
              <a:t> </a:t>
            </a:r>
            <a:r>
              <a:rPr lang="pt-PT" altLang="pt-PT" dirty="0" err="1" smtClean="0"/>
              <a:t>effect</a:t>
            </a:r>
            <a:r>
              <a:rPr lang="pt-PT" altLang="pt-PT" dirty="0" smtClean="0"/>
              <a:t> to </a:t>
            </a:r>
            <a:r>
              <a:rPr lang="pt-PT" altLang="pt-PT" dirty="0" err="1" smtClean="0"/>
              <a:t>be</a:t>
            </a:r>
            <a:r>
              <a:rPr lang="pt-PT" altLang="pt-PT" dirty="0" smtClean="0"/>
              <a:t> </a:t>
            </a:r>
            <a:r>
              <a:rPr lang="pt-PT" altLang="pt-PT" dirty="0" err="1" smtClean="0"/>
              <a:t>analyzed</a:t>
            </a:r>
            <a:r>
              <a:rPr lang="pt-PT" altLang="pt-PT" dirty="0" smtClean="0"/>
              <a:t>.</a:t>
            </a:r>
          </a:p>
          <a:p>
            <a:pPr algn="just" eaLnBrk="1" hangingPunct="1">
              <a:lnSpc>
                <a:spcPct val="80000"/>
              </a:lnSpc>
            </a:pPr>
            <a:r>
              <a:rPr lang="pt-PT" altLang="pt-PT" dirty="0" err="1" smtClean="0"/>
              <a:t>Position</a:t>
            </a:r>
            <a:r>
              <a:rPr lang="pt-PT" altLang="pt-PT" dirty="0" smtClean="0"/>
              <a:t> a </a:t>
            </a:r>
            <a:r>
              <a:rPr lang="pt-PT" altLang="pt-PT" dirty="0" err="1" smtClean="0"/>
              <a:t>whiteboard</a:t>
            </a:r>
            <a:r>
              <a:rPr lang="pt-PT" altLang="pt-PT" dirty="0" smtClean="0"/>
              <a:t> </a:t>
            </a:r>
            <a:r>
              <a:rPr lang="pt-PT" altLang="pt-PT" dirty="0" err="1" smtClean="0"/>
              <a:t>or</a:t>
            </a:r>
            <a:r>
              <a:rPr lang="pt-PT" altLang="pt-PT" dirty="0" smtClean="0"/>
              <a:t> </a:t>
            </a:r>
            <a:r>
              <a:rPr lang="pt-PT" altLang="pt-PT" dirty="0" err="1" smtClean="0"/>
              <a:t>flipchart</a:t>
            </a:r>
            <a:r>
              <a:rPr lang="pt-PT" altLang="pt-PT" dirty="0" smtClean="0"/>
              <a:t> </a:t>
            </a:r>
            <a:r>
              <a:rPr lang="pt-PT" altLang="pt-PT" dirty="0" err="1" smtClean="0"/>
              <a:t>so</a:t>
            </a:r>
            <a:r>
              <a:rPr lang="pt-PT" altLang="pt-PT" dirty="0" smtClean="0"/>
              <a:t> </a:t>
            </a:r>
            <a:r>
              <a:rPr lang="pt-PT" altLang="pt-PT" dirty="0" err="1" smtClean="0"/>
              <a:t>that</a:t>
            </a:r>
            <a:r>
              <a:rPr lang="pt-PT" altLang="pt-PT" dirty="0" smtClean="0"/>
              <a:t> </a:t>
            </a:r>
            <a:r>
              <a:rPr lang="pt-PT" altLang="pt-PT" dirty="0" err="1" smtClean="0"/>
              <a:t>everyone</a:t>
            </a:r>
            <a:r>
              <a:rPr lang="pt-PT" altLang="pt-PT" dirty="0" smtClean="0"/>
              <a:t> can </a:t>
            </a:r>
            <a:r>
              <a:rPr lang="pt-PT" altLang="pt-PT" dirty="0" err="1" smtClean="0"/>
              <a:t>see</a:t>
            </a:r>
            <a:r>
              <a:rPr lang="pt-PT" altLang="pt-PT" dirty="0" smtClean="0"/>
              <a:t> </a:t>
            </a:r>
            <a:r>
              <a:rPr lang="pt-PT" altLang="pt-PT" dirty="0" err="1" smtClean="0"/>
              <a:t>it</a:t>
            </a:r>
            <a:r>
              <a:rPr lang="pt-PT" altLang="pt-PT" dirty="0" smtClean="0"/>
              <a:t>. </a:t>
            </a:r>
            <a:r>
              <a:rPr lang="pt-PT" altLang="pt-PT" dirty="0" err="1" smtClean="0"/>
              <a:t>Draw</a:t>
            </a:r>
            <a:r>
              <a:rPr lang="pt-PT" altLang="pt-PT" dirty="0" smtClean="0"/>
              <a:t> a box </a:t>
            </a:r>
            <a:r>
              <a:rPr lang="pt-PT" altLang="pt-PT" dirty="0" err="1" smtClean="0"/>
              <a:t>containing</a:t>
            </a:r>
            <a:r>
              <a:rPr lang="pt-PT" altLang="pt-PT" dirty="0" smtClean="0"/>
              <a:t> </a:t>
            </a:r>
            <a:r>
              <a:rPr lang="pt-PT" altLang="pt-PT" dirty="0" err="1" smtClean="0"/>
              <a:t>the</a:t>
            </a:r>
            <a:r>
              <a:rPr lang="pt-PT" altLang="pt-PT" dirty="0" smtClean="0"/>
              <a:t> </a:t>
            </a:r>
            <a:r>
              <a:rPr lang="pt-PT" altLang="pt-PT" dirty="0" err="1" smtClean="0"/>
              <a:t>problem</a:t>
            </a:r>
            <a:r>
              <a:rPr lang="pt-PT" altLang="pt-PT" dirty="0" smtClean="0"/>
              <a:t> </a:t>
            </a:r>
            <a:r>
              <a:rPr lang="pt-PT" altLang="pt-PT" dirty="0" err="1" smtClean="0"/>
              <a:t>or</a:t>
            </a:r>
            <a:r>
              <a:rPr lang="pt-PT" altLang="pt-PT" dirty="0" smtClean="0"/>
              <a:t> </a:t>
            </a:r>
            <a:r>
              <a:rPr lang="pt-PT" altLang="pt-PT" dirty="0" err="1" smtClean="0"/>
              <a:t>effect</a:t>
            </a:r>
            <a:r>
              <a:rPr lang="pt-PT" altLang="pt-PT" dirty="0" smtClean="0"/>
              <a:t> </a:t>
            </a:r>
            <a:r>
              <a:rPr lang="pt-PT" altLang="pt-PT" dirty="0" err="1" smtClean="0"/>
              <a:t>on</a:t>
            </a:r>
            <a:r>
              <a:rPr lang="pt-PT" altLang="pt-PT" dirty="0" smtClean="0"/>
              <a:t> </a:t>
            </a:r>
            <a:r>
              <a:rPr lang="pt-PT" altLang="pt-PT" dirty="0" err="1" smtClean="0"/>
              <a:t>the</a:t>
            </a:r>
            <a:r>
              <a:rPr lang="pt-PT" altLang="pt-PT" dirty="0" smtClean="0"/>
              <a:t> </a:t>
            </a:r>
            <a:r>
              <a:rPr lang="pt-PT" altLang="pt-PT" dirty="0" err="1" smtClean="0"/>
              <a:t>right</a:t>
            </a:r>
            <a:r>
              <a:rPr lang="pt-PT" altLang="pt-PT" dirty="0" smtClean="0"/>
              <a:t> </a:t>
            </a:r>
            <a:r>
              <a:rPr lang="pt-PT" altLang="pt-PT" dirty="0" err="1" smtClean="0"/>
              <a:t>side</a:t>
            </a:r>
            <a:r>
              <a:rPr lang="pt-PT" altLang="pt-PT" dirty="0" smtClean="0"/>
              <a:t> </a:t>
            </a:r>
            <a:r>
              <a:rPr lang="pt-PT" altLang="pt-PT" dirty="0" err="1" smtClean="0"/>
              <a:t>of</a:t>
            </a:r>
            <a:r>
              <a:rPr lang="pt-PT" altLang="pt-PT" dirty="0" smtClean="0"/>
              <a:t> </a:t>
            </a:r>
            <a:r>
              <a:rPr lang="pt-PT" altLang="pt-PT" dirty="0" err="1" smtClean="0"/>
              <a:t>the</a:t>
            </a:r>
            <a:r>
              <a:rPr lang="pt-PT" altLang="pt-PT" dirty="0" smtClean="0"/>
              <a:t> </a:t>
            </a:r>
            <a:r>
              <a:rPr lang="pt-PT" altLang="pt-PT" dirty="0" err="1" smtClean="0"/>
              <a:t>diagram</a:t>
            </a:r>
            <a:r>
              <a:rPr lang="pt-PT" altLang="pt-PT" dirty="0" smtClean="0"/>
              <a:t> </a:t>
            </a:r>
            <a:r>
              <a:rPr lang="pt-PT" altLang="pt-PT" dirty="0" err="1" smtClean="0"/>
              <a:t>with</a:t>
            </a:r>
            <a:r>
              <a:rPr lang="pt-PT" altLang="pt-PT" dirty="0" smtClean="0"/>
              <a:t> a horizontal </a:t>
            </a:r>
            <a:r>
              <a:rPr lang="pt-PT" altLang="pt-PT" dirty="0" err="1" smtClean="0"/>
              <a:t>spine</a:t>
            </a:r>
            <a:r>
              <a:rPr lang="pt-PT" altLang="pt-PT" dirty="0" smtClean="0"/>
              <a:t>. </a:t>
            </a:r>
          </a:p>
          <a:p>
            <a:pPr algn="just" eaLnBrk="1" hangingPunct="1">
              <a:lnSpc>
                <a:spcPct val="80000"/>
              </a:lnSpc>
            </a:pPr>
            <a:r>
              <a:rPr lang="pt-PT" altLang="pt-PT" dirty="0" err="1" smtClean="0"/>
              <a:t>Conduct</a:t>
            </a:r>
            <a:r>
              <a:rPr lang="pt-PT" altLang="pt-PT" dirty="0" smtClean="0"/>
              <a:t> a Brainstorming </a:t>
            </a:r>
            <a:r>
              <a:rPr lang="pt-PT" altLang="pt-PT" dirty="0" err="1" smtClean="0"/>
              <a:t>session</a:t>
            </a:r>
            <a:r>
              <a:rPr lang="pt-PT" altLang="pt-PT" dirty="0" smtClean="0"/>
              <a:t>. As a </a:t>
            </a:r>
            <a:r>
              <a:rPr lang="pt-PT" altLang="pt-PT" dirty="0" err="1" smtClean="0"/>
              <a:t>first</a:t>
            </a:r>
            <a:r>
              <a:rPr lang="pt-PT" altLang="pt-PT" dirty="0" smtClean="0"/>
              <a:t> </a:t>
            </a:r>
            <a:r>
              <a:rPr lang="pt-PT" altLang="pt-PT" dirty="0" err="1" smtClean="0"/>
              <a:t>draft</a:t>
            </a:r>
            <a:r>
              <a:rPr lang="pt-PT" altLang="pt-PT" dirty="0" smtClean="0"/>
              <a:t>, for </a:t>
            </a:r>
            <a:r>
              <a:rPr lang="pt-PT" altLang="pt-PT" dirty="0" err="1" smtClean="0"/>
              <a:t>the</a:t>
            </a:r>
            <a:r>
              <a:rPr lang="pt-PT" altLang="pt-PT" dirty="0" smtClean="0"/>
              <a:t> </a:t>
            </a:r>
            <a:r>
              <a:rPr lang="pt-PT" altLang="pt-PT" dirty="0" err="1" smtClean="0"/>
              <a:t>main</a:t>
            </a:r>
            <a:r>
              <a:rPr lang="pt-PT" altLang="pt-PT" dirty="0" smtClean="0"/>
              <a:t> </a:t>
            </a:r>
            <a:r>
              <a:rPr lang="pt-PT" altLang="pt-PT" dirty="0" err="1" smtClean="0"/>
              <a:t>branches</a:t>
            </a:r>
            <a:r>
              <a:rPr lang="pt-PT" altLang="pt-PT" dirty="0" smtClean="0"/>
              <a:t> </a:t>
            </a:r>
            <a:r>
              <a:rPr lang="pt-PT" altLang="pt-PT" dirty="0" err="1" smtClean="0"/>
              <a:t>you</a:t>
            </a:r>
            <a:r>
              <a:rPr lang="pt-PT" altLang="pt-PT" dirty="0" smtClean="0"/>
              <a:t> can use </a:t>
            </a:r>
            <a:r>
              <a:rPr lang="pt-PT" altLang="pt-PT" dirty="0" err="1" smtClean="0"/>
              <a:t>the</a:t>
            </a:r>
            <a:r>
              <a:rPr lang="pt-PT" altLang="pt-PT" dirty="0" smtClean="0"/>
              <a:t> </a:t>
            </a:r>
            <a:r>
              <a:rPr lang="pt-PT" altLang="pt-PT" dirty="0" err="1" smtClean="0"/>
              <a:t>following</a:t>
            </a:r>
            <a:r>
              <a:rPr lang="pt-PT" altLang="pt-PT" dirty="0" smtClean="0"/>
              <a:t> </a:t>
            </a:r>
            <a:r>
              <a:rPr lang="pt-PT" altLang="pt-PT" dirty="0" err="1" smtClean="0"/>
              <a:t>Categories</a:t>
            </a:r>
            <a:r>
              <a:rPr lang="pt-PT" altLang="pt-PT" dirty="0" smtClean="0"/>
              <a:t>:</a:t>
            </a:r>
          </a:p>
          <a:p>
            <a:pPr lvl="1" algn="just" eaLnBrk="1" hangingPunct="1">
              <a:lnSpc>
                <a:spcPct val="80000"/>
              </a:lnSpc>
            </a:pPr>
            <a:r>
              <a:rPr lang="pt-PT" altLang="pt-PT" sz="2000" dirty="0" err="1" smtClean="0"/>
              <a:t>Services</a:t>
            </a:r>
            <a:r>
              <a:rPr lang="pt-PT" altLang="pt-PT" sz="2000" dirty="0" smtClean="0"/>
              <a:t> </a:t>
            </a:r>
            <a:r>
              <a:rPr lang="pt-PT" altLang="pt-PT" sz="2000" dirty="0" err="1" smtClean="0"/>
              <a:t>industry</a:t>
            </a:r>
            <a:r>
              <a:rPr lang="pt-PT" altLang="pt-PT" sz="2000" dirty="0" smtClean="0"/>
              <a:t>: </a:t>
            </a:r>
            <a:r>
              <a:rPr lang="pt-PT" altLang="pt-PT" sz="2000" dirty="0" err="1" smtClean="0"/>
              <a:t>the</a:t>
            </a:r>
            <a:r>
              <a:rPr lang="pt-PT" altLang="pt-PT" sz="2000" dirty="0" smtClean="0"/>
              <a:t> 8 </a:t>
            </a:r>
            <a:r>
              <a:rPr lang="pt-PT" altLang="pt-PT" sz="2000" dirty="0" err="1" smtClean="0"/>
              <a:t>Ps</a:t>
            </a:r>
            <a:r>
              <a:rPr lang="pt-PT" altLang="pt-PT" sz="2000" dirty="0" smtClean="0"/>
              <a:t>: </a:t>
            </a:r>
            <a:r>
              <a:rPr lang="pt-PT" altLang="pt-PT" sz="2000" dirty="0" err="1" smtClean="0"/>
              <a:t>People</a:t>
            </a:r>
            <a:r>
              <a:rPr lang="pt-PT" altLang="pt-PT" sz="2000" dirty="0" smtClean="0"/>
              <a:t>, </a:t>
            </a:r>
            <a:r>
              <a:rPr lang="pt-PT" altLang="pt-PT" sz="2000" dirty="0" err="1" smtClean="0"/>
              <a:t>Product</a:t>
            </a:r>
            <a:r>
              <a:rPr lang="pt-PT" altLang="pt-PT" sz="2000" dirty="0" smtClean="0"/>
              <a:t>/</a:t>
            </a:r>
            <a:r>
              <a:rPr lang="pt-PT" altLang="pt-PT" sz="2000" dirty="0" err="1" smtClean="0"/>
              <a:t>Service</a:t>
            </a:r>
            <a:r>
              <a:rPr lang="pt-PT" altLang="pt-PT" sz="2000" dirty="0" smtClean="0"/>
              <a:t>, Price, </a:t>
            </a:r>
            <a:r>
              <a:rPr lang="pt-PT" altLang="pt-PT" sz="2000" dirty="0" err="1" smtClean="0"/>
              <a:t>Promotion</a:t>
            </a:r>
            <a:r>
              <a:rPr lang="pt-PT" altLang="pt-PT" sz="2000" dirty="0" smtClean="0"/>
              <a:t>, Policies, Processes, </a:t>
            </a:r>
            <a:r>
              <a:rPr lang="pt-PT" altLang="pt-PT" sz="2000" dirty="0" err="1" smtClean="0"/>
              <a:t>Procedures</a:t>
            </a:r>
            <a:r>
              <a:rPr lang="pt-PT" altLang="pt-PT" sz="2000" dirty="0" smtClean="0"/>
              <a:t>, </a:t>
            </a:r>
            <a:r>
              <a:rPr lang="pt-PT" altLang="pt-PT" sz="2000" dirty="0" err="1" smtClean="0"/>
              <a:t>Place</a:t>
            </a:r>
            <a:r>
              <a:rPr lang="pt-PT" altLang="pt-PT" sz="2000" dirty="0" smtClean="0"/>
              <a:t>/</a:t>
            </a:r>
            <a:r>
              <a:rPr lang="pt-PT" altLang="pt-PT" sz="2000" dirty="0" err="1" smtClean="0"/>
              <a:t>Plant</a:t>
            </a:r>
            <a:r>
              <a:rPr lang="pt-PT" altLang="pt-PT" sz="2000" dirty="0" smtClean="0"/>
              <a:t>/</a:t>
            </a:r>
            <a:r>
              <a:rPr lang="pt-PT" altLang="pt-PT" sz="2000" dirty="0" err="1" smtClean="0"/>
              <a:t>Technology</a:t>
            </a:r>
            <a:r>
              <a:rPr lang="pt-PT" altLang="pt-PT" sz="2000" dirty="0" smtClean="0"/>
              <a:t>. </a:t>
            </a:r>
          </a:p>
          <a:p>
            <a:pPr lvl="1" algn="just" eaLnBrk="1" hangingPunct="1">
              <a:lnSpc>
                <a:spcPct val="80000"/>
              </a:lnSpc>
            </a:pPr>
            <a:r>
              <a:rPr lang="pt-PT" altLang="pt-PT" sz="2000" dirty="0" err="1" smtClean="0"/>
              <a:t>Manufacturing</a:t>
            </a:r>
            <a:r>
              <a:rPr lang="pt-PT" altLang="pt-PT" sz="2000" dirty="0" smtClean="0"/>
              <a:t>: </a:t>
            </a:r>
            <a:r>
              <a:rPr lang="pt-PT" altLang="pt-PT" sz="2000" dirty="0" err="1" smtClean="0"/>
              <a:t>the</a:t>
            </a:r>
            <a:r>
              <a:rPr lang="pt-PT" altLang="pt-PT" sz="2000" dirty="0" smtClean="0"/>
              <a:t> 6 </a:t>
            </a:r>
            <a:r>
              <a:rPr lang="pt-PT" altLang="pt-PT" sz="2000" dirty="0" err="1" smtClean="0"/>
              <a:t>Ms</a:t>
            </a:r>
            <a:r>
              <a:rPr lang="pt-PT" altLang="pt-PT" sz="2000" dirty="0" smtClean="0"/>
              <a:t>: </a:t>
            </a:r>
            <a:r>
              <a:rPr lang="pt-PT" altLang="pt-PT" sz="2000" dirty="0" err="1" smtClean="0"/>
              <a:t>Manpower</a:t>
            </a:r>
            <a:r>
              <a:rPr lang="pt-PT" altLang="pt-PT" sz="2000" dirty="0" smtClean="0"/>
              <a:t>, </a:t>
            </a:r>
            <a:r>
              <a:rPr lang="pt-PT" altLang="pt-PT" sz="2000" dirty="0" err="1" smtClean="0"/>
              <a:t>Methods</a:t>
            </a:r>
            <a:r>
              <a:rPr lang="pt-PT" altLang="pt-PT" sz="2000" dirty="0" smtClean="0"/>
              <a:t>, </a:t>
            </a:r>
            <a:r>
              <a:rPr lang="pt-PT" altLang="pt-PT" sz="2000" dirty="0" err="1" smtClean="0"/>
              <a:t>Measurements</a:t>
            </a:r>
            <a:r>
              <a:rPr lang="pt-PT" altLang="pt-PT" sz="2000" dirty="0" smtClean="0"/>
              <a:t>, </a:t>
            </a:r>
            <a:r>
              <a:rPr lang="pt-PT" altLang="pt-PT" sz="2000" dirty="0" err="1" smtClean="0"/>
              <a:t>Machinery</a:t>
            </a:r>
            <a:r>
              <a:rPr lang="pt-PT" altLang="pt-PT" sz="2000" dirty="0" smtClean="0"/>
              <a:t>, </a:t>
            </a:r>
            <a:r>
              <a:rPr lang="pt-PT" altLang="pt-PT" sz="2000" dirty="0" err="1" smtClean="0"/>
              <a:t>Materials</a:t>
            </a:r>
            <a:r>
              <a:rPr lang="pt-PT" altLang="pt-PT" sz="2000" dirty="0" smtClean="0"/>
              <a:t>, </a:t>
            </a:r>
            <a:r>
              <a:rPr lang="pt-PT" altLang="pt-PT" sz="2000" dirty="0" err="1" smtClean="0"/>
              <a:t>Mother</a:t>
            </a:r>
            <a:r>
              <a:rPr lang="pt-PT" altLang="pt-PT" sz="2000" dirty="0" smtClean="0"/>
              <a:t> </a:t>
            </a:r>
            <a:r>
              <a:rPr lang="pt-PT" altLang="pt-PT" sz="2000" dirty="0" err="1" smtClean="0"/>
              <a:t>Nature</a:t>
            </a:r>
            <a:r>
              <a:rPr lang="pt-PT" altLang="pt-PT" sz="2000" dirty="0" smtClean="0"/>
              <a:t> (</a:t>
            </a:r>
            <a:r>
              <a:rPr lang="pt-PT" altLang="pt-PT" sz="2000" dirty="0" err="1" smtClean="0"/>
              <a:t>environment</a:t>
            </a:r>
            <a:r>
              <a:rPr lang="pt-PT" altLang="pt-PT" sz="2000" dirty="0" smtClean="0"/>
              <a:t>).</a:t>
            </a:r>
          </a:p>
          <a:p>
            <a:pPr lvl="1" algn="just" eaLnBrk="1" hangingPunct="1">
              <a:lnSpc>
                <a:spcPct val="80000"/>
              </a:lnSpc>
            </a:pPr>
            <a:r>
              <a:rPr lang="pt-PT" altLang="pt-PT" sz="2000" dirty="0" smtClean="0"/>
              <a:t>Use </a:t>
            </a:r>
            <a:r>
              <a:rPr lang="pt-PT" altLang="pt-PT" sz="2000" dirty="0" err="1" smtClean="0"/>
              <a:t>the</a:t>
            </a:r>
            <a:r>
              <a:rPr lang="pt-PT" altLang="pt-PT" sz="2000" dirty="0" smtClean="0"/>
              <a:t> </a:t>
            </a:r>
            <a:r>
              <a:rPr lang="pt-PT" altLang="pt-PT" sz="2000" dirty="0" err="1" smtClean="0"/>
              <a:t>above</a:t>
            </a:r>
            <a:r>
              <a:rPr lang="pt-PT" altLang="pt-PT" sz="2000" dirty="0" smtClean="0"/>
              <a:t> </a:t>
            </a:r>
            <a:r>
              <a:rPr lang="pt-PT" altLang="pt-PT" sz="2000" dirty="0" err="1" smtClean="0"/>
              <a:t>categories</a:t>
            </a:r>
            <a:r>
              <a:rPr lang="pt-PT" altLang="pt-PT" sz="2000" dirty="0" smtClean="0"/>
              <a:t> </a:t>
            </a:r>
            <a:r>
              <a:rPr lang="pt-PT" altLang="pt-PT" sz="2000" dirty="0" err="1" smtClean="0"/>
              <a:t>by</a:t>
            </a:r>
            <a:r>
              <a:rPr lang="pt-PT" altLang="pt-PT" sz="2000" dirty="0" smtClean="0"/>
              <a:t> </a:t>
            </a:r>
            <a:r>
              <a:rPr lang="pt-PT" altLang="pt-PT" sz="2000" dirty="0" err="1" smtClean="0"/>
              <a:t>asking</a:t>
            </a:r>
            <a:r>
              <a:rPr lang="pt-PT" altLang="pt-PT" sz="2000" dirty="0" smtClean="0"/>
              <a:t> for </a:t>
            </a:r>
            <a:r>
              <a:rPr lang="pt-PT" altLang="pt-PT" sz="2000" dirty="0" err="1" smtClean="0"/>
              <a:t>example</a:t>
            </a:r>
            <a:r>
              <a:rPr lang="pt-PT" altLang="pt-PT" sz="2000" dirty="0" smtClean="0"/>
              <a:t>: </a:t>
            </a:r>
            <a:r>
              <a:rPr lang="pt-PT" altLang="pt-PT" sz="2000" dirty="0" err="1" smtClean="0"/>
              <a:t>What</a:t>
            </a:r>
            <a:r>
              <a:rPr lang="pt-PT" altLang="pt-PT" sz="2000" dirty="0" smtClean="0"/>
              <a:t> are </a:t>
            </a:r>
            <a:r>
              <a:rPr lang="pt-PT" altLang="pt-PT" sz="2000" dirty="0" err="1" smtClean="0"/>
              <a:t>the</a:t>
            </a:r>
            <a:r>
              <a:rPr lang="pt-PT" altLang="pt-PT" sz="2000" dirty="0" smtClean="0"/>
              <a:t> </a:t>
            </a:r>
            <a:r>
              <a:rPr lang="pt-PT" altLang="pt-PT" sz="2000" dirty="0" err="1" smtClean="0"/>
              <a:t>People</a:t>
            </a:r>
            <a:r>
              <a:rPr lang="pt-PT" altLang="pt-PT" sz="2000" dirty="0" smtClean="0"/>
              <a:t> </a:t>
            </a:r>
            <a:r>
              <a:rPr lang="pt-PT" altLang="pt-PT" sz="2000" dirty="0" err="1" smtClean="0"/>
              <a:t>issues</a:t>
            </a:r>
            <a:r>
              <a:rPr lang="pt-PT" altLang="pt-PT" sz="2000" dirty="0" smtClean="0"/>
              <a:t> </a:t>
            </a:r>
            <a:r>
              <a:rPr lang="pt-PT" altLang="pt-PT" sz="2000" dirty="0" err="1" smtClean="0"/>
              <a:t>affecting</a:t>
            </a:r>
            <a:r>
              <a:rPr lang="pt-PT" altLang="pt-PT" sz="2000" dirty="0" smtClean="0"/>
              <a:t>/</a:t>
            </a:r>
            <a:r>
              <a:rPr lang="pt-PT" altLang="pt-PT" sz="2000" dirty="0" err="1" smtClean="0"/>
              <a:t>causing</a:t>
            </a:r>
            <a:r>
              <a:rPr lang="pt-PT" altLang="pt-PT" sz="2000" dirty="0" smtClean="0"/>
              <a:t> </a:t>
            </a:r>
            <a:r>
              <a:rPr lang="pt-PT" altLang="pt-PT" sz="2000" dirty="0" err="1" smtClean="0"/>
              <a:t>the</a:t>
            </a:r>
            <a:r>
              <a:rPr lang="pt-PT" altLang="pt-PT" sz="2000" dirty="0" smtClean="0"/>
              <a:t> </a:t>
            </a:r>
            <a:r>
              <a:rPr lang="pt-PT" altLang="pt-PT" sz="2000" dirty="0" err="1" smtClean="0"/>
              <a:t>problem</a:t>
            </a:r>
            <a:r>
              <a:rPr lang="pt-PT" altLang="pt-PT" sz="2000" dirty="0" smtClean="0"/>
              <a:t>? </a:t>
            </a:r>
          </a:p>
        </p:txBody>
      </p:sp>
    </p:spTree>
    <p:extLst>
      <p:ext uri="{BB962C8B-B14F-4D97-AF65-F5344CB8AC3E}">
        <p14:creationId xmlns:p14="http://schemas.microsoft.com/office/powerpoint/2010/main" val="124717495"/>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pt-PT" altLang="ja-JP" sz="5400" b="1" dirty="0" err="1">
                <a:ea typeface="ＭＳ Ｐゴシック" charset="-128"/>
              </a:rPr>
              <a:t>Kaoru</a:t>
            </a:r>
            <a:r>
              <a:rPr lang="pt-PT" altLang="ja-JP" sz="5400" b="1" dirty="0">
                <a:ea typeface="ＭＳ Ｐゴシック" charset="-128"/>
              </a:rPr>
              <a:t> </a:t>
            </a:r>
            <a:r>
              <a:rPr lang="pt-PT" altLang="ja-JP" sz="5400" b="1" dirty="0" err="1">
                <a:ea typeface="ＭＳ Ｐゴシック" charset="-128"/>
              </a:rPr>
              <a:t>Ishikawa’s</a:t>
            </a:r>
            <a:r>
              <a:rPr lang="pt-PT" altLang="ja-JP" sz="5400" b="1" dirty="0">
                <a:ea typeface="ＭＳ Ｐゴシック" charset="-128"/>
              </a:rPr>
              <a:t> Cause </a:t>
            </a:r>
            <a:r>
              <a:rPr lang="pt-PT" altLang="ja-JP" sz="5400" b="1" dirty="0" err="1">
                <a:ea typeface="ＭＳ Ｐゴシック" charset="-128"/>
              </a:rPr>
              <a:t>and</a:t>
            </a:r>
            <a:r>
              <a:rPr lang="pt-PT" altLang="ja-JP" sz="5400" b="1" dirty="0">
                <a:ea typeface="ＭＳ Ｐゴシック" charset="-128"/>
              </a:rPr>
              <a:t> </a:t>
            </a:r>
            <a:r>
              <a:rPr lang="pt-PT" altLang="ja-JP" sz="5400" b="1" dirty="0" err="1">
                <a:ea typeface="ＭＳ Ｐゴシック" charset="-128"/>
              </a:rPr>
              <a:t>Effect</a:t>
            </a:r>
            <a:r>
              <a:rPr lang="pt-PT" altLang="ja-JP" sz="5400" b="1" dirty="0">
                <a:ea typeface="ＭＳ Ｐゴシック" charset="-128"/>
              </a:rPr>
              <a:t> (</a:t>
            </a:r>
            <a:r>
              <a:rPr lang="pt-PT" altLang="ja-JP" sz="5400" b="1" dirty="0" err="1">
                <a:ea typeface="ＭＳ Ｐゴシック" charset="-128"/>
              </a:rPr>
              <a:t>Fishbone</a:t>
            </a:r>
            <a:r>
              <a:rPr lang="pt-PT" altLang="ja-JP" sz="5400" b="1" dirty="0">
                <a:ea typeface="ＭＳ Ｐゴシック" charset="-128"/>
              </a:rPr>
              <a:t>) </a:t>
            </a:r>
            <a:r>
              <a:rPr lang="pt-PT" altLang="ja-JP" sz="5400" b="1" dirty="0" err="1">
                <a:ea typeface="ＭＳ Ｐゴシック" charset="-128"/>
              </a:rPr>
              <a:t>Diagram</a:t>
            </a:r>
            <a:endParaRPr lang="pt-PT" sz="5400" dirty="0"/>
          </a:p>
        </p:txBody>
      </p:sp>
      <p:sp>
        <p:nvSpPr>
          <p:cNvPr id="3" name="Content Placeholder 2"/>
          <p:cNvSpPr>
            <a:spLocks noGrp="1"/>
          </p:cNvSpPr>
          <p:nvPr>
            <p:ph idx="1"/>
          </p:nvPr>
        </p:nvSpPr>
        <p:spPr>
          <a:xfrm>
            <a:off x="467544" y="1845734"/>
            <a:ext cx="8280919" cy="4247562"/>
          </a:xfrm>
        </p:spPr>
        <p:txBody>
          <a:bodyPr>
            <a:noAutofit/>
          </a:bodyPr>
          <a:lstStyle/>
          <a:p>
            <a:pPr algn="just"/>
            <a:r>
              <a:rPr lang="en-US" sz="2400" dirty="0"/>
              <a:t>Identify the main causes contributing to the effect being studied. This could be done applying a Pareto Analysis (80/20 rule) or a Root Cause Analysis. </a:t>
            </a:r>
          </a:p>
          <a:p>
            <a:pPr algn="just"/>
            <a:r>
              <a:rPr lang="en-US" sz="2400" dirty="0"/>
              <a:t>These main causes become the labels for the sub branches of your diagram. </a:t>
            </a:r>
          </a:p>
          <a:p>
            <a:pPr algn="just"/>
            <a:r>
              <a:rPr lang="en-US" sz="2400" dirty="0"/>
              <a:t>For each major sub branch, identify other specific factors which may be the causes of the effect. Ask: Why is this cause happening?</a:t>
            </a:r>
          </a:p>
          <a:p>
            <a:pPr algn="just"/>
            <a:r>
              <a:rPr lang="en-US" sz="2400" dirty="0"/>
              <a:t>Identify increasingly more detailed levels of causes and continue organizing them under related causes or categories.</a:t>
            </a:r>
          </a:p>
          <a:p>
            <a:pPr algn="just"/>
            <a:endParaRPr lang="pt-PT" sz="2400" dirty="0"/>
          </a:p>
        </p:txBody>
      </p:sp>
    </p:spTree>
    <p:extLst>
      <p:ext uri="{BB962C8B-B14F-4D97-AF65-F5344CB8AC3E}">
        <p14:creationId xmlns:p14="http://schemas.microsoft.com/office/powerpoint/2010/main" val="3904070362"/>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896</TotalTime>
  <Words>16659</Words>
  <Application>Microsoft Office PowerPoint</Application>
  <PresentationFormat>On-screen Show (4:3)</PresentationFormat>
  <Paragraphs>989</Paragraphs>
  <Slides>183</Slides>
  <Notes>112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183</vt:i4>
      </vt:variant>
    </vt:vector>
  </HeadingPairs>
  <TitlesOfParts>
    <vt:vector size="188" baseType="lpstr">
      <vt:lpstr>ＭＳ Ｐゴシック</vt:lpstr>
      <vt:lpstr>Arial</vt:lpstr>
      <vt:lpstr>Calibri</vt:lpstr>
      <vt:lpstr>Calibri Light</vt:lpstr>
      <vt:lpstr>Retrospect</vt:lpstr>
      <vt:lpstr>CHANGE MANAGEMENT</vt:lpstr>
      <vt:lpstr>KURT LEWIN’S FIELD ANALYSIS</vt:lpstr>
      <vt:lpstr> Lewin's view of organizations</vt:lpstr>
      <vt:lpstr>KURT LEWIN’S FIELD ANALYSIS</vt:lpstr>
      <vt:lpstr>KURT LEWIN’S FIELD ANALYSIS</vt:lpstr>
      <vt:lpstr>KURT LEWIN’S FIELD ANALYSIS</vt:lpstr>
      <vt:lpstr>KURT LEWIN’S FIELD ANALYSIS</vt:lpstr>
      <vt:lpstr>7 S FRAMEWORK</vt:lpstr>
      <vt:lpstr>7 S FRAMEWORK’s HISTORY</vt:lpstr>
      <vt:lpstr>7 S FRAMEWORK</vt:lpstr>
      <vt:lpstr>7 S FRAMEWORK</vt:lpstr>
      <vt:lpstr>7 S FRAMEWORK</vt:lpstr>
      <vt:lpstr>7 S FRAMEWORK’s STRENGTHS</vt:lpstr>
      <vt:lpstr>Burke and Litwin’s Organizational Performance and Change</vt:lpstr>
      <vt:lpstr>Burke and Litwin’s Organizational Performance and Change</vt:lpstr>
      <vt:lpstr>Burke and Litwin’s Organizational Performance and Change</vt:lpstr>
      <vt:lpstr>Burke and Litwin’s Organizational Performance and Change</vt:lpstr>
      <vt:lpstr>Burke and Litwin’s Organizational Performance and Change</vt:lpstr>
      <vt:lpstr>Burke and Litwin’s Organizational Performance and Change</vt:lpstr>
      <vt:lpstr>ADKAR MODEL OF  CHANGE</vt:lpstr>
      <vt:lpstr>ADKAR MODEL OF  CHANGE</vt:lpstr>
      <vt:lpstr>JOHN KOTTER’S CHANGE PHASES</vt:lpstr>
      <vt:lpstr>JOHN KOTTER’S CHANGE PHASES</vt:lpstr>
      <vt:lpstr>JOHN KOTTER’S CHANGE PHASES</vt:lpstr>
      <vt:lpstr>Dimensions of Change (Pettigrew and Whipp) </vt:lpstr>
      <vt:lpstr>Dimensions of Change (Pettigrew and Whipp)</vt:lpstr>
      <vt:lpstr>Dimensions of Change (Pettigrew and Whipp)</vt:lpstr>
      <vt:lpstr>Dimensions of Change (Pettigrew and Whipp)</vt:lpstr>
      <vt:lpstr>Kotter and Schlesinger Six Change ApproachModel</vt:lpstr>
      <vt:lpstr>Kotter and Schlesinger Change Model</vt:lpstr>
      <vt:lpstr>Kotter and Schlesinger Change Model</vt:lpstr>
      <vt:lpstr>Kotter and Schlesinger Change Model</vt:lpstr>
      <vt:lpstr>Kotter and Schlesinger Change Model</vt:lpstr>
      <vt:lpstr>DEMING’S TOTAL QUALITY MANAGEMENT</vt:lpstr>
      <vt:lpstr>DEMING’S TOTAL QUALITY MANAGEMENT</vt:lpstr>
      <vt:lpstr>DEMING’S TOTAL QUALITY MANAGEMENT</vt:lpstr>
      <vt:lpstr>DEMING’S TOTAL QUALITY MANAGEMENT</vt:lpstr>
      <vt:lpstr>DEMING’S TOTAL QUALITY MANAGEMENT</vt:lpstr>
      <vt:lpstr>DEMING’S TOTAL QUALITY MANAGEMENT</vt:lpstr>
      <vt:lpstr>Gradual, Continuous Change - Kaizen</vt:lpstr>
      <vt:lpstr>Gradual, Continuous Change - Kaizen</vt:lpstr>
      <vt:lpstr>Gradual, Continuous Change - Kaizen</vt:lpstr>
      <vt:lpstr>Gradual, Continuous Change - Kaizen</vt:lpstr>
      <vt:lpstr>Gradual, Continuous Change - Kaizen</vt:lpstr>
      <vt:lpstr>Gradual, Continuous Change - Kaizen</vt:lpstr>
      <vt:lpstr>Gradual, Continuous Change - Kaizen</vt:lpstr>
      <vt:lpstr>Turnaround Management</vt:lpstr>
      <vt:lpstr>Hammer and Champy’s Business Process Reengineering</vt:lpstr>
      <vt:lpstr>Hammer and Champy’s Business Process Reengineering</vt:lpstr>
      <vt:lpstr>Hammer and Champy’s Business Process Reengineering</vt:lpstr>
      <vt:lpstr>Hammer and Champy’s Business Process Reengineering</vt:lpstr>
      <vt:lpstr>Hammer and Champy’s Business Process Reengineering</vt:lpstr>
      <vt:lpstr>Hammer and Champy’s Business Process Reengineering</vt:lpstr>
      <vt:lpstr>Hammer and Champy’s Business Process Reengineering</vt:lpstr>
      <vt:lpstr>Hammer and Champy’s Business Process Reengineering</vt:lpstr>
      <vt:lpstr>Six Sigma </vt:lpstr>
      <vt:lpstr>Six Sigma</vt:lpstr>
      <vt:lpstr>Six Sigma</vt:lpstr>
      <vt:lpstr>Six Sigma</vt:lpstr>
      <vt:lpstr>Six Sigma</vt:lpstr>
      <vt:lpstr>Six Sigma</vt:lpstr>
      <vt:lpstr>Six Sigma</vt:lpstr>
      <vt:lpstr>Six Sigma</vt:lpstr>
      <vt:lpstr>Six Sigma</vt:lpstr>
      <vt:lpstr>Kaplan and Norton’s Balanced Scorecard</vt:lpstr>
      <vt:lpstr>Kaplan and Norton’s Balanced Scorecard</vt:lpstr>
      <vt:lpstr>Kaplan and Norton’s Balanced Scorecard</vt:lpstr>
      <vt:lpstr>Kaplan and Norton’s Balanced Scorecard</vt:lpstr>
      <vt:lpstr>Kaplan and Norton’s Balanced Scorecard</vt:lpstr>
      <vt:lpstr>Kaplan and Norton’s Balanced Scorecard</vt:lpstr>
      <vt:lpstr>Kaplan and Norton’s Balanced Scorecard</vt:lpstr>
      <vt:lpstr>Kaplan and Norton’s Balanced Scorecard</vt:lpstr>
      <vt:lpstr>Kaplan and Norton’s Balanced Scorecard</vt:lpstr>
      <vt:lpstr>Kaplan and Norton’s Balanced Scorecard</vt:lpstr>
      <vt:lpstr>Kaplan and Norton’s Balanced Scorecard</vt:lpstr>
      <vt:lpstr>Kaplan and Norton’s Balanced Scorecard</vt:lpstr>
      <vt:lpstr>Kaplan and Norton’s Balanced Scorecard</vt:lpstr>
      <vt:lpstr>Kaplan and Norton’s Balanced Scorecard</vt:lpstr>
      <vt:lpstr>Kaplan and Norton’s Balanced Scorecard</vt:lpstr>
      <vt:lpstr>Kaplan and Norton’s Balanced Scorecard</vt:lpstr>
      <vt:lpstr>Kaplan and Norton’s Balanced Scorecard</vt:lpstr>
      <vt:lpstr>Kaplan and Norton’s Balanced Scorecard</vt:lpstr>
      <vt:lpstr>Kaplan and Norton’s Balanced Scorecard</vt:lpstr>
      <vt:lpstr>Turnaround Management</vt:lpstr>
      <vt:lpstr>Turnaround Management</vt:lpstr>
      <vt:lpstr>Turnaround Management</vt:lpstr>
      <vt:lpstr>Turnaround Management</vt:lpstr>
      <vt:lpstr>Turnaround Management</vt:lpstr>
      <vt:lpstr>ROOT CAUSE ANALYSIS</vt:lpstr>
      <vt:lpstr>ROOT CAUSE ANALYSIS</vt:lpstr>
      <vt:lpstr>ROOT CAUSE ANALYSIS</vt:lpstr>
      <vt:lpstr>ROOT CAUSE ANALYSIS</vt:lpstr>
      <vt:lpstr>ROOT CAUSE ANALYSIS</vt:lpstr>
      <vt:lpstr>ROOT CAUSE ANALYSIS</vt:lpstr>
      <vt:lpstr>ROOT CAUSE ANALYSIS</vt:lpstr>
      <vt:lpstr>Kaoru Ishikawa’s Cause and Effect (Fishbone) Diagram</vt:lpstr>
      <vt:lpstr>Kaoru Ishikawa’s Cause and Effect (Fishbone) Diagram</vt:lpstr>
      <vt:lpstr>Kaoru Ishikawa’s Cause and Effect (Fishbone) Diagram</vt:lpstr>
      <vt:lpstr>Kaoru Ishikawa’s Cause and Effect (Fishbone) Diagram</vt:lpstr>
      <vt:lpstr>Kaoru Ishikawa’s Cause and Effect (Fishbone) Diagram</vt:lpstr>
      <vt:lpstr>Kaoru Ishikawa’s Cause and Effect (Fishbone) Diagram</vt:lpstr>
      <vt:lpstr>Kaoru Ishikawa’s Cause and Effect (Fishbone) Diagram</vt:lpstr>
      <vt:lpstr>8D Problem Solving (Eight Disciplines)</vt:lpstr>
      <vt:lpstr>8D Problem Solving (Eight Disciplines)</vt:lpstr>
      <vt:lpstr>8D Problem Solving (Eight Disciplines)</vt:lpstr>
      <vt:lpstr>8D Problem Solving (Eight Disciplines)</vt:lpstr>
      <vt:lpstr>8D Problem Solving (Eight Disciplines)</vt:lpstr>
      <vt:lpstr>8D Problem Solving (Eight Disciplines)</vt:lpstr>
      <vt:lpstr>8D Problem Solving (Eight Disciplines)</vt:lpstr>
      <vt:lpstr>8D Problem Solving (Eight Disciplines)</vt:lpstr>
      <vt:lpstr>8D Problem Solving (Eight Disciplines)</vt:lpstr>
      <vt:lpstr>Icek Ajzen’s Theory of Planned Behavior  </vt:lpstr>
      <vt:lpstr>Icek Ajzen’s Theory of Planned Behavior</vt:lpstr>
      <vt:lpstr>Icek Ajzen’s Theory of Planned Behavior</vt:lpstr>
      <vt:lpstr>Icek Ajzen’s Theory of Planned Behavior</vt:lpstr>
      <vt:lpstr>Icek Ajzen’s Theory of Planned Behavior</vt:lpstr>
      <vt:lpstr>Icek Ajzen’s Theory of Planned Behavior</vt:lpstr>
      <vt:lpstr>Change Model (Beckhard) Change Equation </vt:lpstr>
      <vt:lpstr>Change Model (Beckhard) Change Equation</vt:lpstr>
      <vt:lpstr>Change Model (Beckhard) Change Equation</vt:lpstr>
      <vt:lpstr>Acquisition Integration Approaches   Haspeslagh and Jemison </vt:lpstr>
      <vt:lpstr>Acquisition Integration Approaches   Haspeslagh and Jemison</vt:lpstr>
      <vt:lpstr>Acquisition Integration Approaches   Haspeslagh and Jemison</vt:lpstr>
      <vt:lpstr>Acquisition Integration Approaches   Haspeslagh and Jemison</vt:lpstr>
      <vt:lpstr>Acquisition Integration Approaches   Haspeslagh and Jemison</vt:lpstr>
      <vt:lpstr>Wilfried Krüger’s Change Management Iceberg</vt:lpstr>
      <vt:lpstr>Wilfried Krüger’s Change Management Iceberg</vt:lpstr>
      <vt:lpstr>Wilfried Krüger’s Change Management Iceberg</vt:lpstr>
      <vt:lpstr>Wilfried Krüger’s Change Management Iceberg</vt:lpstr>
      <vt:lpstr>Wilfried Krüger’s Change Management Iceberg</vt:lpstr>
      <vt:lpstr>CHAOS THEORY</vt:lpstr>
      <vt:lpstr>CHAOS THEORY</vt:lpstr>
      <vt:lpstr>CHAOS THEORY</vt:lpstr>
      <vt:lpstr>CHAOS THEORY</vt:lpstr>
      <vt:lpstr>CHAOS THEORY</vt:lpstr>
      <vt:lpstr>CHAOS THEORY</vt:lpstr>
      <vt:lpstr>CHAOS THEORY</vt:lpstr>
      <vt:lpstr>CHAOS THEORY</vt:lpstr>
      <vt:lpstr>CHAOS THEORY</vt:lpstr>
      <vt:lpstr>RENÉ THOM’S CATASTROPHE THEORY</vt:lpstr>
      <vt:lpstr>RENÉ THOM’S CATASTROPHE THEORY</vt:lpstr>
      <vt:lpstr>RENÉ THOM’S CATASTROPHE THEORY</vt:lpstr>
      <vt:lpstr>RENÉ THOM’S CATASTROPHE THEORY</vt:lpstr>
      <vt:lpstr>RENÉ THOM’S CATASTROPHE THEORY</vt:lpstr>
      <vt:lpstr>RENÉ THOM’S CATASTROPHE THEORY</vt:lpstr>
      <vt:lpstr>RENÉ THOM’S CATASTROPHE THEORY</vt:lpstr>
      <vt:lpstr>RENÉ THOM’S CATASTROPHE THEORY</vt:lpstr>
      <vt:lpstr>RENÉ THOM’S CATASTROPHE THEORY</vt:lpstr>
      <vt:lpstr>RENÉ THOM’S CATASTROPHE THEORY</vt:lpstr>
      <vt:lpstr>Slywotzky and Drzik’s Strategic Risk Management</vt:lpstr>
      <vt:lpstr>Slywotzky and Drzik’s Strategic Risk Management</vt:lpstr>
      <vt:lpstr>Slywotzky and Drzik’s Strategic Risk Management</vt:lpstr>
      <vt:lpstr>Slywotzky and Drzik’s Strategic Risk Management</vt:lpstr>
      <vt:lpstr>Slywotzky and Drzik’s Strategic Risk Management</vt:lpstr>
      <vt:lpstr>Slywotzky and Drzik’s Strategic Risk Management</vt:lpstr>
      <vt:lpstr>Slywotzky and Drzik’s Strategic Risk Management</vt:lpstr>
      <vt:lpstr>Slywotzky and Drzik’s Strategic Risk Management</vt:lpstr>
      <vt:lpstr>Slywotzky and Drzik’s Strategic Risk Management</vt:lpstr>
      <vt:lpstr>Slywotzky and Drzik’s Strategic Risk Management</vt:lpstr>
      <vt:lpstr>Slywotzky and Drzik’s Strategic Risk Management</vt:lpstr>
      <vt:lpstr>Slywotzky and Drzik’s Strategic Risk Management</vt:lpstr>
      <vt:lpstr>Slywotzky and Drzik’s Strategic Risk Management</vt:lpstr>
      <vt:lpstr>Slywotzky and Drzik’s Strategic Risk Management</vt:lpstr>
      <vt:lpstr>Slywotzky and Drzik’s Strategic Risk Management</vt:lpstr>
      <vt:lpstr>Slywotzky and Drzik’s Strategic Risk Management</vt:lpstr>
      <vt:lpstr>Crisis Management </vt:lpstr>
      <vt:lpstr>Crisis Management</vt:lpstr>
      <vt:lpstr>Crisis Management</vt:lpstr>
      <vt:lpstr>Crisis Management</vt:lpstr>
      <vt:lpstr>Crisis Management</vt:lpstr>
      <vt:lpstr>CRISIS MANAGEMENT</vt:lpstr>
      <vt:lpstr>CRISIS MANAGEMENT</vt:lpstr>
      <vt:lpstr>Geert Hofstede’s Cultural Dimensions</vt:lpstr>
      <vt:lpstr>Geert Hofstede’s Cultural Dimensions</vt:lpstr>
      <vt:lpstr>Geert Hofstede’s Cultural Dimensions</vt:lpstr>
      <vt:lpstr>Geert Hofstede’s Cultural Dimensions</vt:lpstr>
      <vt:lpstr>Blake and Mouton’s Managerial Grid </vt:lpstr>
      <vt:lpstr>Blake and Mouton’s Managerial Grid</vt:lpstr>
      <vt:lpstr>Blake and Mouton’s Managerial Grid</vt:lpstr>
      <vt:lpstr>Blake and Mouton’s Managerial Grid</vt:lpstr>
      <vt:lpstr>Blake and Mouton’s Managerial Grid</vt:lpstr>
      <vt:lpstr>Blake and Mouton’s Managerial Grid</vt:lpstr>
      <vt:lpstr>Blake and Mouton’s Managerial Grid</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CHANGE MANAGEMENT</dc:title>
  <dc:creator>Rafael Marques</dc:creator>
  <cp:lastModifiedBy>Rafael Jorge Duarte Marques</cp:lastModifiedBy>
  <cp:revision>36</cp:revision>
  <dcterms:created xsi:type="dcterms:W3CDTF">2008-04-13T15:33:20Z</dcterms:created>
  <dcterms:modified xsi:type="dcterms:W3CDTF">2014-04-29T15:38:03Z</dcterms:modified>
</cp:coreProperties>
</file>